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69" r:id="rId2"/>
    <p:sldId id="270" r:id="rId3"/>
    <p:sldId id="311" r:id="rId4"/>
    <p:sldId id="274" r:id="rId5"/>
    <p:sldId id="275" r:id="rId6"/>
    <p:sldId id="276" r:id="rId7"/>
    <p:sldId id="278" r:id="rId8"/>
    <p:sldId id="314" r:id="rId9"/>
    <p:sldId id="307" r:id="rId10"/>
    <p:sldId id="290" r:id="rId11"/>
    <p:sldId id="308" r:id="rId12"/>
    <p:sldId id="294" r:id="rId13"/>
    <p:sldId id="296" r:id="rId14"/>
    <p:sldId id="298" r:id="rId15"/>
    <p:sldId id="300" r:id="rId16"/>
  </p:sldIdLst>
  <p:sldSz cx="12192000" cy="6858000"/>
  <p:notesSz cx="6858000" cy="9144000"/>
  <p:embeddedFontLst>
    <p:embeddedFont>
      <p:font typeface="Trebuchet MS" panose="020B0603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624">
          <p15:clr>
            <a:srgbClr val="9AA0A6"/>
          </p15:clr>
        </p15:guide>
        <p15:guide id="2" pos="287">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bCyY53vDIaoo9V0rWCLO46vD3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Elizeche"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3445221-6596-44DA-B0EB-E06EDD5A7BC3}">
  <a:tblStyle styleId="{A3445221-6596-44DA-B0EB-E06EDD5A7BC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83" autoAdjust="0"/>
  </p:normalViewPr>
  <p:slideViewPr>
    <p:cSldViewPr snapToGrid="0">
      <p:cViewPr>
        <p:scale>
          <a:sx n="76" d="100"/>
          <a:sy n="76" d="100"/>
        </p:scale>
        <p:origin x="-168" y="-30"/>
      </p:cViewPr>
      <p:guideLst>
        <p:guide orient="horz" pos="624"/>
        <p:guide pos="287"/>
      </p:guideLst>
    </p:cSldViewPr>
  </p:slideViewPr>
  <p:notesTextViewPr>
    <p:cViewPr>
      <p:scale>
        <a:sx n="100" d="100"/>
        <a:sy n="100" d="100"/>
      </p:scale>
      <p:origin x="0" y="0"/>
    </p:cViewPr>
  </p:notesTextViewPr>
  <p:sorterViewPr>
    <p:cViewPr>
      <p:scale>
        <a:sx n="100" d="100"/>
        <a:sy n="100" d="100"/>
      </p:scale>
      <p:origin x="0" y="1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68"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67" Type="http://customschemas.google.com/relationships/presentationmetadata" Target="metadata"/><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6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1T10:06:42.304" idx="13">
    <p:pos x="287" y="510"/>
    <p:text>Estructura
3 coordinadores/gerentes: de formación, de inclusión y de vínculo y alianzas.
2 facilitadores staff
entre 3/4 consultores para formación, interpretación de lengua de señas, apoyo en inclusión.
voluntarios de universidades en momentos concretos: 20 aproximadamente
Capacidades del equipo:
- conocimientos sólidos sobre discapacidad, inclusión, normativas relacionadas.
- Manejo de procesos de inclusión laboral desde la metodologia ECA.
- Compromiso y ética profesional con los usuarios y los empleadores.
- Compromiso con el enfoque de derechos.
Aliados:
- Agencias internacionales
- Red de Empresas de la OIT y otros aliados internacionales que orientan, asesoran.
- Red SUMMA
- Instituciones del Estado: MT, SENADIS,  SFP, MH-PGN
- ONGs del sector
- Aso Saraki - familias de PcD</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62565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06401c4d1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g806401c4d1_0_360:notes"/>
          <p:cNvSpPr txBox="1">
            <a:spLocks noGrp="1"/>
          </p:cNvSpPr>
          <p:nvPr>
            <p:ph type="body" idx="1"/>
          </p:nvPr>
        </p:nvSpPr>
        <p:spPr>
          <a:xfrm>
            <a:off x="555285" y="4913971"/>
            <a:ext cx="5844000" cy="242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06401c4d1_0_29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806401c4d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06401c4d1_0_437: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8" name="Google Shape;648;g806401c4d1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06401c4d1_0_543: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g806401c4d1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806401c4d1_0_562:notes"/>
          <p:cNvSpPr txBox="1"/>
          <p:nvPr/>
        </p:nvSpPr>
        <p:spPr>
          <a:xfrm>
            <a:off x="6120784" y="8793981"/>
            <a:ext cx="544200" cy="181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786" name="Google Shape;786;g806401c4d1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7" name="Google Shape;787;g806401c4d1_0_562:notes"/>
          <p:cNvSpPr txBox="1">
            <a:spLocks noGrp="1"/>
          </p:cNvSpPr>
          <p:nvPr>
            <p:ph type="body" idx="1"/>
          </p:nvPr>
        </p:nvSpPr>
        <p:spPr>
          <a:xfrm>
            <a:off x="555285" y="4913970"/>
            <a:ext cx="5844000" cy="2403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06401c4d1_0_579: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8" name="Google Shape;808;g806401c4d1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07027f55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807027f55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07027f55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807027f55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07027f554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baseline="0" dirty="0"/>
              <a:t>Foco: comprensión de la situación de salud, como un proceso global y no solo de salud. </a:t>
            </a:r>
          </a:p>
          <a:p>
            <a:pPr marL="0" lvl="0" indent="0" algn="l" rtl="0">
              <a:lnSpc>
                <a:spcPct val="100000"/>
              </a:lnSpc>
              <a:spcBef>
                <a:spcPts val="0"/>
              </a:spcBef>
              <a:spcAft>
                <a:spcPts val="0"/>
              </a:spcAft>
              <a:buSzPts val="1100"/>
              <a:buNone/>
            </a:pPr>
            <a:r>
              <a:rPr lang="es-ES_tradnl" baseline="0" dirty="0"/>
              <a:t>El sufriente, activiente. El foco esta también en la comunidad: es quién se hace cargo.</a:t>
            </a:r>
          </a:p>
          <a:p>
            <a:pPr marL="0" lvl="0" indent="0" algn="l" rtl="0">
              <a:lnSpc>
                <a:spcPct val="100000"/>
              </a:lnSpc>
              <a:spcBef>
                <a:spcPts val="0"/>
              </a:spcBef>
              <a:spcAft>
                <a:spcPts val="0"/>
              </a:spcAft>
              <a:buSzPts val="1100"/>
              <a:buNone/>
            </a:pPr>
            <a:r>
              <a:rPr lang="es-ES_tradnl" baseline="0" dirty="0"/>
              <a:t>El modelo exige participación </a:t>
            </a:r>
          </a:p>
          <a:p>
            <a:pPr marL="0" lvl="0" indent="0" algn="l" rtl="0">
              <a:lnSpc>
                <a:spcPct val="100000"/>
              </a:lnSpc>
              <a:spcBef>
                <a:spcPts val="0"/>
              </a:spcBef>
              <a:spcAft>
                <a:spcPts val="0"/>
              </a:spcAft>
              <a:buSzPts val="1100"/>
              <a:buNone/>
            </a:pPr>
            <a:r>
              <a:rPr lang="es-ES_tradnl" baseline="0" dirty="0"/>
              <a:t>Redes de seguridad: las necesidades que aparecen en situaciones críticas como esta. Como de necesaria es una organización de estas características, en función de que tan presente esta la familia. </a:t>
            </a:r>
          </a:p>
          <a:p>
            <a:pPr marL="0" lvl="0" indent="0" algn="l" rtl="0">
              <a:lnSpc>
                <a:spcPct val="100000"/>
              </a:lnSpc>
              <a:spcBef>
                <a:spcPts val="0"/>
              </a:spcBef>
              <a:spcAft>
                <a:spcPts val="0"/>
              </a:spcAft>
              <a:buSzPts val="1100"/>
              <a:buNone/>
            </a:pPr>
            <a:endParaRPr lang="es-ES_tradnl" baseline="0" dirty="0"/>
          </a:p>
          <a:p>
            <a:pPr marL="0" lvl="0" indent="0" algn="l" rtl="0">
              <a:lnSpc>
                <a:spcPct val="100000"/>
              </a:lnSpc>
              <a:spcBef>
                <a:spcPts val="0"/>
              </a:spcBef>
              <a:spcAft>
                <a:spcPts val="0"/>
              </a:spcAft>
              <a:buSzPts val="1100"/>
              <a:buNone/>
            </a:pPr>
            <a:r>
              <a:rPr lang="es-ES_tradnl" baseline="0" dirty="0"/>
              <a:t>PC: generalmente las situaciones se encaran desde lo que pensamos que es lo mejor, y hay que abrirse y entender que hay otras miradas y </a:t>
            </a:r>
          </a:p>
          <a:p>
            <a:pPr marL="0" lvl="0" indent="0" algn="l" rtl="0">
              <a:lnSpc>
                <a:spcPct val="100000"/>
              </a:lnSpc>
              <a:spcBef>
                <a:spcPts val="0"/>
              </a:spcBef>
              <a:spcAft>
                <a:spcPts val="0"/>
              </a:spcAft>
              <a:buSzPts val="1100"/>
              <a:buNone/>
            </a:pPr>
            <a:endParaRPr lang="es-ES_tradnl" baseline="0" dirty="0"/>
          </a:p>
          <a:p>
            <a:pPr marL="0" lvl="0" indent="0" algn="l" rtl="0">
              <a:lnSpc>
                <a:spcPct val="100000"/>
              </a:lnSpc>
              <a:spcBef>
                <a:spcPts val="0"/>
              </a:spcBef>
              <a:spcAft>
                <a:spcPts val="0"/>
              </a:spcAft>
              <a:buSzPts val="1100"/>
              <a:buNone/>
            </a:pPr>
            <a:r>
              <a:rPr lang="es-ES_tradnl" b="1" baseline="0" dirty="0"/>
              <a:t>Transaberes es un método que busca transgredir los espacios de pensamiento lineales y tradicionales en post de hacer una contribución para superar las situaciones. Trata de desarmar para reamar.</a:t>
            </a:r>
          </a:p>
          <a:p>
            <a:pPr marL="0" lvl="0" indent="0" algn="l" rtl="0">
              <a:lnSpc>
                <a:spcPct val="100000"/>
              </a:lnSpc>
              <a:spcBef>
                <a:spcPts val="0"/>
              </a:spcBef>
              <a:spcAft>
                <a:spcPts val="0"/>
              </a:spcAft>
              <a:buSzPts val="1100"/>
              <a:buNone/>
            </a:pPr>
            <a:r>
              <a:rPr lang="es-ES_tradnl" baseline="0" dirty="0"/>
              <a:t> </a:t>
            </a:r>
          </a:p>
          <a:p>
            <a:pPr marL="0" lvl="0" indent="0" algn="l" rtl="0">
              <a:lnSpc>
                <a:spcPct val="100000"/>
              </a:lnSpc>
              <a:spcBef>
                <a:spcPts val="0"/>
              </a:spcBef>
              <a:spcAft>
                <a:spcPts val="0"/>
              </a:spcAft>
              <a:buSzPts val="1100"/>
              <a:buNone/>
            </a:pPr>
            <a:r>
              <a:rPr lang="es-ES_tradnl" dirty="0"/>
              <a:t>Todos</a:t>
            </a:r>
            <a:r>
              <a:rPr lang="es-ES_tradnl" baseline="0" dirty="0"/>
              <a:t> estamos dialogando y hacemos incursiones de diálogo. Son campos de acción, no de relación. Son burbujas de aceite en el mar. Cada grupo vive su mundo. El grupo médico vive su mundo. Los emprendedores sociales también tienen la sensación de que estamos solos. Estamos intercambiar, dialogar e hibridarnos. No estamos rompiendo nuestros campos. </a:t>
            </a:r>
          </a:p>
          <a:p>
            <a:pPr marL="0" lvl="0" indent="0" algn="l" rtl="0">
              <a:lnSpc>
                <a:spcPct val="100000"/>
              </a:lnSpc>
              <a:spcBef>
                <a:spcPts val="0"/>
              </a:spcBef>
              <a:spcAft>
                <a:spcPts val="0"/>
              </a:spcAft>
              <a:buSzPts val="1100"/>
              <a:buNone/>
            </a:pPr>
            <a:endParaRPr lang="es-ES_tradnl" baseline="0" dirty="0"/>
          </a:p>
          <a:p>
            <a:pPr marL="0" lvl="0" indent="0" algn="l" rtl="0">
              <a:lnSpc>
                <a:spcPct val="100000"/>
              </a:lnSpc>
              <a:spcBef>
                <a:spcPts val="0"/>
              </a:spcBef>
              <a:spcAft>
                <a:spcPts val="0"/>
              </a:spcAft>
              <a:buSzPts val="1100"/>
              <a:buNone/>
            </a:pPr>
            <a:r>
              <a:rPr lang="es-ES_tradnl" baseline="0" dirty="0"/>
              <a:t>Teoría de las tres P: política, personal y profesional. El abordaje de las situaciones tiene que ver con esos elementos. P de política, 2 p: la chica tiene que ver con lo ético, mi relación social. Y la P grande, es la política partidaria, mas macro. </a:t>
            </a:r>
          </a:p>
          <a:p>
            <a:pPr marL="0" lvl="0" indent="0" algn="l" rtl="0">
              <a:lnSpc>
                <a:spcPct val="100000"/>
              </a:lnSpc>
              <a:spcBef>
                <a:spcPts val="0"/>
              </a:spcBef>
              <a:spcAft>
                <a:spcPts val="0"/>
              </a:spcAft>
              <a:buSzPts val="1100"/>
              <a:buNone/>
            </a:pPr>
            <a:endParaRPr lang="es-ES_tradnl" baseline="0" dirty="0"/>
          </a:p>
          <a:p>
            <a:pPr marL="0" lvl="0" indent="0" algn="l" rtl="0">
              <a:lnSpc>
                <a:spcPct val="100000"/>
              </a:lnSpc>
              <a:spcBef>
                <a:spcPts val="0"/>
              </a:spcBef>
              <a:spcAft>
                <a:spcPts val="0"/>
              </a:spcAft>
              <a:buSzPts val="1100"/>
              <a:buNone/>
            </a:pPr>
            <a:r>
              <a:rPr lang="es-ES_tradnl" baseline="0" dirty="0"/>
              <a:t>No somos un sujeto que mira, estamos </a:t>
            </a:r>
          </a:p>
          <a:p>
            <a:pPr marL="0" lvl="0" indent="0" algn="l" rtl="0">
              <a:lnSpc>
                <a:spcPct val="100000"/>
              </a:lnSpc>
              <a:spcBef>
                <a:spcPts val="0"/>
              </a:spcBef>
              <a:spcAft>
                <a:spcPts val="0"/>
              </a:spcAft>
              <a:buSzPts val="1100"/>
              <a:buNone/>
            </a:pPr>
            <a:endParaRPr lang="es-ES_tradnl" baseline="0" dirty="0"/>
          </a:p>
          <a:p>
            <a:pPr marL="0" lvl="0" indent="0" algn="l" rtl="0">
              <a:lnSpc>
                <a:spcPct val="100000"/>
              </a:lnSpc>
              <a:spcBef>
                <a:spcPts val="0"/>
              </a:spcBef>
              <a:spcAft>
                <a:spcPts val="0"/>
              </a:spcAft>
              <a:buSzPts val="1100"/>
              <a:buNone/>
            </a:pPr>
            <a:endParaRPr lang="es-ES_tradnl" b="1" baseline="0" dirty="0"/>
          </a:p>
        </p:txBody>
      </p:sp>
      <p:sp>
        <p:nvSpPr>
          <p:cNvPr id="363" name="Google Shape;363;g807027f554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07027f554_0_515:notes"/>
          <p:cNvSpPr txBox="1">
            <a:spLocks noGrp="1"/>
          </p:cNvSpPr>
          <p:nvPr>
            <p:ph type="body" idx="1"/>
          </p:nvPr>
        </p:nvSpPr>
        <p:spPr>
          <a:xfrm>
            <a:off x="685800" y="4343405"/>
            <a:ext cx="5486400" cy="41148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dirty="0"/>
          </a:p>
        </p:txBody>
      </p:sp>
      <p:sp>
        <p:nvSpPr>
          <p:cNvPr id="379" name="Google Shape;379;g807027f554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07027f554_0_533:notes"/>
          <p:cNvSpPr txBox="1">
            <a:spLocks noGrp="1"/>
          </p:cNvSpPr>
          <p:nvPr>
            <p:ph type="body" idx="1"/>
          </p:nvPr>
        </p:nvSpPr>
        <p:spPr>
          <a:xfrm>
            <a:off x="685800" y="4343405"/>
            <a:ext cx="5486400" cy="41148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
        <p:nvSpPr>
          <p:cNvPr id="397" name="Google Shape;397;g807027f55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732f9526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8732f9526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06401c4d1_0_29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dirty="0"/>
              <a:t>Levantemos</a:t>
            </a:r>
            <a:r>
              <a:rPr lang="es-ES_tradnl" baseline="0" dirty="0"/>
              <a:t> Chile</a:t>
            </a:r>
            <a:endParaRPr dirty="0"/>
          </a:p>
        </p:txBody>
      </p:sp>
      <p:sp>
        <p:nvSpPr>
          <p:cNvPr id="436" name="Google Shape;436;g806401c4d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06401c4d1_0_29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dirty="0"/>
              <a:t>Levantemos</a:t>
            </a:r>
            <a:r>
              <a:rPr lang="es-ES_tradnl" baseline="0" dirty="0"/>
              <a:t> Chile</a:t>
            </a:r>
            <a:endParaRPr dirty="0"/>
          </a:p>
        </p:txBody>
      </p:sp>
      <p:sp>
        <p:nvSpPr>
          <p:cNvPr id="436" name="Google Shape;436;g806401c4d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Nur Titel">
  <p:cSld name="Nur Titel">
    <p:spTree>
      <p:nvGrpSpPr>
        <p:cNvPr id="1" name="Shape 28"/>
        <p:cNvGrpSpPr/>
        <p:nvPr/>
      </p:nvGrpSpPr>
      <p:grpSpPr>
        <a:xfrm>
          <a:off x="0" y="0"/>
          <a:ext cx="0" cy="0"/>
          <a:chOff x="0" y="0"/>
          <a:chExt cx="0" cy="0"/>
        </a:xfrm>
      </p:grpSpPr>
      <p:sp>
        <p:nvSpPr>
          <p:cNvPr id="29" name="Google Shape;29;g807027f554_0_245"/>
          <p:cNvSpPr txBox="1">
            <a:spLocks noGrp="1"/>
          </p:cNvSpPr>
          <p:nvPr>
            <p:ph type="title"/>
          </p:nvPr>
        </p:nvSpPr>
        <p:spPr>
          <a:xfrm>
            <a:off x="158255" y="297420"/>
            <a:ext cx="11869200" cy="792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g807027f554_0_245"/>
          <p:cNvSpPr txBox="1">
            <a:spLocks noGrp="1"/>
          </p:cNvSpPr>
          <p:nvPr>
            <p:ph type="body" idx="1"/>
          </p:nvPr>
        </p:nvSpPr>
        <p:spPr>
          <a:xfrm>
            <a:off x="1018117" y="19510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g807027f554_0_245"/>
          <p:cNvSpPr txBox="1">
            <a:spLocks noGrp="1"/>
          </p:cNvSpPr>
          <p:nvPr>
            <p:ph type="body" idx="2"/>
          </p:nvPr>
        </p:nvSpPr>
        <p:spPr>
          <a:xfrm>
            <a:off x="4478583" y="1966961"/>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g807027f554_0_245"/>
          <p:cNvSpPr txBox="1">
            <a:spLocks noGrp="1"/>
          </p:cNvSpPr>
          <p:nvPr>
            <p:ph type="body" idx="3"/>
          </p:nvPr>
        </p:nvSpPr>
        <p:spPr>
          <a:xfrm>
            <a:off x="8336351" y="21034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Nur Titel">
  <p:cSld name="2_Nur Titel">
    <p:spTree>
      <p:nvGrpSpPr>
        <p:cNvPr id="1" name="Shape 33"/>
        <p:cNvGrpSpPr/>
        <p:nvPr/>
      </p:nvGrpSpPr>
      <p:grpSpPr>
        <a:xfrm>
          <a:off x="0" y="0"/>
          <a:ext cx="0" cy="0"/>
          <a:chOff x="0" y="0"/>
          <a:chExt cx="0" cy="0"/>
        </a:xfrm>
      </p:grpSpPr>
      <p:sp>
        <p:nvSpPr>
          <p:cNvPr id="34" name="Google Shape;34;g807027f554_0_250"/>
          <p:cNvSpPr txBox="1">
            <a:spLocks noGrp="1"/>
          </p:cNvSpPr>
          <p:nvPr>
            <p:ph type="title"/>
          </p:nvPr>
        </p:nvSpPr>
        <p:spPr>
          <a:xfrm>
            <a:off x="158255" y="297420"/>
            <a:ext cx="11869200" cy="792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g807027f554_0_250"/>
          <p:cNvSpPr txBox="1">
            <a:spLocks noGrp="1"/>
          </p:cNvSpPr>
          <p:nvPr>
            <p:ph type="body" idx="1"/>
          </p:nvPr>
        </p:nvSpPr>
        <p:spPr>
          <a:xfrm>
            <a:off x="1018117" y="19510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807027f554_0_250"/>
          <p:cNvSpPr txBox="1">
            <a:spLocks noGrp="1"/>
          </p:cNvSpPr>
          <p:nvPr>
            <p:ph type="body" idx="2"/>
          </p:nvPr>
        </p:nvSpPr>
        <p:spPr>
          <a:xfrm>
            <a:off x="4478583" y="1966961"/>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g807027f554_0_250"/>
          <p:cNvSpPr txBox="1">
            <a:spLocks noGrp="1"/>
          </p:cNvSpPr>
          <p:nvPr>
            <p:ph type="body" idx="3"/>
          </p:nvPr>
        </p:nvSpPr>
        <p:spPr>
          <a:xfrm>
            <a:off x="8336351" y="21034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shoka">
  <p:cSld name="Ashoka">
    <p:spTree>
      <p:nvGrpSpPr>
        <p:cNvPr id="1" name="Shape 38"/>
        <p:cNvGrpSpPr/>
        <p:nvPr/>
      </p:nvGrpSpPr>
      <p:grpSpPr>
        <a:xfrm>
          <a:off x="0" y="0"/>
          <a:ext cx="0" cy="0"/>
          <a:chOff x="0" y="0"/>
          <a:chExt cx="0" cy="0"/>
        </a:xfrm>
      </p:grpSpPr>
      <p:sp>
        <p:nvSpPr>
          <p:cNvPr id="39" name="Google Shape;39;g806401c4d1_0_823"/>
          <p:cNvSpPr txBox="1">
            <a:spLocks noGrp="1"/>
          </p:cNvSpPr>
          <p:nvPr>
            <p:ph type="title"/>
          </p:nvPr>
        </p:nvSpPr>
        <p:spPr>
          <a:xfrm>
            <a:off x="203200" y="296780"/>
            <a:ext cx="11472000" cy="2925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dk2"/>
              </a:buClr>
              <a:buSzPts val="1900"/>
              <a:buFont typeface="Arial"/>
              <a:buNone/>
              <a:defRPr sz="1900" b="1" i="0" u="none" strike="noStrike"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g806401c4d1_0_823"/>
          <p:cNvSpPr txBox="1">
            <a:spLocks noGrp="1"/>
          </p:cNvSpPr>
          <p:nvPr>
            <p:ph type="body" idx="1"/>
          </p:nvPr>
        </p:nvSpPr>
        <p:spPr>
          <a:xfrm>
            <a:off x="280567" y="973849"/>
            <a:ext cx="11392800" cy="1231200"/>
          </a:xfrm>
          <a:prstGeom prst="rect">
            <a:avLst/>
          </a:prstGeom>
          <a:noFill/>
          <a:ln>
            <a:noFill/>
          </a:ln>
        </p:spPr>
        <p:txBody>
          <a:bodyPr spcFirstLastPara="1" wrap="square" lIns="0" tIns="0" rIns="0" bIns="0" anchor="t" anchorCtr="0">
            <a:noAutofit/>
          </a:bodyPr>
          <a:lstStyle>
            <a:lvl1pPr marL="457200" marR="0" lvl="0" indent="-355600" algn="l">
              <a:lnSpc>
                <a:spcPct val="90000"/>
              </a:lnSpc>
              <a:spcBef>
                <a:spcPts val="480"/>
              </a:spcBef>
              <a:spcAft>
                <a:spcPts val="0"/>
              </a:spcAft>
              <a:buClr>
                <a:schemeClr val="dk2"/>
              </a:buClr>
              <a:buSzPts val="2000"/>
              <a:buFont typeface="Calibri"/>
              <a:buChar char="▪"/>
              <a:defRPr sz="1600" b="0" i="0" u="none" strike="noStrike" cap="none">
                <a:solidFill>
                  <a:srgbClr val="000000"/>
                </a:solidFill>
                <a:latin typeface="Arial"/>
                <a:ea typeface="Arial"/>
                <a:cs typeface="Arial"/>
                <a:sym typeface="Arial"/>
              </a:defRPr>
            </a:lvl1pPr>
            <a:lvl2pPr marL="914400" marR="0" lvl="1" indent="-330200" algn="l">
              <a:lnSpc>
                <a:spcPct val="90000"/>
              </a:lnSpc>
              <a:spcBef>
                <a:spcPts val="480"/>
              </a:spcBef>
              <a:spcAft>
                <a:spcPts val="0"/>
              </a:spcAft>
              <a:buClr>
                <a:schemeClr val="dk2"/>
              </a:buClr>
              <a:buSzPts val="1600"/>
              <a:buFont typeface="Calibri"/>
              <a:buChar char="–"/>
              <a:defRPr sz="1600" b="0" i="0" u="none" strike="noStrike" cap="none">
                <a:solidFill>
                  <a:srgbClr val="000000"/>
                </a:solidFill>
                <a:latin typeface="Arial"/>
                <a:ea typeface="Arial"/>
                <a:cs typeface="Arial"/>
                <a:sym typeface="Arial"/>
              </a:defRPr>
            </a:lvl2pPr>
            <a:lvl3pPr marL="1371600" marR="0" lvl="2" indent="-330200" algn="l">
              <a:lnSpc>
                <a:spcPct val="90000"/>
              </a:lnSpc>
              <a:spcBef>
                <a:spcPts val="480"/>
              </a:spcBef>
              <a:spcAft>
                <a:spcPts val="0"/>
              </a:spcAft>
              <a:buClr>
                <a:schemeClr val="dk2"/>
              </a:buClr>
              <a:buSzPts val="1600"/>
              <a:buFont typeface="Calibri"/>
              <a:buChar char="▫"/>
              <a:defRPr sz="1600" b="0" i="0" u="none" strike="noStrike" cap="none">
                <a:solidFill>
                  <a:srgbClr val="000000"/>
                </a:solidFill>
                <a:latin typeface="Arial"/>
                <a:ea typeface="Arial"/>
                <a:cs typeface="Arial"/>
                <a:sym typeface="Arial"/>
              </a:defRPr>
            </a:lvl3pPr>
            <a:lvl4pPr marL="1828800" marR="0" lvl="3" indent="-355600" algn="l">
              <a:lnSpc>
                <a:spcPct val="90000"/>
              </a:lnSpc>
              <a:spcBef>
                <a:spcPts val="480"/>
              </a:spcBef>
              <a:spcAft>
                <a:spcPts val="0"/>
              </a:spcAft>
              <a:buClr>
                <a:schemeClr val="dk2"/>
              </a:buClr>
              <a:buSzPts val="2000"/>
              <a:buFont typeface="Arial"/>
              <a:buChar char="•"/>
              <a:defRPr sz="1600" b="0" i="0" u="none" strike="noStrike" cap="none">
                <a:solidFill>
                  <a:srgbClr val="000000"/>
                </a:solidFill>
                <a:latin typeface="Arial"/>
                <a:ea typeface="Arial"/>
                <a:cs typeface="Arial"/>
                <a:sym typeface="Arial"/>
              </a:defRPr>
            </a:lvl4pPr>
            <a:lvl5pPr marL="2286000" marR="0" lvl="4" indent="-330200" algn="l">
              <a:lnSpc>
                <a:spcPct val="90000"/>
              </a:lnSpc>
              <a:spcBef>
                <a:spcPts val="480"/>
              </a:spcBef>
              <a:spcAft>
                <a:spcPts val="0"/>
              </a:spcAft>
              <a:buClr>
                <a:schemeClr val="dk2"/>
              </a:buClr>
              <a:buSzPts val="1600"/>
              <a:buFont typeface="Noto Sans Symbols"/>
              <a:buChar char="➢"/>
              <a:defRPr sz="1600" b="0" i="0" u="none" strike="noStrike" cap="none">
                <a:solidFill>
                  <a:srgbClr val="000000"/>
                </a:solidFill>
                <a:latin typeface="Arial"/>
                <a:ea typeface="Arial"/>
                <a:cs typeface="Arial"/>
                <a:sym typeface="Arial"/>
              </a:defRPr>
            </a:lvl5pPr>
            <a:lvl6pPr marL="2743200" marR="0" lvl="5"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g806401c4d1_0_823"/>
          <p:cNvSpPr txBox="1">
            <a:spLocks noGrp="1"/>
          </p:cNvSpPr>
          <p:nvPr>
            <p:ph type="sldNum" idx="12"/>
          </p:nvPr>
        </p:nvSpPr>
        <p:spPr>
          <a:xfrm>
            <a:off x="11631084" y="6586538"/>
            <a:ext cx="260400" cy="1524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AR"/>
              <a:t>‹Nº›</a:t>
            </a:fld>
            <a:r>
              <a:rPr lang="es-AR"/>
              <a:t> </a:t>
            </a:r>
            <a:endParaRPr sz="1200">
              <a:solidFill>
                <a:srgbClr val="88888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4"/>
        <p:cNvGrpSpPr/>
        <p:nvPr/>
      </p:nvGrpSpPr>
      <p:grpSpPr>
        <a:xfrm>
          <a:off x="0" y="0"/>
          <a:ext cx="0" cy="0"/>
          <a:chOff x="0" y="0"/>
          <a:chExt cx="0" cy="0"/>
        </a:xfrm>
      </p:grpSpPr>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youtube.com/watch?v=2kNskAWApRo#action=share"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5"/>
          <p:cNvPicPr preferRelativeResize="0"/>
          <p:nvPr/>
        </p:nvPicPr>
        <p:blipFill rotWithShape="1">
          <a:blip r:embed="rId3">
            <a:alphaModFix/>
          </a:blip>
          <a:srcRect/>
          <a:stretch/>
        </p:blipFill>
        <p:spPr>
          <a:xfrm>
            <a:off x="0" y="-159026"/>
            <a:ext cx="12314712" cy="7022752"/>
          </a:xfrm>
          <a:prstGeom prst="rect">
            <a:avLst/>
          </a:prstGeom>
          <a:noFill/>
          <a:ln>
            <a:noFill/>
          </a:ln>
        </p:spPr>
      </p:pic>
      <p:sp>
        <p:nvSpPr>
          <p:cNvPr id="258" name="Google Shape;258;p5"/>
          <p:cNvSpPr txBox="1"/>
          <p:nvPr/>
        </p:nvSpPr>
        <p:spPr>
          <a:xfrm>
            <a:off x="1463750" y="1591875"/>
            <a:ext cx="50691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ES_tradnl" sz="4000" b="1" dirty="0">
                <a:latin typeface="Montserrat"/>
                <a:ea typeface="Montserrat"/>
                <a:cs typeface="Montserrat"/>
                <a:sym typeface="Montserrat"/>
              </a:rPr>
              <a:t>CETRAM</a:t>
            </a:r>
            <a:endParaRPr sz="4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C02A26"/>
              </a:buClr>
              <a:buSzPts val="1800"/>
              <a:buFont typeface="Noto Sans Symbols"/>
              <a:buNone/>
            </a:pPr>
            <a:r>
              <a:rPr lang="es-AR" sz="1800" b="0" i="0" u="none" strike="noStrike" cap="none" dirty="0">
                <a:solidFill>
                  <a:srgbClr val="000000"/>
                </a:solidFill>
                <a:latin typeface="Montserrat"/>
                <a:ea typeface="Montserrat"/>
                <a:cs typeface="Montserrat"/>
                <a:sym typeface="Montserrat"/>
              </a:rPr>
              <a:t>Pedro Chaná</a:t>
            </a:r>
            <a:endParaRPr sz="18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p:txBody>
      </p:sp>
      <p:pic>
        <p:nvPicPr>
          <p:cNvPr id="259" name="Google Shape;259;p5"/>
          <p:cNvPicPr preferRelativeResize="0"/>
          <p:nvPr/>
        </p:nvPicPr>
        <p:blipFill rotWithShape="1">
          <a:blip r:embed="rId4">
            <a:alphaModFix/>
          </a:blip>
          <a:srcRect/>
          <a:stretch/>
        </p:blipFill>
        <p:spPr>
          <a:xfrm>
            <a:off x="975798" y="2408722"/>
            <a:ext cx="4191100" cy="1836100"/>
          </a:xfrm>
          <a:prstGeom prst="rect">
            <a:avLst/>
          </a:prstGeom>
          <a:noFill/>
          <a:ln>
            <a:noFill/>
          </a:ln>
        </p:spPr>
      </p:pic>
      <p:pic>
        <p:nvPicPr>
          <p:cNvPr id="260" name="Google Shape;260;p5"/>
          <p:cNvPicPr preferRelativeResize="0"/>
          <p:nvPr/>
        </p:nvPicPr>
        <p:blipFill rotWithShape="1">
          <a:blip r:embed="rId4">
            <a:alphaModFix/>
          </a:blip>
          <a:srcRect/>
          <a:stretch/>
        </p:blipFill>
        <p:spPr>
          <a:xfrm>
            <a:off x="6025759" y="2408722"/>
            <a:ext cx="4191061" cy="1836100"/>
          </a:xfrm>
          <a:prstGeom prst="rect">
            <a:avLst/>
          </a:prstGeom>
          <a:noFill/>
          <a:ln>
            <a:noFill/>
          </a:ln>
        </p:spPr>
      </p:pic>
      <p:pic>
        <p:nvPicPr>
          <p:cNvPr id="262" name="Google Shape;262;p5"/>
          <p:cNvPicPr preferRelativeResize="0"/>
          <p:nvPr/>
        </p:nvPicPr>
        <p:blipFill rotWithShape="1">
          <a:blip r:embed="rId5">
            <a:alphaModFix/>
          </a:blip>
          <a:srcRect/>
          <a:stretch/>
        </p:blipFill>
        <p:spPr>
          <a:xfrm>
            <a:off x="10604665" y="672805"/>
            <a:ext cx="665018" cy="644017"/>
          </a:xfrm>
          <a:prstGeom prst="rect">
            <a:avLst/>
          </a:prstGeom>
          <a:noFill/>
          <a:ln>
            <a:noFill/>
          </a:ln>
        </p:spPr>
      </p:pic>
      <p:sp>
        <p:nvSpPr>
          <p:cNvPr id="264" name="Google Shape;264;p5"/>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66" name="Google Shape;266;p5"/>
          <p:cNvSpPr/>
          <p:nvPr/>
        </p:nvSpPr>
        <p:spPr>
          <a:xfrm>
            <a:off x="364250" y="62568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pic>
        <p:nvPicPr>
          <p:cNvPr id="2" name="Imagen 1"/>
          <p:cNvPicPr>
            <a:picLocks noChangeAspect="1"/>
          </p:cNvPicPr>
          <p:nvPr/>
        </p:nvPicPr>
        <p:blipFill>
          <a:blip r:embed="rId6"/>
          <a:stretch>
            <a:fillRect/>
          </a:stretch>
        </p:blipFill>
        <p:spPr>
          <a:xfrm>
            <a:off x="6211270" y="2760350"/>
            <a:ext cx="3601490" cy="8824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23"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sp>
        <p:nvSpPr>
          <p:cNvPr id="564" name="Google Shape;564;g806401c4d1_0_360"/>
          <p:cNvSpPr/>
          <p:nvPr/>
        </p:nvSpPr>
        <p:spPr>
          <a:xfrm>
            <a:off x="1" y="1"/>
            <a:ext cx="158700" cy="1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806401c4d1_0_360"/>
          <p:cNvSpPr txBox="1"/>
          <p:nvPr/>
        </p:nvSpPr>
        <p:spPr>
          <a:xfrm>
            <a:off x="11626136" y="674285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6" name="Google Shape;566;g806401c4d1_0_360"/>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dirty="0">
                <a:latin typeface="Montserrat"/>
                <a:ea typeface="Montserrat"/>
                <a:cs typeface="Montserrat"/>
                <a:sym typeface="Montserrat"/>
              </a:rPr>
              <a:t>[Posible trayectoria de expansión I]</a:t>
            </a:r>
            <a:br>
              <a:rPr lang="es-AR" sz="2800" b="1" i="0" u="none" strike="noStrike" cap="none" dirty="0">
                <a:latin typeface="Montserrat"/>
                <a:ea typeface="Montserrat"/>
                <a:cs typeface="Montserrat"/>
                <a:sym typeface="Montserrat"/>
              </a:rPr>
            </a:br>
            <a:endParaRPr sz="2800" b="1" i="0" u="none" strike="noStrike" cap="none" dirty="0">
              <a:latin typeface="Montserrat"/>
              <a:ea typeface="Montserrat"/>
              <a:cs typeface="Montserrat"/>
              <a:sym typeface="Montserrat"/>
            </a:endParaRPr>
          </a:p>
        </p:txBody>
      </p:sp>
      <p:sp>
        <p:nvSpPr>
          <p:cNvPr id="568" name="Google Shape;568;g806401c4d1_0_360"/>
          <p:cNvSpPr txBox="1"/>
          <p:nvPr/>
        </p:nvSpPr>
        <p:spPr>
          <a:xfrm>
            <a:off x="11626136" y="674285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9" name="Google Shape;569;g806401c4d1_0_360"/>
          <p:cNvSpPr/>
          <p:nvPr/>
        </p:nvSpPr>
        <p:spPr>
          <a:xfrm>
            <a:off x="781844" y="2449055"/>
            <a:ext cx="106152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0" name="Google Shape;570;g806401c4d1_0_360"/>
          <p:cNvSpPr/>
          <p:nvPr/>
        </p:nvSpPr>
        <p:spPr>
          <a:xfrm>
            <a:off x="781844" y="835789"/>
            <a:ext cx="10615200" cy="16488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lvl="1" indent="-336550">
              <a:buClr>
                <a:schemeClr val="dk1"/>
              </a:buClr>
              <a:buSzPts val="1600"/>
              <a:buFont typeface="Arial"/>
              <a:buChar char="•"/>
            </a:pPr>
            <a:r>
              <a:rPr lang="es-ES_tradnl" sz="1800" b="0" i="0" u="none" strike="noStrike" cap="none" dirty="0">
                <a:solidFill>
                  <a:schemeClr val="dk1"/>
                </a:solidFill>
                <a:latin typeface="Calibri"/>
                <a:ea typeface="Calibri"/>
                <a:cs typeface="Calibri"/>
                <a:sym typeface="Calibri"/>
              </a:rPr>
              <a:t>Formalización, consolidación y crecim</a:t>
            </a:r>
            <a:r>
              <a:rPr lang="es-ES_tradnl" sz="1800" dirty="0">
                <a:solidFill>
                  <a:schemeClr val="dk1"/>
                </a:solidFill>
                <a:latin typeface="Calibri"/>
                <a:ea typeface="Calibri"/>
                <a:cs typeface="Calibri"/>
                <a:sym typeface="Calibri"/>
              </a:rPr>
              <a:t>iento</a:t>
            </a:r>
            <a:r>
              <a:rPr lang="es-ES_tradnl" sz="1800" b="0" i="0" u="none" strike="noStrike" cap="none" dirty="0">
                <a:solidFill>
                  <a:schemeClr val="dk1"/>
                </a:solidFill>
                <a:latin typeface="Calibri"/>
                <a:ea typeface="Calibri"/>
                <a:cs typeface="Calibri"/>
                <a:sym typeface="Calibri"/>
              </a:rPr>
              <a:t> de la Red </a:t>
            </a:r>
            <a:r>
              <a:rPr lang="es-ES_tradnl" sz="1800" dirty="0">
                <a:solidFill>
                  <a:schemeClr val="dk1"/>
                </a:solidFill>
                <a:latin typeface="Calibri"/>
                <a:ea typeface="Calibri"/>
                <a:cs typeface="Calibri"/>
                <a:sym typeface="Calibri"/>
              </a:rPr>
              <a:t>actual de </a:t>
            </a:r>
            <a:r>
              <a:rPr lang="es-ES_tradnl" sz="1800" b="0" i="0" u="none" strike="noStrike" cap="none" dirty="0">
                <a:solidFill>
                  <a:schemeClr val="dk1"/>
                </a:solidFill>
                <a:latin typeface="Calibri"/>
                <a:ea typeface="Calibri"/>
                <a:cs typeface="Calibri"/>
                <a:sym typeface="Calibri"/>
              </a:rPr>
              <a:t>organizaciones , sistematización de la información y del conocimiento, transferencia de métodos, prácticas y protocolos. Soporte informático para la gestión del conocimiento en Red. Ampliación  de los miembros con amplia cobertura nacional. </a:t>
            </a:r>
            <a:endParaRPr sz="1800" b="0" i="0" u="none" strike="noStrike" cap="none" dirty="0">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571" name="Google Shape;571;g806401c4d1_0_360"/>
          <p:cNvSpPr/>
          <p:nvPr/>
        </p:nvSpPr>
        <p:spPr>
          <a:xfrm>
            <a:off x="788324" y="835788"/>
            <a:ext cx="106152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Resumen</a:t>
            </a:r>
            <a:endParaRPr sz="1800" b="0" i="0" u="none" strike="noStrike" cap="none">
              <a:solidFill>
                <a:schemeClr val="lt1"/>
              </a:solidFill>
              <a:latin typeface="Montserrat"/>
              <a:ea typeface="Montserrat"/>
              <a:cs typeface="Montserrat"/>
              <a:sym typeface="Montserrat"/>
            </a:endParaRPr>
          </a:p>
        </p:txBody>
      </p:sp>
      <p:sp>
        <p:nvSpPr>
          <p:cNvPr id="572" name="Google Shape;572;g806401c4d1_0_360"/>
          <p:cNvSpPr/>
          <p:nvPr/>
        </p:nvSpPr>
        <p:spPr>
          <a:xfrm>
            <a:off x="6544156" y="5008110"/>
            <a:ext cx="48399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3" name="Google Shape;573;g806401c4d1_0_360"/>
          <p:cNvSpPr/>
          <p:nvPr/>
        </p:nvSpPr>
        <p:spPr>
          <a:xfrm>
            <a:off x="781843" y="5008110"/>
            <a:ext cx="56844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4" name="Google Shape;574;g806401c4d1_0_360"/>
          <p:cNvSpPr/>
          <p:nvPr/>
        </p:nvSpPr>
        <p:spPr>
          <a:xfrm>
            <a:off x="6544156" y="2562437"/>
            <a:ext cx="4839900" cy="2535858"/>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800" b="0" i="0" u="none" strike="noStrike" cap="none" dirty="0">
                <a:solidFill>
                  <a:schemeClr val="dk1"/>
                </a:solidFill>
                <a:latin typeface="Calibri"/>
                <a:ea typeface="Calibri"/>
                <a:cs typeface="Calibri"/>
                <a:sym typeface="Calibri"/>
              </a:rPr>
              <a:t>Aportes de los miembros de la Red.</a:t>
            </a:r>
          </a:p>
          <a:p>
            <a:pPr marL="336550" marR="0" lvl="1" indent="-336550" algn="l" rtl="0">
              <a:lnSpc>
                <a:spcPct val="100000"/>
              </a:lnSpc>
              <a:spcBef>
                <a:spcPts val="0"/>
              </a:spcBef>
              <a:spcAft>
                <a:spcPts val="0"/>
              </a:spcAft>
              <a:buClr>
                <a:schemeClr val="dk1"/>
              </a:buClr>
              <a:buSzPts val="1600"/>
              <a:buFont typeface="Arial"/>
              <a:buChar char="•"/>
            </a:pPr>
            <a:r>
              <a:rPr lang="es-AR" sz="1800" dirty="0">
                <a:solidFill>
                  <a:schemeClr val="tx1"/>
                </a:solidFill>
                <a:latin typeface="Calibri"/>
                <a:ea typeface="Calibri"/>
                <a:cs typeface="Calibri"/>
                <a:sym typeface="Calibri"/>
              </a:rPr>
              <a:t>Aportes de las familias beneficiadas.</a:t>
            </a:r>
          </a:p>
          <a:p>
            <a:pPr marL="336550" marR="0" lvl="1" indent="-336550" algn="l" rtl="0">
              <a:lnSpc>
                <a:spcPct val="100000"/>
              </a:lnSpc>
              <a:spcBef>
                <a:spcPts val="0"/>
              </a:spcBef>
              <a:spcAft>
                <a:spcPts val="0"/>
              </a:spcAft>
              <a:buClr>
                <a:schemeClr val="dk1"/>
              </a:buClr>
              <a:buSzPts val="1600"/>
              <a:buFont typeface="Arial"/>
              <a:buChar char="•"/>
            </a:pPr>
            <a:r>
              <a:rPr lang="es-ES" sz="1800" dirty="0">
                <a:solidFill>
                  <a:schemeClr val="tx1"/>
                </a:solidFill>
                <a:latin typeface="Calibri"/>
                <a:ea typeface="Calibri"/>
                <a:cs typeface="Calibri"/>
                <a:sym typeface="Calibri"/>
              </a:rPr>
              <a:t>Ingresos de  venta servicios  y productos</a:t>
            </a:r>
            <a:endParaRPr lang="es-AR" sz="1800" dirty="0">
              <a:solidFill>
                <a:schemeClr val="tx1"/>
              </a:solidFill>
              <a:latin typeface="Calibri"/>
              <a:ea typeface="Calibri"/>
              <a:cs typeface="Calibri"/>
              <a:sym typeface="Calibri"/>
            </a:endParaRPr>
          </a:p>
          <a:p>
            <a:pPr marL="336550" marR="0" lvl="1" indent="-336550" algn="l" rtl="0">
              <a:lnSpc>
                <a:spcPct val="100000"/>
              </a:lnSpc>
              <a:spcBef>
                <a:spcPts val="0"/>
              </a:spcBef>
              <a:spcAft>
                <a:spcPts val="0"/>
              </a:spcAft>
              <a:buClr>
                <a:schemeClr val="dk1"/>
              </a:buClr>
              <a:buSzPts val="1600"/>
              <a:buFont typeface="Arial"/>
              <a:buChar char="•"/>
            </a:pPr>
            <a:r>
              <a:rPr lang="es-AR" sz="1800" b="0" i="0" u="none" strike="noStrike" cap="none" dirty="0">
                <a:solidFill>
                  <a:schemeClr val="tx1"/>
                </a:solidFill>
                <a:latin typeface="Calibri"/>
                <a:ea typeface="Calibri"/>
                <a:cs typeface="Calibri"/>
                <a:sym typeface="Calibri"/>
              </a:rPr>
              <a:t>Organismos Internacionales. </a:t>
            </a:r>
            <a:endParaRPr sz="1800" b="0" i="0" u="none" strike="noStrike" cap="none" dirty="0">
              <a:solidFill>
                <a:schemeClr val="tx1"/>
              </a:solidFill>
              <a:latin typeface="Calibri"/>
              <a:ea typeface="Calibri"/>
              <a:cs typeface="Calibri"/>
              <a:sym typeface="Calibri"/>
            </a:endParaRPr>
          </a:p>
        </p:txBody>
      </p:sp>
      <p:sp>
        <p:nvSpPr>
          <p:cNvPr id="575" name="Google Shape;575;g806401c4d1_0_360"/>
          <p:cNvSpPr/>
          <p:nvPr/>
        </p:nvSpPr>
        <p:spPr>
          <a:xfrm>
            <a:off x="781843" y="2562437"/>
            <a:ext cx="5684400" cy="2535858"/>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623887" marR="0" lvl="1" indent="-352425" algn="l" rtl="0">
              <a:lnSpc>
                <a:spcPct val="100000"/>
              </a:lnSpc>
              <a:spcBef>
                <a:spcPts val="0"/>
              </a:spcBef>
              <a:spcAft>
                <a:spcPts val="0"/>
              </a:spcAft>
              <a:buClr>
                <a:schemeClr val="dk1"/>
              </a:buClr>
              <a:buSzPts val="1600"/>
              <a:buFont typeface="Arial"/>
              <a:buChar char="•"/>
            </a:pPr>
            <a:r>
              <a:rPr lang="es-ES_tradnl" sz="1800" dirty="0">
                <a:solidFill>
                  <a:schemeClr val="dk1"/>
                </a:solidFill>
                <a:latin typeface="Calibri"/>
                <a:ea typeface="Calibri"/>
                <a:cs typeface="Calibri"/>
                <a:sym typeface="Calibri"/>
              </a:rPr>
              <a:t>Mejorar la calidad de vida de personas con ETM.</a:t>
            </a:r>
          </a:p>
          <a:p>
            <a:pPr marL="623887" marR="0" lvl="1" indent="-352425" algn="l" rtl="0">
              <a:lnSpc>
                <a:spcPct val="100000"/>
              </a:lnSpc>
              <a:spcBef>
                <a:spcPts val="0"/>
              </a:spcBef>
              <a:spcAft>
                <a:spcPts val="0"/>
              </a:spcAft>
              <a:buClr>
                <a:schemeClr val="dk1"/>
              </a:buClr>
              <a:buSzPts val="1600"/>
              <a:buFont typeface="Arial"/>
              <a:buChar char="•"/>
            </a:pPr>
            <a:r>
              <a:rPr lang="es-ES_tradnl" sz="1800" b="0" i="0" u="none" strike="noStrike" cap="none" dirty="0">
                <a:solidFill>
                  <a:schemeClr val="dk1"/>
                </a:solidFill>
                <a:latin typeface="Calibri"/>
                <a:ea typeface="Calibri"/>
                <a:cs typeface="Calibri"/>
                <a:sym typeface="Calibri"/>
              </a:rPr>
              <a:t>Evolucionar los modelos organizacionales de la salud preponderantes en Chile.</a:t>
            </a:r>
          </a:p>
          <a:p>
            <a:pPr marL="271462" marR="0" lvl="1" algn="l" rtl="0">
              <a:lnSpc>
                <a:spcPct val="100000"/>
              </a:lnSpc>
              <a:spcBef>
                <a:spcPts val="0"/>
              </a:spcBef>
              <a:spcAft>
                <a:spcPts val="0"/>
              </a:spcAft>
              <a:buClr>
                <a:schemeClr val="dk1"/>
              </a:buClr>
              <a:buSzPts val="1600"/>
            </a:pPr>
            <a:endParaRPr sz="500" b="0" i="0" u="none" strike="noStrike" cap="none" dirty="0">
              <a:solidFill>
                <a:schemeClr val="dk1"/>
              </a:solidFill>
              <a:latin typeface="Calibri"/>
              <a:ea typeface="Calibri"/>
              <a:cs typeface="Calibri"/>
              <a:sym typeface="Calibri"/>
            </a:endParaRPr>
          </a:p>
          <a:p>
            <a:pPr marL="623887" marR="0" lvl="1" indent="-352425" algn="l" rtl="0">
              <a:lnSpc>
                <a:spcPct val="100000"/>
              </a:lnSpc>
              <a:spcBef>
                <a:spcPts val="0"/>
              </a:spcBef>
              <a:spcAft>
                <a:spcPts val="0"/>
              </a:spcAft>
              <a:buClr>
                <a:schemeClr val="dk1"/>
              </a:buClr>
              <a:buSzPts val="1600"/>
              <a:buFont typeface="Arial"/>
              <a:buChar char="•"/>
            </a:pPr>
            <a:r>
              <a:rPr lang="es-AR" sz="1800" dirty="0">
                <a:solidFill>
                  <a:schemeClr val="dk1"/>
                </a:solidFill>
                <a:latin typeface="Calibri"/>
                <a:ea typeface="Calibri"/>
                <a:cs typeface="Calibri"/>
                <a:sym typeface="Calibri"/>
              </a:rPr>
              <a:t>Cambiar la</a:t>
            </a:r>
            <a:r>
              <a:rPr lang="es-AR" sz="1800" b="0" i="0" u="none" strike="noStrike" cap="none" dirty="0">
                <a:solidFill>
                  <a:schemeClr val="dk1"/>
                </a:solidFill>
                <a:latin typeface="Calibri"/>
                <a:ea typeface="Calibri"/>
                <a:cs typeface="Calibri"/>
                <a:sym typeface="Calibri"/>
              </a:rPr>
              <a:t> dependencia del sistema de salud de los fondos públicos.</a:t>
            </a:r>
          </a:p>
          <a:p>
            <a:pPr marL="623887" marR="0" lvl="1" indent="-352425" algn="l" rtl="0">
              <a:lnSpc>
                <a:spcPct val="100000"/>
              </a:lnSpc>
              <a:spcBef>
                <a:spcPts val="0"/>
              </a:spcBef>
              <a:spcAft>
                <a:spcPts val="0"/>
              </a:spcAft>
              <a:buClr>
                <a:schemeClr val="dk1"/>
              </a:buClr>
              <a:buSzPts val="1600"/>
              <a:buFont typeface="Arial"/>
              <a:buChar char="•"/>
            </a:pPr>
            <a:r>
              <a:rPr lang="es-ES_tradnl" sz="1800" dirty="0">
                <a:solidFill>
                  <a:schemeClr val="dk1"/>
                </a:solidFill>
                <a:latin typeface="Calibri"/>
                <a:ea typeface="Calibri"/>
                <a:cs typeface="Calibri"/>
                <a:sym typeface="Calibri"/>
              </a:rPr>
              <a:t>Innovar y modificar</a:t>
            </a:r>
            <a:r>
              <a:rPr lang="es-ES_tradnl" sz="1800" b="0" i="0" u="none" strike="noStrike" cap="none" dirty="0">
                <a:solidFill>
                  <a:schemeClr val="dk1"/>
                </a:solidFill>
                <a:latin typeface="Calibri"/>
                <a:ea typeface="Calibri"/>
                <a:cs typeface="Calibri"/>
                <a:sym typeface="Calibri"/>
              </a:rPr>
              <a:t> los distintos “status quo” y </a:t>
            </a:r>
            <a:r>
              <a:rPr lang="es-ES_tradnl" sz="1800" dirty="0">
                <a:solidFill>
                  <a:schemeClr val="dk1"/>
                </a:solidFill>
                <a:latin typeface="Calibri"/>
                <a:ea typeface="Calibri"/>
                <a:cs typeface="Calibri"/>
                <a:sym typeface="Calibri"/>
              </a:rPr>
              <a:t>los </a:t>
            </a:r>
            <a:r>
              <a:rPr lang="es-ES_tradnl" sz="1800" b="0" i="0" u="none" strike="noStrike" cap="none" dirty="0">
                <a:solidFill>
                  <a:schemeClr val="dk1"/>
                </a:solidFill>
                <a:latin typeface="Calibri"/>
                <a:ea typeface="Calibri"/>
                <a:cs typeface="Calibri"/>
                <a:sym typeface="Calibri"/>
              </a:rPr>
              <a:t>paradigmas imperantes.</a:t>
            </a:r>
            <a:endParaRPr sz="1800" b="0" i="0" u="none" strike="noStrike" cap="none" dirty="0">
              <a:solidFill>
                <a:schemeClr val="dk1"/>
              </a:solidFill>
              <a:latin typeface="Calibri"/>
              <a:ea typeface="Calibri"/>
              <a:cs typeface="Calibri"/>
              <a:sym typeface="Calibri"/>
            </a:endParaRPr>
          </a:p>
        </p:txBody>
      </p:sp>
      <p:sp>
        <p:nvSpPr>
          <p:cNvPr id="576" name="Google Shape;576;g806401c4d1_0_360"/>
          <p:cNvSpPr/>
          <p:nvPr/>
        </p:nvSpPr>
        <p:spPr>
          <a:xfrm>
            <a:off x="6544156" y="2562436"/>
            <a:ext cx="48399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Financiación</a:t>
            </a:r>
            <a:endParaRPr sz="1800" b="1" i="0" u="none" strike="noStrike" cap="none">
              <a:solidFill>
                <a:schemeClr val="dk1"/>
              </a:solidFill>
              <a:latin typeface="Montserrat"/>
              <a:ea typeface="Montserrat"/>
              <a:cs typeface="Montserrat"/>
              <a:sym typeface="Montserrat"/>
            </a:endParaRPr>
          </a:p>
        </p:txBody>
      </p:sp>
      <p:sp>
        <p:nvSpPr>
          <p:cNvPr id="577" name="Google Shape;577;g806401c4d1_0_360"/>
          <p:cNvSpPr/>
          <p:nvPr/>
        </p:nvSpPr>
        <p:spPr>
          <a:xfrm rot="-5400000">
            <a:off x="396793" y="4313360"/>
            <a:ext cx="1155824" cy="34348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100" b="0" i="0" u="none" strike="noStrike" cap="none">
                <a:solidFill>
                  <a:schemeClr val="lt1"/>
                </a:solidFill>
                <a:latin typeface="Montserrat"/>
                <a:ea typeface="Montserrat"/>
                <a:cs typeface="Montserrat"/>
                <a:sym typeface="Montserrat"/>
              </a:rPr>
              <a:t>Retos</a:t>
            </a:r>
            <a:endParaRPr sz="1100" b="0" i="0" u="none" strike="noStrike" cap="none">
              <a:solidFill>
                <a:schemeClr val="lt1"/>
              </a:solidFill>
              <a:latin typeface="Montserrat"/>
              <a:ea typeface="Montserrat"/>
              <a:cs typeface="Montserrat"/>
              <a:sym typeface="Montserrat"/>
            </a:endParaRPr>
          </a:p>
        </p:txBody>
      </p:sp>
      <p:sp>
        <p:nvSpPr>
          <p:cNvPr id="578" name="Google Shape;578;g806401c4d1_0_360"/>
          <p:cNvSpPr/>
          <p:nvPr/>
        </p:nvSpPr>
        <p:spPr>
          <a:xfrm rot="-5400000">
            <a:off x="501615" y="3220116"/>
            <a:ext cx="972000" cy="3693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000" b="0" i="0" u="none" strike="noStrike" cap="none">
                <a:solidFill>
                  <a:schemeClr val="lt1"/>
                </a:solidFill>
                <a:latin typeface="Montserrat"/>
                <a:ea typeface="Montserrat"/>
                <a:cs typeface="Montserrat"/>
                <a:sym typeface="Montserrat"/>
              </a:rPr>
              <a:t>Oportunidades</a:t>
            </a:r>
            <a:endParaRPr sz="1200" b="0" i="0" u="none" strike="noStrike" cap="none">
              <a:solidFill>
                <a:srgbClr val="000000"/>
              </a:solidFill>
              <a:latin typeface="Montserrat"/>
              <a:ea typeface="Montserrat"/>
              <a:cs typeface="Montserrat"/>
              <a:sym typeface="Montserrat"/>
            </a:endParaRPr>
          </a:p>
        </p:txBody>
      </p:sp>
      <p:sp>
        <p:nvSpPr>
          <p:cNvPr id="579" name="Google Shape;579;g806401c4d1_0_360"/>
          <p:cNvSpPr/>
          <p:nvPr/>
        </p:nvSpPr>
        <p:spPr>
          <a:xfrm>
            <a:off x="781844" y="5134449"/>
            <a:ext cx="10615200" cy="1373129"/>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3275" tIns="396000" rIns="93275" bIns="46625" anchor="t" anchorCtr="0">
            <a:noAutofit/>
          </a:bodyPr>
          <a:lstStyle/>
          <a:p>
            <a:pPr marL="336550" lvl="1" indent="-336550">
              <a:buClr>
                <a:schemeClr val="dk1"/>
              </a:buClr>
              <a:buSzPts val="1600"/>
              <a:buFont typeface="Arial"/>
              <a:buChar char="•"/>
            </a:pPr>
            <a:r>
              <a:rPr lang="es-AR" sz="1800" b="0" i="0" u="none" strike="noStrike" cap="none" dirty="0">
                <a:solidFill>
                  <a:schemeClr val="dk1"/>
                </a:solidFill>
                <a:latin typeface="Calibri"/>
                <a:ea typeface="Calibri"/>
                <a:cs typeface="Calibri"/>
                <a:sym typeface="Calibri"/>
              </a:rPr>
              <a:t>Tener presencia en todo el país, y que todas las personas que sufren enfermedades de trastorno del movimieto en Chile </a:t>
            </a:r>
            <a:r>
              <a:rPr lang="es-AR" sz="1800" dirty="0">
                <a:solidFill>
                  <a:schemeClr val="dk1"/>
                </a:solidFill>
                <a:latin typeface="Calibri"/>
                <a:ea typeface="Calibri"/>
                <a:cs typeface="Calibri"/>
                <a:sym typeface="Calibri"/>
              </a:rPr>
              <a:t>, si es su deseo, puedan </a:t>
            </a:r>
            <a:r>
              <a:rPr lang="es-AR" sz="1800" b="0" i="0" u="none" strike="noStrike" cap="none" dirty="0">
                <a:solidFill>
                  <a:schemeClr val="dk1"/>
                </a:solidFill>
                <a:latin typeface="Calibri"/>
                <a:ea typeface="Calibri"/>
                <a:cs typeface="Calibri"/>
                <a:sym typeface="Calibri"/>
              </a:rPr>
              <a:t>acceder a tratamiento de calidad y a un acompañamiento de su enfermedad como ofrecen las organizaciones de la Red </a:t>
            </a:r>
            <a:r>
              <a:rPr lang="es-AR" sz="1800" b="0" i="0" u="none" strike="noStrike" cap="none" dirty="0" err="1">
                <a:solidFill>
                  <a:schemeClr val="dk1"/>
                </a:solidFill>
                <a:latin typeface="Calibri"/>
                <a:ea typeface="Calibri"/>
                <a:cs typeface="Calibri"/>
                <a:sym typeface="Calibri"/>
              </a:rPr>
              <a:t>Cetram</a:t>
            </a:r>
            <a:r>
              <a:rPr lang="es-AR"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580" name="Google Shape;580;g806401c4d1_0_360"/>
          <p:cNvSpPr/>
          <p:nvPr/>
        </p:nvSpPr>
        <p:spPr>
          <a:xfrm>
            <a:off x="781844" y="5169732"/>
            <a:ext cx="10615200" cy="360000"/>
          </a:xfrm>
          <a:prstGeom prst="rect">
            <a:avLst/>
          </a:prstGeom>
          <a:solidFill>
            <a:srgbClr val="000000"/>
          </a:solidFill>
          <a:ln>
            <a:noFill/>
          </a:ln>
        </p:spPr>
        <p:txBody>
          <a:bodyPr spcFirstLastPara="1" wrap="square" lIns="93275" tIns="46625" rIns="93275" bIns="46625" anchor="ctr" anchorCtr="0">
            <a:noAutofit/>
          </a:bodyPr>
          <a:lstStyle/>
          <a:p>
            <a:pPr marL="349860" marR="0" lvl="0" indent="-34986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Impacto esperado</a:t>
            </a:r>
            <a:endParaRPr sz="1400" b="0" i="0" u="none" strike="noStrike" cap="none">
              <a:solidFill>
                <a:srgbClr val="000000"/>
              </a:solidFill>
              <a:latin typeface="Montserrat"/>
              <a:ea typeface="Montserrat"/>
              <a:cs typeface="Montserrat"/>
              <a:sym typeface="Montserrat"/>
            </a:endParaRPr>
          </a:p>
        </p:txBody>
      </p:sp>
      <p:sp>
        <p:nvSpPr>
          <p:cNvPr id="581" name="Google Shape;581;g806401c4d1_0_360"/>
          <p:cNvSpPr/>
          <p:nvPr/>
        </p:nvSpPr>
        <p:spPr>
          <a:xfrm>
            <a:off x="781843" y="2562436"/>
            <a:ext cx="5684400" cy="360000"/>
          </a:xfrm>
          <a:prstGeom prst="rect">
            <a:avLst/>
          </a:prstGeom>
          <a:solidFill>
            <a:srgbClr val="000000"/>
          </a:solidFill>
          <a:ln>
            <a:noFill/>
          </a:ln>
        </p:spPr>
        <p:txBody>
          <a:bodyPr spcFirstLastPara="1" wrap="square" lIns="93275" tIns="46625" rIns="93275" bIns="46625" anchor="ctr" anchorCtr="0">
            <a:noAutofit/>
          </a:bodyPr>
          <a:lstStyle/>
          <a:p>
            <a:pPr marL="349860" marR="0" lvl="0" indent="-34986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Oportunidades y retos</a:t>
            </a:r>
            <a:endParaRPr sz="1400" b="0" i="0" u="none" strike="noStrike" cap="none">
              <a:solidFill>
                <a:srgbClr val="000000"/>
              </a:solidFill>
              <a:latin typeface="Montserrat"/>
              <a:ea typeface="Montserrat"/>
              <a:cs typeface="Montserrat"/>
              <a:sym typeface="Montserrat"/>
            </a:endParaRPr>
          </a:p>
        </p:txBody>
      </p:sp>
      <p:sp>
        <p:nvSpPr>
          <p:cNvPr id="582" name="Google Shape;582;g806401c4d1_0_360"/>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dirty="0">
                <a:latin typeface="Arial"/>
                <a:ea typeface="Arial"/>
                <a:cs typeface="Arial"/>
                <a:sym typeface="Arial"/>
              </a:rPr>
              <a:t>ENFOQUE DE AMPLIACIÓN DE IMPACTO  </a:t>
            </a:r>
            <a:endParaRPr sz="1200" b="0" i="0" u="none" strike="noStrike" cap="none"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39" name="Google Shape;439;g806401c4d1_0_292"/>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447" name="Google Shape;447;g806401c4d1_0_292"/>
          <p:cNvSpPr txBox="1"/>
          <p:nvPr/>
        </p:nvSpPr>
        <p:spPr>
          <a:xfrm>
            <a:off x="456275" y="126325"/>
            <a:ext cx="10460700" cy="247200"/>
          </a:xfrm>
          <a:prstGeom prst="rect">
            <a:avLst/>
          </a:prstGeom>
          <a:noFill/>
          <a:ln>
            <a:noFill/>
          </a:ln>
        </p:spPr>
        <p:txBody>
          <a:bodyPr spcFirstLastPara="1" wrap="square" lIns="0" tIns="0" rIns="0" bIns="0" anchor="t" anchorCtr="0">
            <a:noAutofit/>
          </a:bodyPr>
          <a:lstStyle/>
          <a:p>
            <a:pPr lvl="0">
              <a:buSzPts val="1400"/>
            </a:pPr>
            <a:r>
              <a:rPr lang="es-AR" dirty="0">
                <a:solidFill>
                  <a:schemeClr val="tx1"/>
                </a:solidFill>
                <a:latin typeface="Montserrat"/>
                <a:ea typeface="Montserrat"/>
                <a:cs typeface="Montserrat"/>
                <a:sym typeface="Montserrat"/>
              </a:rPr>
              <a:t>ENFOQUE DE AMPLIACIÓN DE IMPACTO  </a:t>
            </a:r>
            <a:endParaRPr lang="es-AR" sz="1200" dirty="0">
              <a:solidFill>
                <a:schemeClr val="tx1"/>
              </a:solidFill>
              <a:latin typeface="Montserrat"/>
              <a:ea typeface="Montserrat"/>
              <a:cs typeface="Montserrat"/>
              <a:sym typeface="Montserrat"/>
            </a:endParaRPr>
          </a:p>
        </p:txBody>
      </p:sp>
      <p:sp>
        <p:nvSpPr>
          <p:cNvPr id="20" name="Google Shape;497;g8732f95265_0_39"/>
          <p:cNvSpPr txBox="1"/>
          <p:nvPr/>
        </p:nvSpPr>
        <p:spPr>
          <a:xfrm>
            <a:off x="456280" y="628195"/>
            <a:ext cx="11869200" cy="792300"/>
          </a:xfrm>
          <a:prstGeom prst="rect">
            <a:avLst/>
          </a:prstGeom>
          <a:noFill/>
          <a:ln>
            <a:noFill/>
          </a:ln>
        </p:spPr>
        <p:txBody>
          <a:bodyPr spcFirstLastPara="1" wrap="square" lIns="0" tIns="0" rIns="0" bIns="0" anchor="t" anchorCtr="0">
            <a:noAutofit/>
          </a:bodyPr>
          <a:lstStyle/>
          <a:p>
            <a:pPr lvl="0">
              <a:buSzPts val="2800"/>
            </a:pPr>
            <a:r>
              <a:rPr lang="es-AR" sz="2800" b="1" dirty="0">
                <a:latin typeface="Montserrat"/>
                <a:ea typeface="Montserrat"/>
                <a:cs typeface="Montserrat"/>
                <a:sym typeface="Montserrat"/>
              </a:rPr>
              <a:t>Retos e indicadores de éxito</a:t>
            </a:r>
            <a:endParaRPr lang="es-AR" sz="2800" b="1" dirty="0"/>
          </a:p>
        </p:txBody>
      </p:sp>
      <p:grpSp>
        <p:nvGrpSpPr>
          <p:cNvPr id="8" name="Google Shape;636;g806401c4d1_0_425"/>
          <p:cNvGrpSpPr/>
          <p:nvPr/>
        </p:nvGrpSpPr>
        <p:grpSpPr>
          <a:xfrm>
            <a:off x="6215660" y="1307363"/>
            <a:ext cx="5519862" cy="5399700"/>
            <a:chOff x="4629587" y="806003"/>
            <a:chExt cx="4140000" cy="5399700"/>
          </a:xfrm>
        </p:grpSpPr>
        <p:sp>
          <p:nvSpPr>
            <p:cNvPr id="9" name="Google Shape;637;g806401c4d1_0_425"/>
            <p:cNvSpPr/>
            <p:nvPr/>
          </p:nvSpPr>
          <p:spPr>
            <a:xfrm>
              <a:off x="4629587" y="806003"/>
              <a:ext cx="4140000" cy="53997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1425" tIns="396000" rIns="91425" bIns="45700" anchor="t" anchorCtr="0">
              <a:noAutofit/>
            </a:bodyPr>
            <a:lstStyle/>
            <a:p>
              <a:pPr marL="355600" marR="0" lvl="1" indent="-355600" algn="l" rtl="0">
                <a:lnSpc>
                  <a:spcPct val="100000"/>
                </a:lnSpc>
                <a:spcBef>
                  <a:spcPts val="600"/>
                </a:spcBef>
                <a:spcAft>
                  <a:spcPts val="0"/>
                </a:spcAft>
                <a:buClr>
                  <a:schemeClr val="dk1"/>
                </a:buClr>
                <a:buSzPts val="1600"/>
                <a:buFont typeface="Montserrat"/>
                <a:buChar char="•"/>
              </a:pPr>
              <a:r>
                <a:rPr lang="es-ES_tradnl" sz="1600" dirty="0">
                  <a:solidFill>
                    <a:schemeClr val="tx1"/>
                  </a:solidFill>
                  <a:latin typeface="Montserrat"/>
                  <a:ea typeface="Montserrat"/>
                  <a:cs typeface="Montserrat"/>
                  <a:sym typeface="Montserrat"/>
                </a:rPr>
                <a:t>Gobernanza compartida y responsabilidad distribuida dentro de la red. </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b="0" i="0" u="none" strike="noStrike" cap="none" dirty="0">
                  <a:solidFill>
                    <a:schemeClr val="tx1"/>
                  </a:solidFill>
                  <a:latin typeface="Montserrat"/>
                  <a:ea typeface="Montserrat"/>
                  <a:cs typeface="Montserrat"/>
                  <a:sym typeface="Montserrat"/>
                </a:rPr>
                <a:t>Ingresos producidos por las actividades y la </a:t>
              </a:r>
              <a:r>
                <a:rPr lang="es-ES_tradnl" sz="1600" dirty="0">
                  <a:solidFill>
                    <a:schemeClr val="tx1"/>
                  </a:solidFill>
                  <a:latin typeface="Montserrat"/>
                  <a:ea typeface="Montserrat"/>
                  <a:cs typeface="Montserrat"/>
                  <a:sym typeface="Montserrat"/>
                </a:rPr>
                <a:t>gestión de recursos </a:t>
              </a:r>
              <a:r>
                <a:rPr lang="es-ES_tradnl" sz="1600" b="0" i="0" u="none" strike="noStrike" cap="none" dirty="0">
                  <a:solidFill>
                    <a:schemeClr val="tx1"/>
                  </a:solidFill>
                  <a:latin typeface="Montserrat"/>
                  <a:ea typeface="Montserrat"/>
                  <a:cs typeface="Montserrat"/>
                  <a:sym typeface="Montserrat"/>
                </a:rPr>
                <a:t>de la Red.</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b="0" i="0" u="none" strike="noStrike" cap="none" dirty="0">
                  <a:solidFill>
                    <a:schemeClr val="tx1"/>
                  </a:solidFill>
                  <a:latin typeface="Montserrat"/>
                  <a:ea typeface="Montserrat"/>
                  <a:cs typeface="Montserrat"/>
                  <a:sym typeface="Montserrat"/>
                </a:rPr>
                <a:t>Aumento de la cantidad de organizaciones formando parte de la Red.</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dirty="0">
                  <a:solidFill>
                    <a:schemeClr val="tx1"/>
                  </a:solidFill>
                  <a:latin typeface="Montserrat"/>
                  <a:ea typeface="Montserrat"/>
                  <a:cs typeface="Montserrat"/>
                  <a:sym typeface="Montserrat"/>
                </a:rPr>
                <a:t>Acciones y actividades compartidas por varios integrantes de la Red.  </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dirty="0">
                  <a:solidFill>
                    <a:schemeClr val="tx1"/>
                  </a:solidFill>
                  <a:latin typeface="Montserrat"/>
                  <a:ea typeface="Montserrat"/>
                  <a:cs typeface="Montserrat"/>
                  <a:sym typeface="Montserrat"/>
                </a:rPr>
                <a:t>Cobertura territorial de equipos atendiendo con el estándar de la Red.</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dirty="0">
                  <a:solidFill>
                    <a:schemeClr val="tx1"/>
                  </a:solidFill>
                  <a:latin typeface="Montserrat"/>
                  <a:ea typeface="Montserrat"/>
                  <a:cs typeface="Montserrat"/>
                  <a:sym typeface="Montserrat"/>
                </a:rPr>
                <a:t>Cantidad de procesos de transferencia de método realizadas con éxito y con uso de tecnologías.</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b="0" i="0" u="none" strike="noStrike" cap="none" dirty="0">
                  <a:solidFill>
                    <a:schemeClr val="tx1"/>
                  </a:solidFill>
                  <a:latin typeface="Montserrat"/>
                  <a:ea typeface="Montserrat"/>
                  <a:cs typeface="Montserrat"/>
                  <a:sym typeface="Montserrat"/>
                </a:rPr>
                <a:t>Cantidad de pacientes con calidad de vida mejorada (buscar un indicador médico específico que sirva para medir calidad de vida). </a:t>
              </a:r>
            </a:p>
            <a:p>
              <a:pPr marL="355600" marR="0" lvl="1" indent="-355600" algn="l" rtl="0">
                <a:lnSpc>
                  <a:spcPct val="100000"/>
                </a:lnSpc>
                <a:spcBef>
                  <a:spcPts val="600"/>
                </a:spcBef>
                <a:spcAft>
                  <a:spcPts val="0"/>
                </a:spcAft>
                <a:buClr>
                  <a:schemeClr val="dk1"/>
                </a:buClr>
                <a:buSzPts val="1600"/>
                <a:buFont typeface="Montserrat"/>
                <a:buChar char="•"/>
              </a:pPr>
              <a:r>
                <a:rPr lang="es-ES_tradnl" sz="1600" dirty="0">
                  <a:solidFill>
                    <a:schemeClr val="tx1"/>
                  </a:solidFill>
                  <a:latin typeface="Montserrat"/>
                  <a:ea typeface="Montserrat"/>
                  <a:cs typeface="Montserrat"/>
                  <a:sym typeface="Montserrat"/>
                </a:rPr>
                <a:t>Alianza estratégica implementada y funcionando con ente certificador de estándar de calidad de atención médica.</a:t>
              </a:r>
            </a:p>
            <a:p>
              <a:pPr marL="355600" marR="0" lvl="1" indent="-355600" algn="l" rtl="0">
                <a:lnSpc>
                  <a:spcPct val="100000"/>
                </a:lnSpc>
                <a:spcBef>
                  <a:spcPts val="600"/>
                </a:spcBef>
                <a:spcAft>
                  <a:spcPts val="0"/>
                </a:spcAft>
                <a:buClr>
                  <a:schemeClr val="dk1"/>
                </a:buClr>
                <a:buSzPts val="1600"/>
                <a:buFont typeface="Montserrat"/>
                <a:buChar char="•"/>
              </a:pPr>
              <a:endParaRPr sz="1400" b="0" i="0" u="none" strike="noStrike" cap="none" dirty="0">
                <a:latin typeface="Montserrat"/>
                <a:ea typeface="Montserrat"/>
                <a:cs typeface="Montserrat"/>
                <a:sym typeface="Montserrat"/>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dirty="0">
                <a:latin typeface="Calibri"/>
                <a:ea typeface="Calibri"/>
                <a:cs typeface="Calibri"/>
                <a:sym typeface="Calibri"/>
              </a:endParaRPr>
            </a:p>
          </p:txBody>
        </p:sp>
        <p:sp>
          <p:nvSpPr>
            <p:cNvPr id="10" name="Google Shape;638;g806401c4d1_0_425"/>
            <p:cNvSpPr/>
            <p:nvPr/>
          </p:nvSpPr>
          <p:spPr>
            <a:xfrm>
              <a:off x="4629587" y="809243"/>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Indicadores de éxito claves</a:t>
              </a:r>
              <a:endParaRPr sz="1400" b="0" i="0" u="none" strike="noStrike" cap="none">
                <a:solidFill>
                  <a:srgbClr val="000000"/>
                </a:solidFill>
                <a:latin typeface="Montserrat"/>
                <a:ea typeface="Montserrat"/>
                <a:cs typeface="Montserrat"/>
                <a:sym typeface="Montserrat"/>
              </a:endParaRPr>
            </a:p>
          </p:txBody>
        </p:sp>
      </p:grpSp>
      <p:grpSp>
        <p:nvGrpSpPr>
          <p:cNvPr id="11" name="Google Shape;639;g806401c4d1_0_425"/>
          <p:cNvGrpSpPr/>
          <p:nvPr/>
        </p:nvGrpSpPr>
        <p:grpSpPr>
          <a:xfrm>
            <a:off x="456265" y="1312188"/>
            <a:ext cx="5519862" cy="5400000"/>
            <a:chOff x="342207" y="810828"/>
            <a:chExt cx="4140000" cy="5400000"/>
          </a:xfrm>
        </p:grpSpPr>
        <p:sp>
          <p:nvSpPr>
            <p:cNvPr id="12" name="Google Shape;640;g806401c4d1_0_425"/>
            <p:cNvSpPr/>
            <p:nvPr/>
          </p:nvSpPr>
          <p:spPr>
            <a:xfrm>
              <a:off x="342207" y="810828"/>
              <a:ext cx="4140000" cy="54000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1425" tIns="396000" rIns="91425" bIns="45700" anchor="t" anchorCtr="0">
              <a:noAutofit/>
            </a:bodyPr>
            <a:lstStyle/>
            <a:p>
              <a:pPr marL="355600" marR="0" lvl="1" indent="-355600" algn="l" rtl="0">
                <a:lnSpc>
                  <a:spcPct val="115000"/>
                </a:lnSpc>
                <a:spcBef>
                  <a:spcPts val="600"/>
                </a:spcBef>
                <a:spcAft>
                  <a:spcPts val="0"/>
                </a:spcAft>
                <a:buClr>
                  <a:srgbClr val="000000"/>
                </a:buClr>
                <a:buSzPts val="1600"/>
                <a:buFont typeface="Arial"/>
                <a:buChar char="•"/>
              </a:pPr>
              <a:r>
                <a:rPr lang="es-AR" sz="1600" b="0" i="0" u="none" strike="noStrike" cap="none" dirty="0">
                  <a:solidFill>
                    <a:schemeClr val="tx1"/>
                  </a:solidFill>
                  <a:latin typeface="Montserrat"/>
                  <a:ea typeface="Montserrat"/>
                  <a:cs typeface="Montserrat"/>
                  <a:sym typeface="Montserrat"/>
                </a:rPr>
                <a:t>Lograr pasar de un esquema de estrella a un esquema de enjambre: que CETRAM deje de ser el centro.</a:t>
              </a:r>
            </a:p>
            <a:p>
              <a:pPr marL="355600" marR="0" lvl="1" indent="-355600" algn="l" rtl="0">
                <a:lnSpc>
                  <a:spcPct val="115000"/>
                </a:lnSpc>
                <a:spcBef>
                  <a:spcPts val="600"/>
                </a:spcBef>
                <a:spcAft>
                  <a:spcPts val="0"/>
                </a:spcAft>
                <a:buClr>
                  <a:srgbClr val="000000"/>
                </a:buClr>
                <a:buSzPts val="1600"/>
                <a:buFont typeface="Arial"/>
                <a:buChar char="•"/>
              </a:pPr>
              <a:r>
                <a:rPr lang="es-AR" sz="1600" dirty="0">
                  <a:solidFill>
                    <a:schemeClr val="tx1"/>
                  </a:solidFill>
                  <a:latin typeface="Montserrat"/>
                  <a:ea typeface="Montserrat"/>
                  <a:cs typeface="Montserrat"/>
                  <a:sym typeface="Montserrat"/>
                </a:rPr>
                <a:t>Financiar la iniciativa de forma sostenible.</a:t>
              </a:r>
            </a:p>
            <a:p>
              <a:pPr marL="355600" lvl="1" indent="-355600">
                <a:lnSpc>
                  <a:spcPct val="115000"/>
                </a:lnSpc>
                <a:spcBef>
                  <a:spcPts val="600"/>
                </a:spcBef>
                <a:buSzPts val="1600"/>
                <a:buFont typeface="Arial"/>
                <a:buChar char="•"/>
              </a:pPr>
              <a:r>
                <a:rPr lang="es-AR" sz="1600" dirty="0">
                  <a:solidFill>
                    <a:schemeClr val="tx1"/>
                  </a:solidFill>
                  <a:latin typeface="Montserrat"/>
                  <a:ea typeface="Montserrat"/>
                  <a:cs typeface="Montserrat"/>
                  <a:sym typeface="Montserrat"/>
                </a:rPr>
                <a:t>Superar las barreras culturales chilenas afianzadas en los modelos de financiamiento filantrópicos, y/o estatales las formas organizacionales piramidales, </a:t>
              </a:r>
              <a:r>
                <a:rPr lang="es-AR" sz="1600" dirty="0" err="1">
                  <a:solidFill>
                    <a:schemeClr val="tx1"/>
                  </a:solidFill>
                  <a:latin typeface="Montserrat"/>
                  <a:ea typeface="Montserrat"/>
                  <a:cs typeface="Montserrat"/>
                  <a:sym typeface="Montserrat"/>
                </a:rPr>
                <a:t>etc</a:t>
              </a:r>
              <a:r>
                <a:rPr lang="es-AR" sz="1600" dirty="0">
                  <a:solidFill>
                    <a:schemeClr val="tx1"/>
                  </a:solidFill>
                  <a:latin typeface="Montserrat"/>
                  <a:ea typeface="Montserrat"/>
                  <a:cs typeface="Montserrat"/>
                  <a:sym typeface="Montserrat"/>
                </a:rPr>
                <a:t>,</a:t>
              </a:r>
            </a:p>
            <a:p>
              <a:pPr marL="355600" marR="0" lvl="1" indent="-355600" algn="l" rtl="0">
                <a:lnSpc>
                  <a:spcPct val="115000"/>
                </a:lnSpc>
                <a:spcBef>
                  <a:spcPts val="600"/>
                </a:spcBef>
                <a:spcAft>
                  <a:spcPts val="0"/>
                </a:spcAft>
                <a:buClr>
                  <a:srgbClr val="000000"/>
                </a:buClr>
                <a:buSzPts val="1600"/>
                <a:buFont typeface="Arial"/>
                <a:buChar char="•"/>
              </a:pPr>
              <a:r>
                <a:rPr lang="es-AR" sz="1600" dirty="0">
                  <a:solidFill>
                    <a:schemeClr val="tx1"/>
                  </a:solidFill>
                  <a:latin typeface="Montserrat"/>
                  <a:ea typeface="Montserrat"/>
                  <a:cs typeface="Montserrat"/>
                  <a:sym typeface="Montserrat"/>
                </a:rPr>
                <a:t>Incorporar gradualmente nuevas organizaciones como señal de que el paradigma esta cambiando.</a:t>
              </a:r>
            </a:p>
            <a:p>
              <a:pPr marL="355600" marR="0" lvl="1" indent="-355600" algn="l" rtl="0">
                <a:lnSpc>
                  <a:spcPct val="115000"/>
                </a:lnSpc>
                <a:spcBef>
                  <a:spcPts val="600"/>
                </a:spcBef>
                <a:spcAft>
                  <a:spcPts val="0"/>
                </a:spcAft>
                <a:buClr>
                  <a:srgbClr val="000000"/>
                </a:buClr>
                <a:buSzPts val="1600"/>
                <a:buFont typeface="Arial"/>
                <a:buChar char="•"/>
              </a:pPr>
              <a:r>
                <a:rPr lang="es-AR" sz="1600" b="0" i="0" u="none" strike="noStrike" cap="none" dirty="0">
                  <a:solidFill>
                    <a:schemeClr val="tx1"/>
                  </a:solidFill>
                  <a:latin typeface="Montserrat"/>
                  <a:ea typeface="Montserrat"/>
                  <a:cs typeface="Montserrat"/>
                  <a:sym typeface="Montserrat"/>
                </a:rPr>
                <a:t>Instalar efectivamente una cultura de colaboración entre los miembros de la </a:t>
              </a:r>
              <a:r>
                <a:rPr lang="es-AR" sz="1600" dirty="0">
                  <a:solidFill>
                    <a:schemeClr val="tx1"/>
                  </a:solidFill>
                  <a:latin typeface="Montserrat"/>
                  <a:ea typeface="Montserrat"/>
                  <a:cs typeface="Montserrat"/>
                  <a:sym typeface="Montserrat"/>
                </a:rPr>
                <a:t>R</a:t>
              </a:r>
              <a:r>
                <a:rPr lang="es-AR" sz="1600" b="0" i="0" u="none" strike="noStrike" cap="none" dirty="0">
                  <a:solidFill>
                    <a:schemeClr val="tx1"/>
                  </a:solidFill>
                  <a:latin typeface="Montserrat"/>
                  <a:ea typeface="Montserrat"/>
                  <a:cs typeface="Montserrat"/>
                  <a:sym typeface="Montserrat"/>
                </a:rPr>
                <a:t>ed y realizar acciones conjuntas.</a:t>
              </a:r>
            </a:p>
            <a:p>
              <a:pPr marL="355600" marR="0" lvl="1" indent="-355600" algn="l" rtl="0">
                <a:lnSpc>
                  <a:spcPct val="115000"/>
                </a:lnSpc>
                <a:spcBef>
                  <a:spcPts val="600"/>
                </a:spcBef>
                <a:spcAft>
                  <a:spcPts val="0"/>
                </a:spcAft>
                <a:buClr>
                  <a:srgbClr val="000000"/>
                </a:buClr>
                <a:buSzPts val="1600"/>
                <a:buFont typeface="Arial"/>
                <a:buChar char="•"/>
              </a:pPr>
              <a:r>
                <a:rPr lang="es-AR" sz="1600" dirty="0">
                  <a:solidFill>
                    <a:schemeClr val="tx1"/>
                  </a:solidFill>
                  <a:latin typeface="Montserrat"/>
                  <a:ea typeface="Montserrat"/>
                  <a:cs typeface="Montserrat"/>
                  <a:sym typeface="Montserrat"/>
                </a:rPr>
                <a:t>Ser capaces de gestionar el conocimiento de forma dinámica e interctiva a través de herramientas digitales de avanzada.</a:t>
              </a:r>
            </a:p>
            <a:p>
              <a:pPr marL="355600" marR="0" lvl="1" indent="-355600" algn="l" rtl="0">
                <a:lnSpc>
                  <a:spcPct val="115000"/>
                </a:lnSpc>
                <a:spcBef>
                  <a:spcPts val="600"/>
                </a:spcBef>
                <a:spcAft>
                  <a:spcPts val="0"/>
                </a:spcAft>
                <a:buClr>
                  <a:srgbClr val="000000"/>
                </a:buClr>
                <a:buSzPts val="1600"/>
                <a:buFont typeface="Arial"/>
                <a:buChar char="•"/>
              </a:pPr>
              <a:r>
                <a:rPr lang="es-AR" sz="1600" dirty="0">
                  <a:solidFill>
                    <a:schemeClr val="tx1"/>
                  </a:solidFill>
                  <a:latin typeface="Montserrat"/>
                  <a:ea typeface="Montserrat"/>
                  <a:cs typeface="Montserrat"/>
                  <a:sym typeface="Montserrat"/>
                </a:rPr>
                <a:t>Generar acuerdos y articulaciones a nivel territorial. Lograr extrapolar Transaberes más allá de Chile</a:t>
              </a:r>
              <a:r>
                <a:rPr lang="es-AR" sz="1600" dirty="0">
                  <a:latin typeface="Montserrat"/>
                  <a:ea typeface="Montserrat"/>
                  <a:cs typeface="Montserrat"/>
                  <a:sym typeface="Montserrat"/>
                </a:rPr>
                <a:t>.</a:t>
              </a:r>
              <a:endParaRPr lang="es-AR" sz="1600" b="0" i="0" u="none" strike="noStrike" cap="none" dirty="0">
                <a:solidFill>
                  <a:srgbClr val="000000"/>
                </a:solidFill>
                <a:latin typeface="Montserrat"/>
                <a:ea typeface="Montserrat"/>
                <a:cs typeface="Montserrat"/>
                <a:sym typeface="Montserrat"/>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13" name="Google Shape;641;g806401c4d1_0_425"/>
            <p:cNvSpPr/>
            <p:nvPr/>
          </p:nvSpPr>
          <p:spPr>
            <a:xfrm>
              <a:off x="342207" y="810828"/>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Principales Retos</a:t>
              </a:r>
              <a:endParaRPr sz="2000" b="1" i="0" u="none" strike="noStrike" cap="none">
                <a:solidFill>
                  <a:schemeClr val="hlink"/>
                </a:solidFill>
                <a:latin typeface="Montserrat"/>
                <a:ea typeface="Montserrat"/>
                <a:cs typeface="Montserrat"/>
                <a:sym typeface="Montserrat"/>
              </a:endParaRPr>
            </a:p>
          </p:txBody>
        </p:sp>
      </p:grpSp>
    </p:spTree>
    <p:extLst>
      <p:ext uri="{BB962C8B-B14F-4D97-AF65-F5344CB8AC3E}">
        <p14:creationId xmlns:p14="http://schemas.microsoft.com/office/powerpoint/2010/main" val="323416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sp>
        <p:nvSpPr>
          <p:cNvPr id="651" name="Google Shape;651;g806401c4d1_0_437"/>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dirty="0">
                <a:latin typeface="Montserrat"/>
                <a:ea typeface="Montserrat"/>
                <a:cs typeface="Montserrat"/>
                <a:sym typeface="Montserrat"/>
              </a:rPr>
              <a:t>Calendario y etapas clave</a:t>
            </a:r>
            <a:endParaRPr sz="14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dirty="0">
                <a:solidFill>
                  <a:srgbClr val="808080"/>
                </a:solidFill>
                <a:latin typeface="Arial"/>
                <a:ea typeface="Arial"/>
                <a:cs typeface="Arial"/>
                <a:sym typeface="Arial"/>
              </a:rPr>
              <a:t/>
            </a:r>
            <a:br>
              <a:rPr lang="es-AR" sz="2800" b="0" i="0" u="none" strike="noStrike" cap="none" dirty="0">
                <a:solidFill>
                  <a:srgbClr val="808080"/>
                </a:solidFill>
                <a:latin typeface="Arial"/>
                <a:ea typeface="Arial"/>
                <a:cs typeface="Arial"/>
                <a:sym typeface="Arial"/>
              </a:rPr>
            </a:br>
            <a:r>
              <a:rPr lang="es-AR" sz="2800" b="1" i="0" u="none" strike="noStrike" cap="none" dirty="0">
                <a:solidFill>
                  <a:schemeClr val="accent1"/>
                </a:solidFill>
                <a:latin typeface="Arial"/>
                <a:ea typeface="Arial"/>
                <a:cs typeface="Arial"/>
                <a:sym typeface="Arial"/>
              </a:rPr>
              <a:t/>
            </a:r>
            <a:br>
              <a:rPr lang="es-AR" sz="2800" b="1" i="0" u="none" strike="noStrike" cap="none" dirty="0">
                <a:solidFill>
                  <a:schemeClr val="accent1"/>
                </a:solidFill>
                <a:latin typeface="Arial"/>
                <a:ea typeface="Arial"/>
                <a:cs typeface="Arial"/>
                <a:sym typeface="Arial"/>
              </a:rPr>
            </a:br>
            <a:endParaRPr sz="2800" b="1" i="0" u="none" strike="noStrike" cap="none" dirty="0">
              <a:solidFill>
                <a:schemeClr val="accent1"/>
              </a:solidFill>
              <a:latin typeface="Arial"/>
              <a:ea typeface="Arial"/>
              <a:cs typeface="Arial"/>
              <a:sym typeface="Arial"/>
            </a:endParaRPr>
          </a:p>
        </p:txBody>
      </p:sp>
      <p:sp>
        <p:nvSpPr>
          <p:cNvPr id="653" name="Google Shape;653;g806401c4d1_0_437"/>
          <p:cNvSpPr/>
          <p:nvPr/>
        </p:nvSpPr>
        <p:spPr>
          <a:xfrm>
            <a:off x="818477" y="926364"/>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dirty="0">
                <a:solidFill>
                  <a:schemeClr val="lt1"/>
                </a:solidFill>
                <a:latin typeface="Montserrat"/>
                <a:ea typeface="Montserrat"/>
                <a:cs typeface="Montserrat"/>
                <a:sym typeface="Montserrat"/>
              </a:rPr>
              <a:t>Fase I - Identificación</a:t>
            </a:r>
            <a:endParaRPr sz="1400" b="0" i="0" u="none" strike="noStrike" cap="none" dirty="0">
              <a:solidFill>
                <a:srgbClr val="000000"/>
              </a:solidFill>
              <a:latin typeface="Montserrat"/>
              <a:ea typeface="Montserrat"/>
              <a:cs typeface="Montserrat"/>
              <a:sym typeface="Montserrat"/>
            </a:endParaRPr>
          </a:p>
        </p:txBody>
      </p:sp>
      <p:sp>
        <p:nvSpPr>
          <p:cNvPr id="654" name="Google Shape;654;g806401c4d1_0_437"/>
          <p:cNvSpPr/>
          <p:nvPr/>
        </p:nvSpPr>
        <p:spPr>
          <a:xfrm>
            <a:off x="3665743" y="926360"/>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dirty="0">
                <a:solidFill>
                  <a:schemeClr val="lt1"/>
                </a:solidFill>
                <a:latin typeface="Montserrat"/>
                <a:ea typeface="Montserrat"/>
                <a:cs typeface="Montserrat"/>
                <a:sym typeface="Montserrat"/>
              </a:rPr>
              <a:t>Fase II - </a:t>
            </a:r>
            <a:r>
              <a:rPr lang="es-AR" sz="1600" b="1" dirty="0">
                <a:solidFill>
                  <a:schemeClr val="lt1"/>
                </a:solidFill>
                <a:latin typeface="Montserrat"/>
                <a:ea typeface="Montserrat"/>
                <a:cs typeface="Montserrat"/>
                <a:sym typeface="Montserrat"/>
              </a:rPr>
              <a:t>Articulación</a:t>
            </a:r>
            <a:endParaRPr sz="1400" b="0" i="0" u="none" strike="noStrike" cap="none" dirty="0">
              <a:solidFill>
                <a:srgbClr val="000000"/>
              </a:solidFill>
              <a:latin typeface="Montserrat"/>
              <a:ea typeface="Montserrat"/>
              <a:cs typeface="Montserrat"/>
              <a:sym typeface="Montserrat"/>
            </a:endParaRPr>
          </a:p>
        </p:txBody>
      </p:sp>
      <p:sp>
        <p:nvSpPr>
          <p:cNvPr id="655" name="Google Shape;655;g806401c4d1_0_437"/>
          <p:cNvSpPr/>
          <p:nvPr/>
        </p:nvSpPr>
        <p:spPr>
          <a:xfrm>
            <a:off x="6513008" y="926361"/>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dirty="0">
                <a:solidFill>
                  <a:schemeClr val="lt1"/>
                </a:solidFill>
                <a:latin typeface="Montserrat"/>
                <a:ea typeface="Montserrat"/>
                <a:cs typeface="Montserrat"/>
                <a:sym typeface="Montserrat"/>
              </a:rPr>
              <a:t>Fase III - Cooperación</a:t>
            </a:r>
            <a:endParaRPr sz="1400" b="0" i="0" u="none" strike="noStrike" cap="none" dirty="0">
              <a:solidFill>
                <a:srgbClr val="000000"/>
              </a:solidFill>
              <a:latin typeface="Montserrat"/>
              <a:ea typeface="Montserrat"/>
              <a:cs typeface="Montserrat"/>
              <a:sym typeface="Montserrat"/>
            </a:endParaRPr>
          </a:p>
        </p:txBody>
      </p:sp>
      <p:sp>
        <p:nvSpPr>
          <p:cNvPr id="656" name="Google Shape;656;g806401c4d1_0_437"/>
          <p:cNvSpPr/>
          <p:nvPr/>
        </p:nvSpPr>
        <p:spPr>
          <a:xfrm>
            <a:off x="9360275" y="926360"/>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dirty="0">
                <a:solidFill>
                  <a:schemeClr val="lt1"/>
                </a:solidFill>
                <a:latin typeface="Montserrat"/>
                <a:ea typeface="Montserrat"/>
                <a:cs typeface="Montserrat"/>
                <a:sym typeface="Montserrat"/>
              </a:rPr>
              <a:t>Fase IV - Colaboración</a:t>
            </a:r>
            <a:endParaRPr sz="1400" b="0" i="0" u="none" strike="noStrike" cap="none" dirty="0">
              <a:solidFill>
                <a:srgbClr val="000000"/>
              </a:solidFill>
              <a:latin typeface="Montserrat"/>
              <a:ea typeface="Montserrat"/>
              <a:cs typeface="Montserrat"/>
              <a:sym typeface="Montserrat"/>
            </a:endParaRPr>
          </a:p>
        </p:txBody>
      </p:sp>
      <p:sp>
        <p:nvSpPr>
          <p:cNvPr id="657" name="Google Shape;657;g806401c4d1_0_437"/>
          <p:cNvSpPr/>
          <p:nvPr/>
        </p:nvSpPr>
        <p:spPr>
          <a:xfrm>
            <a:off x="725712" y="1427208"/>
            <a:ext cx="11327999" cy="4219437"/>
          </a:xfrm>
          <a:custGeom>
            <a:avLst/>
            <a:gdLst/>
            <a:ahLst/>
            <a:cxnLst/>
            <a:rect l="l" t="t" r="r" b="b"/>
            <a:pathLst>
              <a:path w="5115" h="2597" extrusionOk="0">
                <a:moveTo>
                  <a:pt x="0" y="0"/>
                </a:moveTo>
                <a:lnTo>
                  <a:pt x="0" y="2597"/>
                </a:lnTo>
                <a:lnTo>
                  <a:pt x="5115" y="2597"/>
                </a:lnTo>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8" name="Google Shape;658;g806401c4d1_0_437"/>
          <p:cNvSpPr/>
          <p:nvPr/>
        </p:nvSpPr>
        <p:spPr>
          <a:xfrm>
            <a:off x="818477" y="1427149"/>
            <a:ext cx="2673600" cy="2260513"/>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Mapeo de aliados actuales y potenciales.</a:t>
            </a:r>
          </a:p>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Encuentro fundacional.</a:t>
            </a:r>
          </a:p>
          <a:p>
            <a:pPr marL="355600" marR="0" lvl="1" indent="-355600" algn="l" rtl="0">
              <a:lnSpc>
                <a:spcPct val="100000"/>
              </a:lnSpc>
              <a:spcBef>
                <a:spcPts val="0"/>
              </a:spcBef>
              <a:spcAft>
                <a:spcPts val="0"/>
              </a:spcAft>
              <a:buClr>
                <a:schemeClr val="lt1"/>
              </a:buClr>
              <a:buSzPts val="1600"/>
              <a:buFont typeface="Arial"/>
              <a:buChar char="•"/>
            </a:pPr>
            <a:r>
              <a:rPr lang="es-AR" sz="1600" dirty="0">
                <a:solidFill>
                  <a:schemeClr val="lt1"/>
                </a:solidFill>
                <a:latin typeface="Calibri"/>
                <a:ea typeface="Calibri"/>
                <a:cs typeface="Calibri"/>
                <a:sym typeface="Calibri"/>
              </a:rPr>
              <a:t>Visualización de los miembros actuales.</a:t>
            </a:r>
          </a:p>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Intereses / Aportes individuales.</a:t>
            </a:r>
          </a:p>
          <a:p>
            <a:pPr marL="355600" marR="0" lvl="1" indent="-355600" algn="l" rtl="0">
              <a:lnSpc>
                <a:spcPct val="100000"/>
              </a:lnSpc>
              <a:spcBef>
                <a:spcPts val="0"/>
              </a:spcBef>
              <a:spcAft>
                <a:spcPts val="0"/>
              </a:spcAft>
              <a:buClr>
                <a:schemeClr val="lt1"/>
              </a:buClr>
              <a:buSzPts val="1600"/>
              <a:buFont typeface="Arial"/>
              <a:buChar char="•"/>
            </a:pPr>
            <a:r>
              <a:rPr lang="es-AR" sz="1600" dirty="0">
                <a:solidFill>
                  <a:schemeClr val="lt1"/>
                </a:solidFill>
                <a:latin typeface="Calibri"/>
                <a:ea typeface="Calibri"/>
                <a:cs typeface="Calibri"/>
                <a:sym typeface="Calibri"/>
              </a:rPr>
              <a:t>Análisis de herramientas informáticas de soporte.</a:t>
            </a:r>
            <a:endParaRPr sz="1400" b="0" i="0" u="none" strike="noStrike" cap="none" dirty="0">
              <a:solidFill>
                <a:srgbClr val="000000"/>
              </a:solidFill>
              <a:latin typeface="Arial"/>
              <a:ea typeface="Arial"/>
              <a:cs typeface="Arial"/>
              <a:sym typeface="Arial"/>
            </a:endParaRPr>
          </a:p>
        </p:txBody>
      </p:sp>
      <p:sp>
        <p:nvSpPr>
          <p:cNvPr id="659" name="Google Shape;659;g806401c4d1_0_437"/>
          <p:cNvSpPr/>
          <p:nvPr/>
        </p:nvSpPr>
        <p:spPr>
          <a:xfrm>
            <a:off x="3664143" y="1427149"/>
            <a:ext cx="2673600" cy="2243802"/>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lvl="1" indent="-355600">
              <a:buClr>
                <a:schemeClr val="lt1"/>
              </a:buClr>
              <a:buSzPts val="1600"/>
              <a:buFont typeface="Arial"/>
              <a:buChar char="•"/>
            </a:pPr>
            <a:r>
              <a:rPr lang="es-AR" sz="1600" dirty="0">
                <a:solidFill>
                  <a:schemeClr val="lt1"/>
                </a:solidFill>
                <a:latin typeface="Calibri"/>
                <a:ea typeface="Calibri"/>
                <a:cs typeface="Calibri"/>
                <a:sym typeface="Calibri"/>
              </a:rPr>
              <a:t>Co-construcción de la Visión, Misión e Ideario.</a:t>
            </a:r>
          </a:p>
          <a:p>
            <a:pPr marL="355600" lvl="1" indent="-355600">
              <a:buClr>
                <a:schemeClr val="lt1"/>
              </a:buClr>
              <a:buSzPts val="1600"/>
              <a:buFont typeface="Arial"/>
              <a:buChar char="•"/>
            </a:pPr>
            <a:r>
              <a:rPr lang="es-AR" sz="1600" dirty="0">
                <a:solidFill>
                  <a:schemeClr val="lt1"/>
                </a:solidFill>
                <a:latin typeface="Calibri"/>
                <a:ea typeface="Calibri"/>
                <a:cs typeface="Calibri"/>
                <a:sym typeface="Calibri"/>
              </a:rPr>
              <a:t>Identificación de Buenas Prácticas y metodologías de abordaje.</a:t>
            </a:r>
          </a:p>
          <a:p>
            <a:pPr marL="355600" lvl="1" indent="-355600">
              <a:buClr>
                <a:schemeClr val="lt1"/>
              </a:buClr>
              <a:buSzPts val="1600"/>
              <a:buFont typeface="Arial"/>
              <a:buChar char="•"/>
            </a:pPr>
            <a:r>
              <a:rPr lang="es-AR" sz="1600" dirty="0">
                <a:solidFill>
                  <a:schemeClr val="lt1"/>
                </a:solidFill>
                <a:latin typeface="Calibri"/>
                <a:ea typeface="Calibri"/>
                <a:cs typeface="Calibri"/>
                <a:sym typeface="Calibri"/>
              </a:rPr>
              <a:t>Sistematización de experiencias.</a:t>
            </a:r>
          </a:p>
          <a:p>
            <a:pPr marL="355600" lvl="1" indent="-355600">
              <a:buClr>
                <a:schemeClr val="lt1"/>
              </a:buClr>
              <a:buSzPts val="1600"/>
              <a:buFont typeface="Arial"/>
              <a:buChar char="•"/>
            </a:pPr>
            <a:r>
              <a:rPr lang="es-AR" sz="1600" dirty="0">
                <a:solidFill>
                  <a:schemeClr val="lt1"/>
                </a:solidFill>
                <a:latin typeface="Calibri"/>
                <a:ea typeface="Calibri"/>
                <a:cs typeface="Calibri"/>
                <a:sym typeface="Calibri"/>
              </a:rPr>
              <a:t>Implementación herramienta GdC. </a:t>
            </a:r>
          </a:p>
          <a:p>
            <a:pPr marL="355600" lvl="1" indent="-355600">
              <a:buClr>
                <a:schemeClr val="lt1"/>
              </a:buClr>
              <a:buSzPts val="1600"/>
              <a:buFont typeface="Arial"/>
              <a:buChar char="•"/>
            </a:pPr>
            <a:endParaRPr lang="es-AR" dirty="0"/>
          </a:p>
        </p:txBody>
      </p:sp>
      <p:sp>
        <p:nvSpPr>
          <p:cNvPr id="660" name="Google Shape;660;g806401c4d1_0_437"/>
          <p:cNvSpPr/>
          <p:nvPr/>
        </p:nvSpPr>
        <p:spPr>
          <a:xfrm>
            <a:off x="6509808" y="1427149"/>
            <a:ext cx="2673600" cy="2260513"/>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dirty="0">
                <a:solidFill>
                  <a:schemeClr val="lt1"/>
                </a:solidFill>
                <a:latin typeface="Calibri"/>
                <a:ea typeface="Calibri"/>
                <a:cs typeface="Calibri"/>
                <a:sym typeface="Calibri"/>
              </a:rPr>
              <a:t>I</a:t>
            </a:r>
            <a:r>
              <a:rPr lang="es-AR" sz="1600" b="0" i="0" u="none" strike="noStrike" cap="none" dirty="0">
                <a:solidFill>
                  <a:schemeClr val="lt1"/>
                </a:solidFill>
                <a:latin typeface="Calibri"/>
                <a:ea typeface="Calibri"/>
                <a:cs typeface="Calibri"/>
                <a:sym typeface="Calibri"/>
              </a:rPr>
              <a:t>dentificación de nuevos actores potenciales.</a:t>
            </a:r>
          </a:p>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Disponibilización de metodología, Buenas Prácticas y conocimiento a nuevos actores.</a:t>
            </a:r>
          </a:p>
          <a:p>
            <a:pPr marL="355600" marR="0" lvl="1" indent="-355600" algn="l" rtl="0">
              <a:lnSpc>
                <a:spcPct val="100000"/>
              </a:lnSpc>
              <a:spcBef>
                <a:spcPts val="0"/>
              </a:spcBef>
              <a:spcAft>
                <a:spcPts val="0"/>
              </a:spcAft>
              <a:buClr>
                <a:schemeClr val="lt1"/>
              </a:buClr>
              <a:buSzPts val="1600"/>
              <a:buFont typeface="Arial"/>
              <a:buChar char="•"/>
            </a:pPr>
            <a:r>
              <a:rPr lang="es-AR" sz="1600" dirty="0">
                <a:solidFill>
                  <a:schemeClr val="lt1"/>
                </a:solidFill>
                <a:latin typeface="Calibri"/>
                <a:ea typeface="Calibri"/>
                <a:cs typeface="Calibri"/>
                <a:sym typeface="Calibri"/>
              </a:rPr>
              <a:t>Transferencia de experiencias entre miembros de la Red.</a:t>
            </a:r>
            <a:endParaRPr sz="1400" b="0" i="0" u="none" strike="noStrike" cap="none" dirty="0">
              <a:solidFill>
                <a:srgbClr val="000000"/>
              </a:solidFill>
              <a:latin typeface="Arial"/>
              <a:ea typeface="Arial"/>
              <a:cs typeface="Arial"/>
              <a:sym typeface="Arial"/>
            </a:endParaRPr>
          </a:p>
        </p:txBody>
      </p:sp>
      <p:sp>
        <p:nvSpPr>
          <p:cNvPr id="661" name="Google Shape;661;g806401c4d1_0_437"/>
          <p:cNvSpPr/>
          <p:nvPr/>
        </p:nvSpPr>
        <p:spPr>
          <a:xfrm>
            <a:off x="9355475" y="1427149"/>
            <a:ext cx="2673600" cy="2243802"/>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Consolidación de herramientas informáticas para GdC.</a:t>
            </a:r>
          </a:p>
          <a:p>
            <a:pPr marL="355600" marR="0" lvl="1" indent="-355600" algn="l" rtl="0">
              <a:lnSpc>
                <a:spcPct val="100000"/>
              </a:lnSpc>
              <a:spcBef>
                <a:spcPts val="0"/>
              </a:spcBef>
              <a:spcAft>
                <a:spcPts val="0"/>
              </a:spcAft>
              <a:buClr>
                <a:schemeClr val="lt1"/>
              </a:buClr>
              <a:buSzPts val="1600"/>
              <a:buFont typeface="Arial"/>
              <a:buChar char="•"/>
            </a:pPr>
            <a:r>
              <a:rPr lang="es-AR" sz="1600" dirty="0">
                <a:solidFill>
                  <a:schemeClr val="lt1"/>
                </a:solidFill>
                <a:latin typeface="Calibri"/>
                <a:ea typeface="Calibri"/>
                <a:cs typeface="Calibri"/>
                <a:sym typeface="Calibri"/>
              </a:rPr>
              <a:t>Contactos (sin pasar por nucleo) frecuente entre miembros de la Red.</a:t>
            </a:r>
          </a:p>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Estandar de trabajo de triple impacto definido, detallado  y apropiado. </a:t>
            </a:r>
            <a:endParaRPr sz="1400" b="0" i="0" u="none" strike="noStrike" cap="none" dirty="0">
              <a:solidFill>
                <a:srgbClr val="000000"/>
              </a:solidFill>
              <a:latin typeface="Arial"/>
              <a:ea typeface="Arial"/>
              <a:cs typeface="Arial"/>
              <a:sym typeface="Arial"/>
            </a:endParaRPr>
          </a:p>
        </p:txBody>
      </p:sp>
      <p:sp>
        <p:nvSpPr>
          <p:cNvPr id="662" name="Google Shape;662;g806401c4d1_0_437"/>
          <p:cNvSpPr/>
          <p:nvPr/>
        </p:nvSpPr>
        <p:spPr>
          <a:xfrm>
            <a:off x="818477" y="3724039"/>
            <a:ext cx="2673600" cy="1333969"/>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lvl="1" indent="-355600">
              <a:buClr>
                <a:schemeClr val="lt1"/>
              </a:buClr>
              <a:buSzPts val="1600"/>
              <a:buFont typeface="Arial"/>
              <a:buChar char="•"/>
            </a:pPr>
            <a:r>
              <a:rPr lang="es-ES" sz="1600" dirty="0">
                <a:solidFill>
                  <a:schemeClr val="lt1"/>
                </a:solidFill>
                <a:latin typeface="Calibri"/>
                <a:ea typeface="Calibri"/>
                <a:cs typeface="Calibri"/>
                <a:sym typeface="Calibri"/>
              </a:rPr>
              <a:t>Que los miembros se visualicen y dimensionen su potencial.</a:t>
            </a:r>
          </a:p>
          <a:p>
            <a:pPr marL="355600" lvl="1" indent="-355600">
              <a:buClr>
                <a:schemeClr val="lt1"/>
              </a:buClr>
              <a:buSzPts val="1600"/>
              <a:buFont typeface="Arial"/>
              <a:buChar char="•"/>
            </a:pPr>
            <a:r>
              <a:rPr lang="es-ES" sz="1600" dirty="0">
                <a:solidFill>
                  <a:schemeClr val="lt1"/>
                </a:solidFill>
                <a:latin typeface="Calibri"/>
                <a:ea typeface="Calibri"/>
                <a:cs typeface="Calibri"/>
                <a:sym typeface="Calibri"/>
              </a:rPr>
              <a:t>Posicionar la Red en el grupo CETRAM.</a:t>
            </a:r>
          </a:p>
          <a:p>
            <a:pPr marL="355600" lvl="1" indent="-355600">
              <a:buClr>
                <a:schemeClr val="lt1"/>
              </a:buClr>
              <a:buSzPts val="1600"/>
              <a:buFont typeface="Arial"/>
              <a:buChar char="•"/>
            </a:pPr>
            <a:endParaRPr lang="es-ES" sz="1600" dirty="0"/>
          </a:p>
        </p:txBody>
      </p:sp>
      <p:sp>
        <p:nvSpPr>
          <p:cNvPr id="663" name="Google Shape;663;g806401c4d1_0_437"/>
          <p:cNvSpPr/>
          <p:nvPr/>
        </p:nvSpPr>
        <p:spPr>
          <a:xfrm>
            <a:off x="3664143" y="3724039"/>
            <a:ext cx="2673600" cy="1333969"/>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lvl="1" indent="-355600">
              <a:buClr>
                <a:schemeClr val="lt1"/>
              </a:buClr>
              <a:buSzPts val="1600"/>
              <a:buFont typeface="Arial"/>
              <a:buChar char="•"/>
            </a:pPr>
            <a:r>
              <a:rPr lang="es-ES" sz="1600" dirty="0">
                <a:solidFill>
                  <a:schemeClr val="lt1"/>
                </a:solidFill>
                <a:latin typeface="Calibri"/>
                <a:ea typeface="Calibri"/>
                <a:cs typeface="Calibri"/>
                <a:sym typeface="Calibri"/>
              </a:rPr>
              <a:t>Definir los valores clave de la Red.</a:t>
            </a:r>
          </a:p>
          <a:p>
            <a:pPr marL="355600" lvl="1" indent="-355600">
              <a:buClr>
                <a:schemeClr val="lt1"/>
              </a:buClr>
              <a:buSzPts val="1600"/>
              <a:buFont typeface="Arial"/>
              <a:buChar char="•"/>
            </a:pPr>
            <a:r>
              <a:rPr lang="es-ES" sz="1600" dirty="0">
                <a:solidFill>
                  <a:schemeClr val="lt1"/>
                </a:solidFill>
                <a:latin typeface="Calibri"/>
                <a:ea typeface="Calibri"/>
                <a:cs typeface="Calibri"/>
                <a:sym typeface="Calibri"/>
              </a:rPr>
              <a:t>Sistematizar los métodos clave, para transferir y </a:t>
            </a:r>
            <a:r>
              <a:rPr lang="es-ES" sz="1600" dirty="0" err="1">
                <a:solidFill>
                  <a:schemeClr val="lt1"/>
                </a:solidFill>
                <a:latin typeface="Calibri"/>
                <a:ea typeface="Calibri"/>
                <a:cs typeface="Calibri"/>
                <a:sym typeface="Calibri"/>
              </a:rPr>
              <a:t>co</a:t>
            </a:r>
            <a:r>
              <a:rPr lang="es-ES" sz="1600" dirty="0">
                <a:solidFill>
                  <a:schemeClr val="lt1"/>
                </a:solidFill>
                <a:latin typeface="Calibri"/>
                <a:ea typeface="Calibri"/>
                <a:cs typeface="Calibri"/>
                <a:sym typeface="Calibri"/>
              </a:rPr>
              <a:t>-crear.</a:t>
            </a:r>
          </a:p>
        </p:txBody>
      </p:sp>
      <p:sp>
        <p:nvSpPr>
          <p:cNvPr id="664" name="Google Shape;664;g806401c4d1_0_437"/>
          <p:cNvSpPr/>
          <p:nvPr/>
        </p:nvSpPr>
        <p:spPr>
          <a:xfrm>
            <a:off x="6509808" y="3724039"/>
            <a:ext cx="2673600" cy="1317257"/>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Consolidar la Red aumentando su tamaño.</a:t>
            </a:r>
          </a:p>
          <a:p>
            <a:pPr marL="355600" marR="0" lvl="1" indent="-355600" algn="l" rtl="0">
              <a:lnSpc>
                <a:spcPct val="100000"/>
              </a:lnSpc>
              <a:spcBef>
                <a:spcPts val="0"/>
              </a:spcBef>
              <a:spcAft>
                <a:spcPts val="0"/>
              </a:spcAft>
              <a:buClr>
                <a:schemeClr val="lt1"/>
              </a:buClr>
              <a:buSzPts val="1600"/>
              <a:buFont typeface="Arial"/>
              <a:buChar char="•"/>
            </a:pPr>
            <a:endParaRPr sz="1400" b="0" i="0" u="none" strike="noStrike" cap="none" dirty="0">
              <a:solidFill>
                <a:srgbClr val="000000"/>
              </a:solidFill>
              <a:latin typeface="Arial"/>
              <a:ea typeface="Arial"/>
              <a:cs typeface="Arial"/>
              <a:sym typeface="Arial"/>
            </a:endParaRPr>
          </a:p>
        </p:txBody>
      </p:sp>
      <p:sp>
        <p:nvSpPr>
          <p:cNvPr id="665" name="Google Shape;665;g806401c4d1_0_437"/>
          <p:cNvSpPr/>
          <p:nvPr/>
        </p:nvSpPr>
        <p:spPr>
          <a:xfrm>
            <a:off x="9355475" y="3724039"/>
            <a:ext cx="2673600" cy="1317257"/>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dirty="0">
                <a:solidFill>
                  <a:schemeClr val="lt1"/>
                </a:solidFill>
                <a:latin typeface="Calibri"/>
                <a:ea typeface="Calibri"/>
                <a:cs typeface="Calibri"/>
                <a:sym typeface="Calibri"/>
              </a:rPr>
              <a:t>Establecer un estándar de abordaje propio de la Red.</a:t>
            </a:r>
          </a:p>
          <a:p>
            <a:pPr marL="355600" indent="-355600">
              <a:buClr>
                <a:schemeClr val="lt1"/>
              </a:buClr>
              <a:buSzPts val="1600"/>
              <a:buFont typeface="Arial"/>
              <a:buChar char="•"/>
            </a:pPr>
            <a:r>
              <a:rPr lang="es-AR" sz="1600" dirty="0">
                <a:solidFill>
                  <a:schemeClr val="lt1"/>
                </a:solidFill>
                <a:latin typeface="Calibri"/>
                <a:ea typeface="Calibri"/>
                <a:cs typeface="Calibri"/>
                <a:sym typeface="Calibri"/>
              </a:rPr>
              <a:t>Lograr Interacción fluida entre sus miembros.</a:t>
            </a:r>
            <a:endParaRPr b="0" i="0" u="none" strike="noStrike" cap="none" dirty="0">
              <a:solidFill>
                <a:srgbClr val="000000"/>
              </a:solidFill>
              <a:latin typeface="Arial"/>
              <a:ea typeface="Arial"/>
              <a:cs typeface="Arial"/>
              <a:sym typeface="Arial"/>
            </a:endParaRPr>
          </a:p>
        </p:txBody>
      </p:sp>
      <p:sp>
        <p:nvSpPr>
          <p:cNvPr id="666" name="Google Shape;666;g806401c4d1_0_437"/>
          <p:cNvSpPr/>
          <p:nvPr/>
        </p:nvSpPr>
        <p:spPr>
          <a:xfrm>
            <a:off x="818477" y="5118481"/>
            <a:ext cx="2673600" cy="1276455"/>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1" i="0" u="none" strike="noStrike" cap="none" dirty="0">
                <a:latin typeface="Calibri"/>
                <a:ea typeface="Calibri"/>
                <a:cs typeface="Calibri"/>
                <a:sym typeface="Calibri"/>
              </a:rPr>
              <a:t>Cantidad de organizaciones miembros de la Red.</a:t>
            </a:r>
          </a:p>
          <a:p>
            <a:pPr marL="355600" marR="0" lvl="1" indent="-355600" algn="l" rtl="0">
              <a:lnSpc>
                <a:spcPct val="100000"/>
              </a:lnSpc>
              <a:spcBef>
                <a:spcPts val="0"/>
              </a:spcBef>
              <a:spcAft>
                <a:spcPts val="0"/>
              </a:spcAft>
              <a:buClr>
                <a:schemeClr val="lt1"/>
              </a:buClr>
              <a:buSzPts val="1600"/>
              <a:buFont typeface="Arial"/>
              <a:buChar char="•"/>
            </a:pPr>
            <a:r>
              <a:rPr lang="es-ES" sz="1600" b="1" dirty="0">
                <a:latin typeface="Calibri"/>
                <a:cs typeface="Calibri"/>
                <a:sym typeface="Calibri"/>
              </a:rPr>
              <a:t>Cantidad de apoyos logrados.</a:t>
            </a:r>
            <a:endParaRPr sz="1400" b="1" i="0" u="none" strike="noStrike" cap="none" dirty="0">
              <a:sym typeface="Arial"/>
            </a:endParaRPr>
          </a:p>
        </p:txBody>
      </p:sp>
      <p:sp>
        <p:nvSpPr>
          <p:cNvPr id="667" name="Google Shape;667;g806401c4d1_0_437"/>
          <p:cNvSpPr/>
          <p:nvPr/>
        </p:nvSpPr>
        <p:spPr>
          <a:xfrm>
            <a:off x="9355475" y="5118481"/>
            <a:ext cx="2673600" cy="1276455"/>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1" i="0" u="none" strike="noStrike" cap="none" dirty="0">
                <a:solidFill>
                  <a:schemeClr val="tx1"/>
                </a:solidFill>
                <a:latin typeface="Calibri"/>
                <a:ea typeface="Calibri"/>
                <a:cs typeface="Calibri"/>
                <a:sym typeface="Calibri"/>
              </a:rPr>
              <a:t>Cantidad de organizaciones avaladas por la red </a:t>
            </a:r>
            <a:r>
              <a:rPr lang="es-AR" sz="1600" b="1" dirty="0" err="1">
                <a:solidFill>
                  <a:schemeClr val="tx1"/>
                </a:solidFill>
                <a:latin typeface="Calibri"/>
                <a:ea typeface="Calibri"/>
                <a:cs typeface="Calibri"/>
                <a:sym typeface="Calibri"/>
              </a:rPr>
              <a:t>C</a:t>
            </a:r>
            <a:r>
              <a:rPr lang="es-AR" sz="1600" b="1" i="0" u="none" strike="noStrike" cap="none" dirty="0" err="1">
                <a:solidFill>
                  <a:schemeClr val="tx1"/>
                </a:solidFill>
                <a:latin typeface="Calibri"/>
                <a:ea typeface="Calibri"/>
                <a:cs typeface="Calibri"/>
                <a:sym typeface="Calibri"/>
              </a:rPr>
              <a:t>etram</a:t>
            </a:r>
            <a:r>
              <a:rPr lang="es-AR" sz="1600" b="1" i="0" u="none" strike="noStrike" cap="none" dirty="0">
                <a:solidFill>
                  <a:schemeClr val="tx1"/>
                </a:solidFill>
                <a:latin typeface="Calibri"/>
                <a:ea typeface="Calibri"/>
                <a:cs typeface="Calibri"/>
                <a:sym typeface="Calibri"/>
              </a:rPr>
              <a:t>.</a:t>
            </a:r>
          </a:p>
          <a:p>
            <a:pPr marL="355600" marR="0" lvl="1" indent="-355600" algn="l" rtl="0">
              <a:lnSpc>
                <a:spcPct val="100000"/>
              </a:lnSpc>
              <a:spcBef>
                <a:spcPts val="0"/>
              </a:spcBef>
              <a:spcAft>
                <a:spcPts val="0"/>
              </a:spcAft>
              <a:buClr>
                <a:schemeClr val="lt1"/>
              </a:buClr>
              <a:buSzPts val="1600"/>
              <a:buFont typeface="Arial"/>
              <a:buChar char="•"/>
            </a:pPr>
            <a:r>
              <a:rPr lang="es-ES" sz="1600" b="1" dirty="0">
                <a:solidFill>
                  <a:schemeClr val="tx1"/>
                </a:solidFill>
                <a:latin typeface="Calibri"/>
                <a:cs typeface="Calibri"/>
                <a:sym typeface="Calibri"/>
              </a:rPr>
              <a:t>Cantidad y calidad de intercambios realizados</a:t>
            </a:r>
            <a:endParaRPr sz="1400" b="1" i="0" u="none" strike="noStrike" cap="none" dirty="0">
              <a:solidFill>
                <a:schemeClr val="tx1"/>
              </a:solidFill>
              <a:sym typeface="Arial"/>
            </a:endParaRPr>
          </a:p>
        </p:txBody>
      </p:sp>
      <p:sp>
        <p:nvSpPr>
          <p:cNvPr id="668" name="Google Shape;668;g806401c4d1_0_437"/>
          <p:cNvSpPr/>
          <p:nvPr/>
        </p:nvSpPr>
        <p:spPr>
          <a:xfrm>
            <a:off x="6509808" y="5118481"/>
            <a:ext cx="2673600" cy="1276455"/>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1" i="0" u="none" strike="noStrike" cap="none" dirty="0">
                <a:solidFill>
                  <a:schemeClr val="tx1"/>
                </a:solidFill>
                <a:latin typeface="Calibri"/>
                <a:ea typeface="Calibri"/>
                <a:cs typeface="Calibri"/>
                <a:sym typeface="Calibri"/>
              </a:rPr>
              <a:t>Cantidad de nuevos miembros de la Red</a:t>
            </a:r>
          </a:p>
          <a:p>
            <a:pPr marL="355600" marR="0" lvl="1" indent="-355600" algn="l" rtl="0">
              <a:lnSpc>
                <a:spcPct val="100000"/>
              </a:lnSpc>
              <a:spcBef>
                <a:spcPts val="0"/>
              </a:spcBef>
              <a:spcAft>
                <a:spcPts val="0"/>
              </a:spcAft>
              <a:buClr>
                <a:schemeClr val="lt1"/>
              </a:buClr>
              <a:buSzPts val="1600"/>
              <a:buFont typeface="Arial"/>
              <a:buChar char="•"/>
            </a:pPr>
            <a:r>
              <a:rPr lang="es-AR" sz="1600" b="1" dirty="0">
                <a:solidFill>
                  <a:schemeClr val="tx1"/>
                </a:solidFill>
                <a:latin typeface="Calibri"/>
                <a:ea typeface="Calibri"/>
                <a:cs typeface="Calibri"/>
                <a:sym typeface="Calibri"/>
              </a:rPr>
              <a:t>Cantidad de buenas prácticas compartidas</a:t>
            </a:r>
            <a:r>
              <a:rPr lang="es-AR" sz="1600" b="1" i="0" u="none" strike="noStrike" cap="none" dirty="0">
                <a:solidFill>
                  <a:schemeClr val="tx1"/>
                </a:solidFill>
                <a:latin typeface="Calibri"/>
                <a:ea typeface="Calibri"/>
                <a:cs typeface="Calibri"/>
                <a:sym typeface="Calibri"/>
              </a:rPr>
              <a:t>.</a:t>
            </a:r>
            <a:endParaRPr sz="1400" b="1" i="0" u="none" strike="noStrike" cap="none" dirty="0">
              <a:solidFill>
                <a:schemeClr val="tx1"/>
              </a:solidFill>
              <a:sym typeface="Arial"/>
            </a:endParaRPr>
          </a:p>
        </p:txBody>
      </p:sp>
      <p:sp>
        <p:nvSpPr>
          <p:cNvPr id="669" name="Google Shape;669;g806401c4d1_0_437"/>
          <p:cNvSpPr/>
          <p:nvPr/>
        </p:nvSpPr>
        <p:spPr>
          <a:xfrm>
            <a:off x="3664143" y="5118481"/>
            <a:ext cx="2673600" cy="1276455"/>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1" i="0" u="none" strike="noStrike" cap="none" dirty="0">
                <a:latin typeface="Calibri"/>
                <a:ea typeface="Calibri"/>
                <a:cs typeface="Calibri"/>
                <a:sym typeface="Calibri"/>
              </a:rPr>
              <a:t>Acuerdos realizados. Cantidad de usuarios de la herramienta de GdC.</a:t>
            </a:r>
          </a:p>
          <a:p>
            <a:pPr marL="355600" marR="0" lvl="1" indent="-355600" algn="l" rtl="0">
              <a:lnSpc>
                <a:spcPct val="100000"/>
              </a:lnSpc>
              <a:spcBef>
                <a:spcPts val="0"/>
              </a:spcBef>
              <a:spcAft>
                <a:spcPts val="0"/>
              </a:spcAft>
              <a:buClr>
                <a:schemeClr val="lt1"/>
              </a:buClr>
              <a:buSzPts val="1600"/>
              <a:buFont typeface="Arial"/>
              <a:buChar char="•"/>
            </a:pPr>
            <a:r>
              <a:rPr lang="es-AR" sz="1600" b="1" dirty="0">
                <a:latin typeface="Calibri"/>
                <a:ea typeface="Calibri"/>
                <a:cs typeface="Calibri"/>
                <a:sym typeface="Calibri"/>
              </a:rPr>
              <a:t>Cantidad de documentos sistematizados.</a:t>
            </a:r>
            <a:endParaRPr sz="1400" b="1" i="0" u="none" strike="noStrike" cap="none" dirty="0">
              <a:sym typeface="Arial"/>
            </a:endParaRPr>
          </a:p>
        </p:txBody>
      </p:sp>
      <p:sp>
        <p:nvSpPr>
          <p:cNvPr id="670" name="Google Shape;670;g806401c4d1_0_437"/>
          <p:cNvSpPr/>
          <p:nvPr/>
        </p:nvSpPr>
        <p:spPr>
          <a:xfrm rot="-5400000">
            <a:off x="-713885" y="2300695"/>
            <a:ext cx="2227092" cy="48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ctr" rtl="0">
              <a:lnSpc>
                <a:spcPct val="100000"/>
              </a:lnSpc>
              <a:spcBef>
                <a:spcPts val="0"/>
              </a:spcBef>
              <a:spcAft>
                <a:spcPts val="0"/>
              </a:spcAft>
              <a:buClr>
                <a:srgbClr val="000000"/>
              </a:buClr>
              <a:buSzPts val="1600"/>
              <a:buFont typeface="Arial"/>
              <a:buNone/>
            </a:pPr>
            <a:r>
              <a:rPr lang="es-AR" sz="1600" b="1" dirty="0">
                <a:solidFill>
                  <a:schemeClr val="lt1"/>
                </a:solidFill>
                <a:latin typeface="Calibri"/>
                <a:ea typeface="Calibri"/>
                <a:cs typeface="Calibri"/>
                <a:sym typeface="Calibri"/>
              </a:rPr>
              <a:t>Acciones Clave</a:t>
            </a:r>
            <a:endParaRPr sz="1400" b="0" i="0" u="none" strike="noStrike" cap="none" dirty="0">
              <a:solidFill>
                <a:srgbClr val="000000"/>
              </a:solidFill>
              <a:latin typeface="Arial"/>
              <a:ea typeface="Arial"/>
              <a:cs typeface="Arial"/>
              <a:sym typeface="Arial"/>
            </a:endParaRPr>
          </a:p>
        </p:txBody>
      </p:sp>
      <p:sp>
        <p:nvSpPr>
          <p:cNvPr id="671" name="Google Shape;671;g806401c4d1_0_437"/>
          <p:cNvSpPr/>
          <p:nvPr/>
        </p:nvSpPr>
        <p:spPr>
          <a:xfrm rot="-5400000">
            <a:off x="-143939" y="4027640"/>
            <a:ext cx="1087200" cy="4800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ctr" rtl="0">
              <a:lnSpc>
                <a:spcPct val="100000"/>
              </a:lnSpc>
              <a:spcBef>
                <a:spcPts val="0"/>
              </a:spcBef>
              <a:spcAft>
                <a:spcPts val="0"/>
              </a:spcAft>
              <a:buClr>
                <a:srgbClr val="000000"/>
              </a:buClr>
              <a:buSzPts val="1600"/>
              <a:buFont typeface="Arial"/>
              <a:buNone/>
            </a:pPr>
            <a:r>
              <a:rPr lang="es-AR" sz="1600" b="1" i="0" u="none" strike="noStrike" cap="none" dirty="0">
                <a:solidFill>
                  <a:schemeClr val="lt1"/>
                </a:solidFill>
                <a:latin typeface="Calibri"/>
                <a:ea typeface="Calibri"/>
                <a:cs typeface="Calibri"/>
                <a:sym typeface="Calibri"/>
              </a:rPr>
              <a:t>Objetivos</a:t>
            </a:r>
            <a:endParaRPr sz="1400" b="0" i="0" u="none" strike="noStrike" cap="none" dirty="0">
              <a:solidFill>
                <a:srgbClr val="000000"/>
              </a:solidFill>
              <a:latin typeface="Arial"/>
              <a:ea typeface="Arial"/>
              <a:cs typeface="Arial"/>
              <a:sym typeface="Arial"/>
            </a:endParaRPr>
          </a:p>
        </p:txBody>
      </p:sp>
      <p:sp>
        <p:nvSpPr>
          <p:cNvPr id="672" name="Google Shape;672;g806401c4d1_0_437"/>
          <p:cNvSpPr/>
          <p:nvPr/>
        </p:nvSpPr>
        <p:spPr>
          <a:xfrm rot="-5400000">
            <a:off x="-238567" y="5516709"/>
            <a:ext cx="1276455" cy="4800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ctr" rtl="0">
              <a:lnSpc>
                <a:spcPct val="100000"/>
              </a:lnSpc>
              <a:spcBef>
                <a:spcPts val="0"/>
              </a:spcBef>
              <a:spcAft>
                <a:spcPts val="0"/>
              </a:spcAft>
              <a:buClr>
                <a:srgbClr val="000000"/>
              </a:buClr>
              <a:buSzPts val="1600"/>
              <a:buFont typeface="Arial"/>
              <a:buNone/>
            </a:pPr>
            <a:r>
              <a:rPr lang="es-AR" sz="1600" b="1" i="0" u="none" strike="noStrike" cap="none" dirty="0">
                <a:latin typeface="Calibri"/>
                <a:ea typeface="Calibri"/>
                <a:cs typeface="Calibri"/>
                <a:sym typeface="Calibri"/>
              </a:rPr>
              <a:t>Indicadores</a:t>
            </a:r>
            <a:endParaRPr sz="1400" b="0" i="0" u="none" strike="noStrike" cap="none" dirty="0">
              <a:sym typeface="Arial"/>
            </a:endParaRPr>
          </a:p>
        </p:txBody>
      </p:sp>
      <p:sp>
        <p:nvSpPr>
          <p:cNvPr id="673" name="Google Shape;673;g806401c4d1_0_437"/>
          <p:cNvSpPr/>
          <p:nvPr/>
        </p:nvSpPr>
        <p:spPr>
          <a:xfrm>
            <a:off x="818477" y="6413914"/>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latin typeface="Montserrat"/>
                <a:ea typeface="Montserrat"/>
                <a:cs typeface="Montserrat"/>
                <a:sym typeface="Montserrat"/>
              </a:rPr>
              <a:t>[2020-2021 Meses 0-6]</a:t>
            </a:r>
            <a:endParaRPr sz="1400" b="0" i="0" u="none" strike="noStrike" cap="none">
              <a:latin typeface="Montserrat"/>
              <a:ea typeface="Montserrat"/>
              <a:cs typeface="Montserrat"/>
              <a:sym typeface="Montserrat"/>
            </a:endParaRPr>
          </a:p>
        </p:txBody>
      </p:sp>
      <p:sp>
        <p:nvSpPr>
          <p:cNvPr id="674" name="Google Shape;674;g806401c4d1_0_437"/>
          <p:cNvSpPr/>
          <p:nvPr/>
        </p:nvSpPr>
        <p:spPr>
          <a:xfrm>
            <a:off x="3664143" y="6413914"/>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latin typeface="Montserrat"/>
                <a:ea typeface="Montserrat"/>
                <a:cs typeface="Montserrat"/>
                <a:sym typeface="Montserrat"/>
              </a:rPr>
              <a:t>[2021 Meses 7-12]</a:t>
            </a:r>
            <a:endParaRPr sz="1400" b="0" i="0" u="none" strike="noStrike" cap="none">
              <a:latin typeface="Montserrat"/>
              <a:ea typeface="Montserrat"/>
              <a:cs typeface="Montserrat"/>
              <a:sym typeface="Montserrat"/>
            </a:endParaRPr>
          </a:p>
        </p:txBody>
      </p:sp>
      <p:sp>
        <p:nvSpPr>
          <p:cNvPr id="675" name="Google Shape;675;g806401c4d1_0_437"/>
          <p:cNvSpPr/>
          <p:nvPr/>
        </p:nvSpPr>
        <p:spPr>
          <a:xfrm>
            <a:off x="6509808" y="6413914"/>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latin typeface="Montserrat"/>
                <a:ea typeface="Montserrat"/>
                <a:cs typeface="Montserrat"/>
                <a:sym typeface="Montserrat"/>
              </a:rPr>
              <a:t>[2022]</a:t>
            </a:r>
            <a:endParaRPr sz="1400" b="0" i="0" u="none" strike="noStrike" cap="none">
              <a:latin typeface="Montserrat"/>
              <a:ea typeface="Montserrat"/>
              <a:cs typeface="Montserrat"/>
              <a:sym typeface="Montserrat"/>
            </a:endParaRPr>
          </a:p>
        </p:txBody>
      </p:sp>
      <p:sp>
        <p:nvSpPr>
          <p:cNvPr id="676" name="Google Shape;676;g806401c4d1_0_437"/>
          <p:cNvSpPr/>
          <p:nvPr/>
        </p:nvSpPr>
        <p:spPr>
          <a:xfrm>
            <a:off x="9355475" y="6413914"/>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latin typeface="Montserrat"/>
                <a:ea typeface="Montserrat"/>
                <a:cs typeface="Montserrat"/>
                <a:sym typeface="Montserrat"/>
              </a:rPr>
              <a:t>[2023]</a:t>
            </a:r>
            <a:endParaRPr sz="1400" b="0" i="0" u="none" strike="noStrike" cap="none">
              <a:latin typeface="Montserrat"/>
              <a:ea typeface="Montserrat"/>
              <a:cs typeface="Montserrat"/>
              <a:sym typeface="Montserrat"/>
            </a:endParaRPr>
          </a:p>
        </p:txBody>
      </p:sp>
      <p:sp>
        <p:nvSpPr>
          <p:cNvPr id="677" name="Google Shape;677;g806401c4d1_0_437"/>
          <p:cNvSpPr/>
          <p:nvPr/>
        </p:nvSpPr>
        <p:spPr>
          <a:xfrm rot="-116125" flipH="1">
            <a:off x="779503" y="1175694"/>
            <a:ext cx="2720130"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806401c4d1_0_437"/>
          <p:cNvSpPr/>
          <p:nvPr/>
        </p:nvSpPr>
        <p:spPr>
          <a:xfrm rot="-116115" flipH="1">
            <a:off x="3610972" y="1675145"/>
            <a:ext cx="2737419"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806401c4d1_0_437"/>
          <p:cNvSpPr/>
          <p:nvPr/>
        </p:nvSpPr>
        <p:spPr>
          <a:xfrm rot="-116112" flipH="1">
            <a:off x="6421952" y="1429580"/>
            <a:ext cx="2800043" cy="579335"/>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806401c4d1_0_437"/>
          <p:cNvSpPr/>
          <p:nvPr/>
        </p:nvSpPr>
        <p:spPr>
          <a:xfrm rot="-116045" flipH="1">
            <a:off x="9256028" y="1314370"/>
            <a:ext cx="2821557"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806401c4d1_0_437"/>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dirty="0">
                <a:latin typeface="Montserrat"/>
                <a:ea typeface="Montserrat"/>
                <a:cs typeface="Montserrat"/>
                <a:sym typeface="Montserrat"/>
              </a:rPr>
              <a:t>ENFOQUE DE AMPLIACIÓN DE IMPACTO  </a:t>
            </a:r>
            <a:endParaRPr sz="1200" b="0" i="0" u="none" strike="noStrike" cap="none" dirty="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12"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sp>
        <p:nvSpPr>
          <p:cNvPr id="764" name="Google Shape;764;g806401c4d1_0_543"/>
          <p:cNvSpPr txBox="1"/>
          <p:nvPr/>
        </p:nvSpPr>
        <p:spPr>
          <a:xfrm>
            <a:off x="158255" y="68087"/>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dirty="0">
                <a:latin typeface="Montserrat"/>
                <a:ea typeface="Montserrat"/>
                <a:cs typeface="Montserrat"/>
                <a:sym typeface="Montserrat"/>
              </a:rPr>
              <a:t>Supuestos y elementos financieros clave </a:t>
            </a:r>
            <a:endParaRPr sz="2800" b="1"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dirty="0">
                <a:solidFill>
                  <a:srgbClr val="808080"/>
                </a:solidFill>
                <a:latin typeface="Arial"/>
                <a:ea typeface="Arial"/>
                <a:cs typeface="Arial"/>
                <a:sym typeface="Arial"/>
              </a:rPr>
              <a:t/>
            </a:r>
            <a:br>
              <a:rPr lang="es-AR" sz="2800" b="0" i="0" u="none" strike="noStrike" cap="none" dirty="0">
                <a:solidFill>
                  <a:srgbClr val="808080"/>
                </a:solidFill>
                <a:latin typeface="Arial"/>
                <a:ea typeface="Arial"/>
                <a:cs typeface="Arial"/>
                <a:sym typeface="Arial"/>
              </a:rPr>
            </a:br>
            <a:r>
              <a:rPr lang="es-AR" sz="2800" b="1" i="0" u="none" strike="noStrike" cap="none" dirty="0">
                <a:solidFill>
                  <a:schemeClr val="accent1"/>
                </a:solidFill>
                <a:latin typeface="Arial"/>
                <a:ea typeface="Arial"/>
                <a:cs typeface="Arial"/>
                <a:sym typeface="Arial"/>
              </a:rPr>
              <a:t/>
            </a:r>
            <a:br>
              <a:rPr lang="es-AR" sz="2800" b="1" i="0" u="none" strike="noStrike" cap="none" dirty="0">
                <a:solidFill>
                  <a:schemeClr val="accent1"/>
                </a:solidFill>
                <a:latin typeface="Arial"/>
                <a:ea typeface="Arial"/>
                <a:cs typeface="Arial"/>
                <a:sym typeface="Arial"/>
              </a:rPr>
            </a:br>
            <a:endParaRPr sz="2800" b="1" i="0" u="none" strike="noStrike" cap="none" dirty="0">
              <a:solidFill>
                <a:schemeClr val="accent1"/>
              </a:solidFill>
              <a:latin typeface="Arial"/>
              <a:ea typeface="Arial"/>
              <a:cs typeface="Arial"/>
              <a:sym typeface="Arial"/>
            </a:endParaRPr>
          </a:p>
        </p:txBody>
      </p:sp>
      <p:grpSp>
        <p:nvGrpSpPr>
          <p:cNvPr id="765" name="Google Shape;765;g806401c4d1_0_543"/>
          <p:cNvGrpSpPr/>
          <p:nvPr/>
        </p:nvGrpSpPr>
        <p:grpSpPr>
          <a:xfrm>
            <a:off x="6215660" y="660229"/>
            <a:ext cx="5519862" cy="6051997"/>
            <a:chOff x="4629587" y="806003"/>
            <a:chExt cx="4140000" cy="5399700"/>
          </a:xfrm>
        </p:grpSpPr>
        <p:sp>
          <p:nvSpPr>
            <p:cNvPr id="766" name="Google Shape;766;g806401c4d1_0_543"/>
            <p:cNvSpPr/>
            <p:nvPr/>
          </p:nvSpPr>
          <p:spPr>
            <a:xfrm>
              <a:off x="4629587" y="806003"/>
              <a:ext cx="4140000" cy="53997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1425" tIns="396000" rIns="91425" bIns="45700" anchor="t" anchorCtr="0">
              <a:noAutofit/>
            </a:bodyPr>
            <a:lstStyle/>
            <a:p>
              <a:pPr marL="355600" marR="0" lvl="1" indent="-355600" algn="l" rtl="0">
                <a:lnSpc>
                  <a:spcPct val="100000"/>
                </a:lnSpc>
                <a:spcBef>
                  <a:spcPts val="600"/>
                </a:spcBef>
                <a:spcAft>
                  <a:spcPts val="0"/>
                </a:spcAft>
                <a:buClr>
                  <a:schemeClr val="dk1"/>
                </a:buClr>
                <a:buSzPts val="1600"/>
                <a:buFont typeface="Arial"/>
                <a:buChar char="•"/>
              </a:pPr>
              <a:r>
                <a:rPr lang="es-ES_tradnl" sz="1600" b="0" i="0" u="none" strike="noStrike" cap="none" dirty="0">
                  <a:solidFill>
                    <a:schemeClr val="dk1"/>
                  </a:solidFill>
                  <a:latin typeface="Calibri"/>
                  <a:ea typeface="Calibri"/>
                  <a:cs typeface="Calibri"/>
                  <a:sym typeface="Calibri"/>
                </a:rPr>
                <a:t>Dentro de los gastos hay que considerar:</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Gastos del grupo impulsor</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Hs profesional que este dedicado específicamente al plan de crecimiento y consolidación de la Red.</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Encuentros de la red: preparación, materiales, salones, encuestas, etc.</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Hs profesional para sistematización de las metodologías, las buenas prácticas y todo el material que forme parte del “corazón” de la iniciativa.</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Sistematización del conocimiento y las experiencias (casos).</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Página web: diseño de imagen, contenidos, </a:t>
              </a:r>
              <a:r>
                <a:rPr lang="es-ES_tradnl" sz="1600" dirty="0" err="1">
                  <a:solidFill>
                    <a:schemeClr val="dk1"/>
                  </a:solidFill>
                  <a:latin typeface="Calibri"/>
                  <a:ea typeface="Calibri"/>
                  <a:cs typeface="Calibri"/>
                  <a:sym typeface="Calibri"/>
                </a:rPr>
                <a:t>hosting</a:t>
              </a:r>
              <a:r>
                <a:rPr lang="es-ES_tradnl" sz="1600" dirty="0">
                  <a:solidFill>
                    <a:schemeClr val="dk1"/>
                  </a:solidFill>
                  <a:latin typeface="Calibri"/>
                  <a:ea typeface="Calibri"/>
                  <a:cs typeface="Calibri"/>
                  <a:sym typeface="Calibri"/>
                </a:rPr>
                <a:t> y actualización. Redes sociales. </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Elaboración y desarrollo contenidos </a:t>
              </a:r>
              <a:r>
                <a:rPr lang="es-ES_tradnl" sz="1600">
                  <a:solidFill>
                    <a:schemeClr val="dk1"/>
                  </a:solidFill>
                  <a:latin typeface="Calibri"/>
                  <a:ea typeface="Calibri"/>
                  <a:cs typeface="Calibri"/>
                  <a:sym typeface="Calibri"/>
                </a:rPr>
                <a:t>plan comunicación.</a:t>
              </a:r>
              <a:endParaRPr lang="es-ES_tradnl" sz="1600" dirty="0">
                <a:solidFill>
                  <a:schemeClr val="dk1"/>
                </a:solidFill>
                <a:latin typeface="Calibri"/>
                <a:ea typeface="Calibri"/>
                <a:cs typeface="Calibri"/>
                <a:sym typeface="Calibri"/>
              </a:endParaRP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Costo de compra, implementación y mantenimiento de la herramienta informática que seleccionen para hacer la gestión del conocimiento de la red.</a:t>
              </a:r>
            </a:p>
            <a:p>
              <a:pPr marL="355600" lvl="2" indent="-355600">
                <a:spcBef>
                  <a:spcPts val="600"/>
                </a:spcBef>
                <a:buClr>
                  <a:schemeClr val="dk1"/>
                </a:buClr>
                <a:buSzPts val="1600"/>
                <a:buFont typeface="Arial"/>
                <a:buChar char="•"/>
              </a:pPr>
              <a:r>
                <a:rPr lang="es-ES_tradnl" sz="1600" dirty="0">
                  <a:solidFill>
                    <a:schemeClr val="dk1"/>
                  </a:solidFill>
                  <a:latin typeface="Calibri"/>
                  <a:ea typeface="Calibri"/>
                  <a:cs typeface="Calibri"/>
                  <a:sym typeface="Calibri"/>
                </a:rPr>
                <a:t>Costos asociados a los procesos de transferencia de método entre nodos de la red.</a:t>
              </a:r>
            </a:p>
            <a:p>
              <a:pPr marL="355600" lvl="2" indent="-355600">
                <a:spcBef>
                  <a:spcPts val="600"/>
                </a:spcBef>
                <a:buClr>
                  <a:schemeClr val="dk1"/>
                </a:buClr>
                <a:buSzPts val="1600"/>
                <a:buFont typeface="Arial"/>
                <a:buChar char="•"/>
              </a:pPr>
              <a:endParaRPr lang="es-ES_tradnl" sz="1600" dirty="0">
                <a:solidFill>
                  <a:schemeClr val="dk1"/>
                </a:solidFill>
                <a:latin typeface="Calibri"/>
                <a:ea typeface="Calibri"/>
                <a:cs typeface="Calibri"/>
                <a:sym typeface="Calibri"/>
              </a:endParaRPr>
            </a:p>
            <a:p>
              <a:pPr marL="355600" lvl="2" indent="-355600">
                <a:spcBef>
                  <a:spcPts val="600"/>
                </a:spcBef>
                <a:buClr>
                  <a:schemeClr val="dk1"/>
                </a:buClr>
                <a:buSzPts val="1600"/>
                <a:buFont typeface="Arial"/>
                <a:buChar char="•"/>
              </a:pPr>
              <a:endParaRPr sz="1600" b="0" i="0" u="none" strike="noStrike" cap="none" dirty="0">
                <a:solidFill>
                  <a:srgbClr val="000000"/>
                </a:solidFill>
                <a:sym typeface="Arial"/>
              </a:endParaRPr>
            </a:p>
            <a:p>
              <a:pPr marL="182562" marR="0" lvl="1" indent="-182562" algn="l" rtl="0">
                <a:lnSpc>
                  <a:spcPct val="100000"/>
                </a:lnSpc>
                <a:spcBef>
                  <a:spcPts val="600"/>
                </a:spcBef>
                <a:spcAft>
                  <a:spcPts val="0"/>
                </a:spcAft>
                <a:buClr>
                  <a:srgbClr val="000000"/>
                </a:buClr>
                <a:buSzPts val="1600"/>
                <a:buFont typeface="Arial"/>
                <a:buNone/>
              </a:pPr>
              <a:endParaRPr sz="1600" b="0" i="0" u="none" strike="noStrike" cap="none" dirty="0">
                <a:solidFill>
                  <a:srgbClr val="FF0000"/>
                </a:solidFill>
                <a:latin typeface="Calibri"/>
                <a:ea typeface="Calibri"/>
                <a:cs typeface="Calibri"/>
                <a:sym typeface="Calibri"/>
              </a:endParaRPr>
            </a:p>
          </p:txBody>
        </p:sp>
        <p:sp>
          <p:nvSpPr>
            <p:cNvPr id="767" name="Google Shape;767;g806401c4d1_0_543"/>
            <p:cNvSpPr/>
            <p:nvPr/>
          </p:nvSpPr>
          <p:spPr>
            <a:xfrm>
              <a:off x="4629587" y="809243"/>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Gastos</a:t>
              </a:r>
              <a:endParaRPr sz="1400" b="0" i="0" u="none" strike="noStrike" cap="none">
                <a:solidFill>
                  <a:srgbClr val="000000"/>
                </a:solidFill>
                <a:latin typeface="Montserrat"/>
                <a:ea typeface="Montserrat"/>
                <a:cs typeface="Montserrat"/>
                <a:sym typeface="Montserrat"/>
              </a:endParaRPr>
            </a:p>
          </p:txBody>
        </p:sp>
      </p:grpSp>
      <p:grpSp>
        <p:nvGrpSpPr>
          <p:cNvPr id="768" name="Google Shape;768;g806401c4d1_0_543"/>
          <p:cNvGrpSpPr/>
          <p:nvPr/>
        </p:nvGrpSpPr>
        <p:grpSpPr>
          <a:xfrm>
            <a:off x="456265" y="665054"/>
            <a:ext cx="5519862" cy="6047173"/>
            <a:chOff x="342207" y="810828"/>
            <a:chExt cx="4140000" cy="5400000"/>
          </a:xfrm>
        </p:grpSpPr>
        <p:sp>
          <p:nvSpPr>
            <p:cNvPr id="769" name="Google Shape;769;g806401c4d1_0_543"/>
            <p:cNvSpPr/>
            <p:nvPr/>
          </p:nvSpPr>
          <p:spPr>
            <a:xfrm>
              <a:off x="342207" y="810828"/>
              <a:ext cx="4140000" cy="54000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1425" tIns="396000" rIns="91425" bIns="45700" anchor="t" anchorCtr="0">
              <a:noAutofit/>
            </a:bodyPr>
            <a:lstStyle/>
            <a:p>
              <a:pPr marL="355600" marR="0" lvl="1" indent="-355600" algn="l" rtl="0">
                <a:lnSpc>
                  <a:spcPct val="100000"/>
                </a:lnSpc>
                <a:spcBef>
                  <a:spcPts val="600"/>
                </a:spcBef>
                <a:spcAft>
                  <a:spcPts val="0"/>
                </a:spcAft>
                <a:buClr>
                  <a:schemeClr val="dk1"/>
                </a:buClr>
                <a:buSzPts val="1600"/>
                <a:buFont typeface="Arial"/>
                <a:buChar char="•"/>
              </a:pPr>
              <a:r>
                <a:rPr lang="es-ES_tradnl" sz="1600" b="0" i="0" u="none" strike="noStrike" cap="none" dirty="0">
                  <a:solidFill>
                    <a:schemeClr val="dk1"/>
                  </a:solidFill>
                  <a:latin typeface="Calibri"/>
                  <a:ea typeface="Calibri"/>
                  <a:cs typeface="Calibri"/>
                  <a:sym typeface="Calibri"/>
                </a:rPr>
                <a:t>La etapa inicial se financia con aportes de los socios actuales de la Red. </a:t>
              </a:r>
            </a:p>
            <a:p>
              <a:pPr marL="355600" marR="0" lvl="1" indent="-355600" algn="l" rtl="0">
                <a:lnSpc>
                  <a:spcPct val="100000"/>
                </a:lnSpc>
                <a:spcBef>
                  <a:spcPts val="600"/>
                </a:spcBef>
                <a:spcAft>
                  <a:spcPts val="0"/>
                </a:spcAft>
                <a:buClr>
                  <a:schemeClr val="dk1"/>
                </a:buClr>
                <a:buSzPts val="1600"/>
                <a:buFont typeface="Arial"/>
                <a:buChar char="•"/>
              </a:pPr>
              <a:r>
                <a:rPr lang="es-ES_tradnl" sz="1600" b="0" i="0" u="none" strike="noStrike" cap="none" dirty="0">
                  <a:solidFill>
                    <a:schemeClr val="dk1"/>
                  </a:solidFill>
                  <a:latin typeface="Calibri"/>
                  <a:ea typeface="Calibri"/>
                  <a:cs typeface="Calibri"/>
                  <a:sym typeface="Calibri"/>
                </a:rPr>
                <a:t>Se hace un aporte con la frecuencia determinada atendiendo a las necesidades operativas de la iniciativa. </a:t>
              </a:r>
            </a:p>
            <a:p>
              <a:pPr marL="355600" marR="0" lvl="1" indent="-355600" algn="l" rtl="0">
                <a:lnSpc>
                  <a:spcPct val="100000"/>
                </a:lnSpc>
                <a:spcBef>
                  <a:spcPts val="600"/>
                </a:spcBef>
                <a:spcAft>
                  <a:spcPts val="0"/>
                </a:spcAft>
                <a:buClr>
                  <a:schemeClr val="dk1"/>
                </a:buClr>
                <a:buSzPts val="1600"/>
                <a:buFont typeface="Arial"/>
                <a:buChar char="•"/>
              </a:pPr>
              <a:r>
                <a:rPr lang="es-ES_tradnl" sz="1600" b="0" i="0" u="none" strike="noStrike" cap="none" dirty="0">
                  <a:solidFill>
                    <a:schemeClr val="dk1"/>
                  </a:solidFill>
                  <a:latin typeface="Calibri"/>
                  <a:ea typeface="Calibri"/>
                  <a:cs typeface="Calibri"/>
                  <a:sym typeface="Calibri"/>
                </a:rPr>
                <a:t>El aporte también puede ser con horas hombre específicas, cuantificadas y siempre que los perfiles atiendan a las necesidades del plan de crecimiento de la Red.</a:t>
              </a:r>
            </a:p>
            <a:p>
              <a:pPr marL="355600" marR="0" lvl="1" indent="-355600" algn="l" rtl="0">
                <a:lnSpc>
                  <a:spcPct val="100000"/>
                </a:lnSpc>
                <a:spcBef>
                  <a:spcPts val="600"/>
                </a:spcBef>
                <a:spcAft>
                  <a:spcPts val="0"/>
                </a:spcAft>
                <a:buClr>
                  <a:schemeClr val="dk1"/>
                </a:buClr>
                <a:buSzPts val="1600"/>
                <a:buFont typeface="Arial"/>
                <a:buChar char="•"/>
              </a:pPr>
              <a:r>
                <a:rPr lang="es-ES_tradnl" sz="1600" dirty="0">
                  <a:solidFill>
                    <a:schemeClr val="dk1"/>
                  </a:solidFill>
                  <a:latin typeface="Calibri"/>
                  <a:ea typeface="Calibri"/>
                  <a:cs typeface="Calibri"/>
                  <a:sym typeface="Calibri"/>
                </a:rPr>
                <a:t>Para las siguientes etapas, se puede hacer una campaña de recolección de fondos en el sector privado.</a:t>
              </a:r>
            </a:p>
            <a:p>
              <a:pPr marL="355600" marR="0" lvl="1" indent="-355600" algn="l" rtl="0">
                <a:lnSpc>
                  <a:spcPct val="100000"/>
                </a:lnSpc>
                <a:spcBef>
                  <a:spcPts val="600"/>
                </a:spcBef>
                <a:spcAft>
                  <a:spcPts val="0"/>
                </a:spcAft>
                <a:buClr>
                  <a:schemeClr val="dk1"/>
                </a:buClr>
                <a:buSzPts val="1600"/>
                <a:buFont typeface="Arial"/>
                <a:buChar char="•"/>
              </a:pPr>
              <a:r>
                <a:rPr lang="es-ES_tradnl" sz="1600" b="0" i="0" u="none" strike="noStrike" cap="none" dirty="0">
                  <a:solidFill>
                    <a:schemeClr val="dk1"/>
                  </a:solidFill>
                  <a:latin typeface="Calibri"/>
                  <a:ea typeface="Calibri"/>
                  <a:cs typeface="Calibri"/>
                  <a:sym typeface="Calibri"/>
                </a:rPr>
                <a:t>Se puede presentar el proyecto a Organismos Internacionales para financiarlo.</a:t>
              </a:r>
            </a:p>
            <a:p>
              <a:pPr marL="355600" marR="0" lvl="1" indent="-355600" algn="l" rtl="0">
                <a:lnSpc>
                  <a:spcPct val="100000"/>
                </a:lnSpc>
                <a:spcBef>
                  <a:spcPts val="600"/>
                </a:spcBef>
                <a:spcAft>
                  <a:spcPts val="0"/>
                </a:spcAft>
                <a:buClr>
                  <a:schemeClr val="dk1"/>
                </a:buClr>
                <a:buSzPts val="1600"/>
                <a:buFont typeface="Arial"/>
                <a:buChar char="•"/>
              </a:pPr>
              <a:r>
                <a:rPr lang="es-ES_tradnl" sz="1600" dirty="0">
                  <a:solidFill>
                    <a:schemeClr val="dk1"/>
                  </a:solidFill>
                  <a:latin typeface="Calibri"/>
                  <a:ea typeface="Calibri"/>
                  <a:cs typeface="Calibri"/>
                  <a:sym typeface="Calibri"/>
                </a:rPr>
                <a:t>Se puede considerar armar un esquema formal de aportes voluntarios de las familias de personas con ETM que hayan sido “beneficiadas” por el acompañamiento en un centro o grupo de trabajo miembro de la Red.</a:t>
              </a:r>
            </a:p>
            <a:p>
              <a:pPr marL="355600" marR="0" lvl="1" indent="-355600" algn="l" rtl="0">
                <a:lnSpc>
                  <a:spcPct val="100000"/>
                </a:lnSpc>
                <a:spcBef>
                  <a:spcPts val="600"/>
                </a:spcBef>
                <a:spcAft>
                  <a:spcPts val="0"/>
                </a:spcAft>
                <a:buClr>
                  <a:schemeClr val="dk1"/>
                </a:buClr>
                <a:buSzPts val="1600"/>
                <a:buFont typeface="Arial"/>
                <a:buChar char="•"/>
              </a:pPr>
              <a:r>
                <a:rPr lang="es-ES_tradnl" sz="1600" dirty="0">
                  <a:solidFill>
                    <a:schemeClr val="dk1"/>
                  </a:solidFill>
                  <a:latin typeface="Calibri"/>
                  <a:ea typeface="Calibri"/>
                  <a:cs typeface="Calibri"/>
                  <a:sym typeface="Calibri"/>
                </a:rPr>
                <a:t>También se puede considerar cobrar un </a:t>
              </a:r>
              <a:r>
                <a:rPr lang="es-ES_tradnl" sz="1600" dirty="0" err="1">
                  <a:solidFill>
                    <a:schemeClr val="dk1"/>
                  </a:solidFill>
                  <a:latin typeface="Calibri"/>
                  <a:ea typeface="Calibri"/>
                  <a:cs typeface="Calibri"/>
                  <a:sym typeface="Calibri"/>
                </a:rPr>
                <a:t>fee</a:t>
              </a:r>
              <a:r>
                <a:rPr lang="es-ES_tradnl" sz="1600" dirty="0">
                  <a:solidFill>
                    <a:schemeClr val="dk1"/>
                  </a:solidFill>
                  <a:latin typeface="Calibri"/>
                  <a:ea typeface="Calibri"/>
                  <a:cs typeface="Calibri"/>
                  <a:sym typeface="Calibri"/>
                </a:rPr>
                <a:t> fijo a las entidades miembros de la Red, a cambio del “aval” de que son parte o dentro de un esquema de certificación de nivel de atención.</a:t>
              </a:r>
            </a:p>
            <a:p>
              <a:pPr marL="355600" marR="0" lvl="1" indent="-355600" algn="l" rtl="0">
                <a:lnSpc>
                  <a:spcPct val="100000"/>
                </a:lnSpc>
                <a:spcBef>
                  <a:spcPts val="600"/>
                </a:spcBef>
                <a:spcAft>
                  <a:spcPts val="0"/>
                </a:spcAft>
                <a:buClr>
                  <a:schemeClr val="dk1"/>
                </a:buClr>
                <a:buSzPts val="1600"/>
                <a:buFont typeface="Arial"/>
                <a:buChar char="•"/>
              </a:pPr>
              <a:endParaRPr lang="es-ES_tradnl" sz="1600" b="0" i="0" u="none" strike="noStrike" cap="none" dirty="0">
                <a:solidFill>
                  <a:schemeClr val="dk1"/>
                </a:solidFill>
                <a:latin typeface="Calibri"/>
                <a:ea typeface="Calibri"/>
                <a:cs typeface="Calibri"/>
                <a:sym typeface="Calibri"/>
              </a:endParaRPr>
            </a:p>
            <a:p>
              <a:pPr marL="355600" marR="0" lvl="1" indent="-355600" algn="l" rtl="0">
                <a:lnSpc>
                  <a:spcPct val="100000"/>
                </a:lnSpc>
                <a:spcBef>
                  <a:spcPts val="600"/>
                </a:spcBef>
                <a:spcAft>
                  <a:spcPts val="0"/>
                </a:spcAft>
                <a:buClr>
                  <a:schemeClr val="dk1"/>
                </a:buClr>
                <a:buSzPts val="1600"/>
                <a:buFont typeface="Arial"/>
                <a:buChar char="•"/>
              </a:pPr>
              <a:endParaRPr sz="1600" b="0" i="0" u="none" strike="noStrike" cap="none" dirty="0">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770" name="Google Shape;770;g806401c4d1_0_543"/>
            <p:cNvSpPr/>
            <p:nvPr/>
          </p:nvSpPr>
          <p:spPr>
            <a:xfrm>
              <a:off x="342207" y="810828"/>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Ingresos</a:t>
              </a:r>
              <a:endParaRPr sz="2000" b="1" i="0" u="none" strike="noStrike" cap="none">
                <a:solidFill>
                  <a:schemeClr val="hlink"/>
                </a:solidFill>
                <a:latin typeface="Montserrat"/>
                <a:ea typeface="Montserrat"/>
                <a:cs typeface="Montserrat"/>
                <a:sym typeface="Montserra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g806401c4d1_0_562"/>
          <p:cNvPicPr preferRelativeResize="0"/>
          <p:nvPr/>
        </p:nvPicPr>
        <p:blipFill rotWithShape="1">
          <a:blip r:embed="rId3">
            <a:alphaModFix/>
          </a:blip>
          <a:srcRect b="15852"/>
          <a:stretch/>
        </p:blipFill>
        <p:spPr>
          <a:xfrm>
            <a:off x="0" y="0"/>
            <a:ext cx="12225131" cy="6858000"/>
          </a:xfrm>
          <a:prstGeom prst="rect">
            <a:avLst/>
          </a:prstGeom>
          <a:noFill/>
          <a:ln>
            <a:noFill/>
          </a:ln>
        </p:spPr>
      </p:pic>
      <p:sp>
        <p:nvSpPr>
          <p:cNvPr id="790" name="Google Shape;790;g806401c4d1_0_562"/>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1" i="0" u="none" strike="noStrike" cap="none">
                <a:solidFill>
                  <a:schemeClr val="dk1"/>
                </a:solidFill>
                <a:latin typeface="Montserrat"/>
                <a:ea typeface="Montserrat"/>
                <a:cs typeface="Montserrat"/>
                <a:sym typeface="Montserrat"/>
              </a:rPr>
              <a:t>El impacto máximo a lograr es tu motor de inspiración.</a:t>
            </a:r>
            <a:r>
              <a:rPr lang="es-AR" sz="1600" b="0" i="0" u="none" strike="noStrike" cap="none">
                <a:solidFill>
                  <a:schemeClr val="dk1"/>
                </a:solidFill>
                <a:latin typeface="Montserrat"/>
                <a:ea typeface="Montserrat"/>
                <a:cs typeface="Montserrat"/>
                <a:sym typeface="Montserrat"/>
              </a:rPr>
              <a:t> Elige algunos argumentos que te permitan resumir aquí por qué este cambio es necesario en el mundo. </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Esta lámina es para atrapar aún más al lector (¿Por qué a él o ella le debe importar tu trabajo?) y enfatizar la importancia del tema y la necesidad de disminuir radicalmente o erradicar el problema (ver ejemplos).</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**Incluyan una imagen que tenga sentido para su modelo.</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1" name="Google Shape;791;g806401c4d1_0_562"/>
          <p:cNvSpPr txBox="1"/>
          <p:nvPr/>
        </p:nvSpPr>
        <p:spPr>
          <a:xfrm>
            <a:off x="487905" y="52037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¿Por qué es importante?</a:t>
            </a:r>
            <a:endParaRPr sz="14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792" name="Google Shape;792;g806401c4d1_0_562"/>
          <p:cNvSpPr/>
          <p:nvPr/>
        </p:nvSpPr>
        <p:spPr>
          <a:xfrm>
            <a:off x="491635" y="250487"/>
            <a:ext cx="1485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CONCLUSIÓN</a:t>
            </a:r>
            <a:endParaRPr sz="1400" b="0" i="0" u="none" strike="noStrike" cap="none">
              <a:solidFill>
                <a:srgbClr val="FFFFFF"/>
              </a:solidFill>
              <a:latin typeface="Montserrat"/>
              <a:ea typeface="Montserrat"/>
              <a:cs typeface="Montserrat"/>
              <a:sym typeface="Montserrat"/>
            </a:endParaRPr>
          </a:p>
        </p:txBody>
      </p:sp>
      <p:sp>
        <p:nvSpPr>
          <p:cNvPr id="793" name="Google Shape;793;g806401c4d1_0_562"/>
          <p:cNvSpPr/>
          <p:nvPr/>
        </p:nvSpPr>
        <p:spPr>
          <a:xfrm>
            <a:off x="455024" y="1044724"/>
            <a:ext cx="9899100" cy="4932900"/>
          </a:xfrm>
          <a:prstGeom prst="rect">
            <a:avLst/>
          </a:prstGeom>
          <a:solidFill>
            <a:schemeClr val="lt1">
              <a:alpha val="61176"/>
            </a:schemeClr>
          </a:solidFill>
          <a:ln w="19050" cap="flat" cmpd="sng">
            <a:solidFill>
              <a:schemeClr val="accent1"/>
            </a:solidFill>
            <a:prstDash val="solid"/>
            <a:miter lim="800000"/>
            <a:headEnd type="none" w="sm" len="sm"/>
            <a:tailEnd type="none" w="sm" len="sm"/>
          </a:ln>
        </p:spPr>
        <p:txBody>
          <a:bodyPr spcFirstLastPara="1" wrap="square" lIns="93275" tIns="144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2400" dirty="0">
                <a:solidFill>
                  <a:schemeClr val="dk1"/>
                </a:solidFill>
                <a:latin typeface="Calibri"/>
                <a:cs typeface="Calibri"/>
                <a:sym typeface="Calibri"/>
              </a:rPr>
              <a:t>El sufrimiento individual y social  debe ser abordado. </a:t>
            </a:r>
          </a:p>
          <a:p>
            <a:pPr marL="336550" marR="0" lvl="1" indent="-336550" algn="l" rtl="0">
              <a:lnSpc>
                <a:spcPct val="100000"/>
              </a:lnSpc>
              <a:spcBef>
                <a:spcPts val="0"/>
              </a:spcBef>
              <a:spcAft>
                <a:spcPts val="0"/>
              </a:spcAft>
              <a:buClr>
                <a:schemeClr val="dk1"/>
              </a:buClr>
              <a:buSzPts val="1600"/>
              <a:buFont typeface="Arial"/>
              <a:buChar char="•"/>
            </a:pPr>
            <a:r>
              <a:rPr lang="es-AR" sz="2400" dirty="0">
                <a:solidFill>
                  <a:schemeClr val="dk1"/>
                </a:solidFill>
                <a:latin typeface="Calibri"/>
                <a:cs typeface="Calibri"/>
                <a:sym typeface="Calibri"/>
              </a:rPr>
              <a:t>La participación es un derecho. </a:t>
            </a:r>
          </a:p>
          <a:p>
            <a:pPr marL="336550" marR="0" lvl="1" indent="-336550" algn="l" rtl="0">
              <a:lnSpc>
                <a:spcPct val="100000"/>
              </a:lnSpc>
              <a:spcBef>
                <a:spcPts val="0"/>
              </a:spcBef>
              <a:spcAft>
                <a:spcPts val="0"/>
              </a:spcAft>
              <a:buClr>
                <a:schemeClr val="dk1"/>
              </a:buClr>
              <a:buSzPts val="1600"/>
              <a:buFont typeface="Arial"/>
              <a:buChar char="•"/>
            </a:pPr>
            <a:r>
              <a:rPr lang="es-AR" sz="2400" dirty="0">
                <a:solidFill>
                  <a:schemeClr val="dk1"/>
                </a:solidFill>
                <a:latin typeface="Calibri"/>
                <a:cs typeface="Calibri"/>
                <a:sym typeface="Calibri"/>
              </a:rPr>
              <a:t>El trabajo en Red es un camino eficiente para resolver la problemática de las personas</a:t>
            </a:r>
          </a:p>
          <a:p>
            <a:pPr marR="0" lvl="1" algn="l" rtl="0">
              <a:lnSpc>
                <a:spcPct val="100000"/>
              </a:lnSpc>
              <a:spcBef>
                <a:spcPts val="0"/>
              </a:spcBef>
              <a:spcAft>
                <a:spcPts val="0"/>
              </a:spcAft>
              <a:buClr>
                <a:schemeClr val="dk1"/>
              </a:buClr>
              <a:buSzPts val="1600"/>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g806401c4d1_0_579"/>
          <p:cNvPicPr preferRelativeResize="0"/>
          <p:nvPr/>
        </p:nvPicPr>
        <p:blipFill rotWithShape="1">
          <a:blip r:embed="rId3">
            <a:alphaModFix/>
          </a:blip>
          <a:srcRect/>
          <a:stretch/>
        </p:blipFill>
        <p:spPr>
          <a:xfrm>
            <a:off x="0" y="0"/>
            <a:ext cx="12352773" cy="6869875"/>
          </a:xfrm>
          <a:prstGeom prst="rect">
            <a:avLst/>
          </a:prstGeom>
          <a:noFill/>
          <a:ln>
            <a:noFill/>
          </a:ln>
        </p:spPr>
      </p:pic>
      <p:sp>
        <p:nvSpPr>
          <p:cNvPr id="811" name="Google Shape;811;g806401c4d1_0_579"/>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¿Cuáles son las preguntas clave que quisieras que los </a:t>
            </a:r>
            <a:r>
              <a:rPr lang="es-AR" sz="1600" b="1" i="0" u="none" strike="noStrike" cap="none">
                <a:solidFill>
                  <a:srgbClr val="000000"/>
                </a:solidFill>
                <a:latin typeface="Montserrat"/>
                <a:ea typeface="Montserrat"/>
                <a:cs typeface="Montserrat"/>
                <a:sym typeface="Montserrat"/>
              </a:rPr>
              <a:t>participantes</a:t>
            </a:r>
            <a:r>
              <a:rPr lang="es-AR" sz="1600" b="0" i="0" u="none" strike="noStrike" cap="none">
                <a:solidFill>
                  <a:srgbClr val="000000"/>
                </a:solidFill>
                <a:latin typeface="Montserrat"/>
                <a:ea typeface="Montserrat"/>
                <a:cs typeface="Montserrat"/>
                <a:sym typeface="Montserrat"/>
              </a:rPr>
              <a:t> de la Cumbre Globalizer (los Aliados Estratégicos) te ayuden a contestar?</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Ejemplos: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podemos encontrar los socios adecuados de cierto sector que puedan ayudarnos a acelerar nuestros planes?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podríamos generar fondos adicionales para cubrir los gastos que implica llevar a cabo el plan?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(Ver documentos con ejemplos para más ideas.)</a:t>
            </a:r>
            <a:endParaRPr sz="16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2" name="Google Shape;812;g806401c4d1_0_579"/>
          <p:cNvSpPr txBox="1"/>
          <p:nvPr/>
        </p:nvSpPr>
        <p:spPr>
          <a:xfrm>
            <a:off x="463055" y="678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Preguntas importantes para discusión</a:t>
            </a:r>
            <a:endParaRPr sz="2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813" name="Google Shape;813;g806401c4d1_0_579"/>
          <p:cNvSpPr/>
          <p:nvPr/>
        </p:nvSpPr>
        <p:spPr>
          <a:xfrm>
            <a:off x="466785" y="408537"/>
            <a:ext cx="13431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PREGUNTAS</a:t>
            </a:r>
            <a:endParaRPr sz="1400" b="0" i="0" u="none" strike="noStrike" cap="none">
              <a:solidFill>
                <a:srgbClr val="FFFFFF"/>
              </a:solidFill>
              <a:latin typeface="Montserrat"/>
              <a:ea typeface="Montserrat"/>
              <a:cs typeface="Montserrat"/>
              <a:sym typeface="Montserrat"/>
            </a:endParaRPr>
          </a:p>
        </p:txBody>
      </p:sp>
      <p:sp>
        <p:nvSpPr>
          <p:cNvPr id="815" name="Google Shape;815;g806401c4d1_0_579"/>
          <p:cNvSpPr/>
          <p:nvPr/>
        </p:nvSpPr>
        <p:spPr>
          <a:xfrm>
            <a:off x="466785" y="1497199"/>
            <a:ext cx="8848800" cy="4462500"/>
          </a:xfrm>
          <a:prstGeom prst="rect">
            <a:avLst/>
          </a:prstGeom>
          <a:solidFill>
            <a:schemeClr val="lt1">
              <a:alpha val="61568"/>
            </a:schemeClr>
          </a:solidFill>
          <a:ln w="19050" cap="flat" cmpd="sng">
            <a:solidFill>
              <a:schemeClr val="accent1"/>
            </a:solidFill>
            <a:prstDash val="solid"/>
            <a:miter lim="800000"/>
            <a:headEnd type="none" w="sm" len="sm"/>
            <a:tailEnd type="none" w="sm" len="sm"/>
          </a:ln>
        </p:spPr>
        <p:txBody>
          <a:bodyPr spcFirstLastPara="1" wrap="square" lIns="93275" tIns="144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807027f554_0_570"/>
          <p:cNvPicPr preferRelativeResize="0"/>
          <p:nvPr/>
        </p:nvPicPr>
        <p:blipFill rotWithShape="1">
          <a:blip r:embed="rId3">
            <a:alphaModFix/>
          </a:blip>
          <a:srcRect/>
          <a:stretch/>
        </p:blipFill>
        <p:spPr>
          <a:xfrm>
            <a:off x="0" y="-159026"/>
            <a:ext cx="12314714" cy="7022751"/>
          </a:xfrm>
          <a:prstGeom prst="rect">
            <a:avLst/>
          </a:prstGeom>
          <a:noFill/>
          <a:ln>
            <a:noFill/>
          </a:ln>
        </p:spPr>
      </p:pic>
      <p:sp>
        <p:nvSpPr>
          <p:cNvPr id="273" name="Google Shape;273;g807027f554_0_570"/>
          <p:cNvSpPr txBox="1"/>
          <p:nvPr/>
        </p:nvSpPr>
        <p:spPr>
          <a:xfrm>
            <a:off x="797560" y="501225"/>
            <a:ext cx="84372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s-ES_tradnl" sz="4000" b="1" i="0" u="none" strike="noStrike" cap="none" dirty="0">
                <a:solidFill>
                  <a:srgbClr val="000000"/>
                </a:solidFill>
                <a:latin typeface="Montserrat"/>
                <a:ea typeface="Montserrat"/>
                <a:cs typeface="Montserrat"/>
                <a:sym typeface="Montserrat"/>
              </a:rPr>
              <a:t>Qui</a:t>
            </a:r>
            <a:r>
              <a:rPr lang="es-ES_tradnl" sz="4000" b="1" dirty="0">
                <a:latin typeface="Montserrat"/>
                <a:ea typeface="Montserrat"/>
                <a:cs typeface="Montserrat"/>
                <a:sym typeface="Montserrat"/>
              </a:rPr>
              <a:t>é</a:t>
            </a:r>
            <a:r>
              <a:rPr lang="es-ES_tradnl" sz="4000" b="1" i="0" u="none" strike="noStrike" cap="none" dirty="0">
                <a:solidFill>
                  <a:srgbClr val="000000"/>
                </a:solidFill>
                <a:latin typeface="Montserrat"/>
                <a:ea typeface="Montserrat"/>
                <a:cs typeface="Montserrat"/>
                <a:sym typeface="Montserrat"/>
              </a:rPr>
              <a:t>nes Somos</a:t>
            </a:r>
            <a:endParaRPr sz="4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p:txBody>
      </p:sp>
      <p:pic>
        <p:nvPicPr>
          <p:cNvPr id="274" name="Google Shape;274;g807027f554_0_570"/>
          <p:cNvPicPr preferRelativeResize="0"/>
          <p:nvPr/>
        </p:nvPicPr>
        <p:blipFill rotWithShape="1">
          <a:blip r:embed="rId4">
            <a:alphaModFix/>
          </a:blip>
          <a:srcRect/>
          <a:stretch/>
        </p:blipFill>
        <p:spPr>
          <a:xfrm>
            <a:off x="10604665" y="672805"/>
            <a:ext cx="665018" cy="644017"/>
          </a:xfrm>
          <a:prstGeom prst="rect">
            <a:avLst/>
          </a:prstGeom>
          <a:noFill/>
          <a:ln>
            <a:noFill/>
          </a:ln>
        </p:spPr>
      </p:pic>
      <p:sp>
        <p:nvSpPr>
          <p:cNvPr id="275" name="Google Shape;275;g807027f554_0_570"/>
          <p:cNvSpPr txBox="1"/>
          <p:nvPr/>
        </p:nvSpPr>
        <p:spPr>
          <a:xfrm>
            <a:off x="6514825" y="501225"/>
            <a:ext cx="3089100" cy="27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700" b="0" i="0" u="none" strike="noStrike" cap="none">
              <a:solidFill>
                <a:schemeClr val="dk1"/>
              </a:solidFill>
              <a:latin typeface="Montserrat SemiBold"/>
              <a:ea typeface="Montserrat SemiBold"/>
              <a:cs typeface="Montserrat SemiBold"/>
              <a:sym typeface="Montserrat SemiBold"/>
            </a:endParaRPr>
          </a:p>
        </p:txBody>
      </p:sp>
      <p:sp>
        <p:nvSpPr>
          <p:cNvPr id="276" name="Google Shape;276;g807027f554_0_570"/>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7" name="Google Shape;277;g807027f554_0_570"/>
          <p:cNvSpPr txBox="1"/>
          <p:nvPr/>
        </p:nvSpPr>
        <p:spPr>
          <a:xfrm>
            <a:off x="5975600" y="3789450"/>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9" name="Google Shape;279;g807027f554_0_570"/>
          <p:cNvSpPr txBox="1"/>
          <p:nvPr/>
        </p:nvSpPr>
        <p:spPr>
          <a:xfrm>
            <a:off x="66844" y="730825"/>
            <a:ext cx="12121456" cy="4470900"/>
          </a:xfrm>
          <a:prstGeom prst="rect">
            <a:avLst/>
          </a:prstGeom>
          <a:noFill/>
          <a:ln>
            <a:noFill/>
          </a:ln>
        </p:spPr>
        <p:txBody>
          <a:bodyPr spcFirstLastPara="1" wrap="square" lIns="468000" tIns="468000" rIns="288000" bIns="288000" anchor="t" anchorCtr="0">
            <a:noAutofit/>
          </a:bodyPr>
          <a:lstStyle/>
          <a:p>
            <a:pPr marL="95250" lvl="0" algn="just">
              <a:buSzPts val="2500"/>
            </a:pPr>
            <a:r>
              <a:rPr lang="es-ES" sz="2800" dirty="0">
                <a:solidFill>
                  <a:schemeClr val="tx1"/>
                </a:solidFill>
              </a:rPr>
              <a:t>Un </a:t>
            </a:r>
            <a:r>
              <a:rPr lang="es-ES" sz="2800" b="1" dirty="0">
                <a:solidFill>
                  <a:schemeClr val="tx1"/>
                </a:solidFill>
              </a:rPr>
              <a:t>centro de atención, rehabilitación e investigación clínico docente </a:t>
            </a:r>
            <a:r>
              <a:rPr lang="es-ES" sz="2800" dirty="0">
                <a:solidFill>
                  <a:schemeClr val="tx1"/>
                </a:solidFill>
              </a:rPr>
              <a:t>con una perspectiva de derecho y un enfoque psicosocial con una </a:t>
            </a:r>
            <a:r>
              <a:rPr lang="es-ES" sz="2800" b="1" dirty="0">
                <a:solidFill>
                  <a:schemeClr val="tx1"/>
                </a:solidFill>
              </a:rPr>
              <a:t>mirada amplia </a:t>
            </a:r>
            <a:r>
              <a:rPr lang="es-ES" sz="2800" dirty="0">
                <a:solidFill>
                  <a:schemeClr val="tx1"/>
                </a:solidFill>
              </a:rPr>
              <a:t>que </a:t>
            </a:r>
            <a:r>
              <a:rPr lang="es-ES" sz="2800" b="1" dirty="0">
                <a:solidFill>
                  <a:schemeClr val="tx1"/>
                </a:solidFill>
              </a:rPr>
              <a:t>abarca a la persona de  manera integral</a:t>
            </a:r>
            <a:r>
              <a:rPr lang="es-ES" sz="2800" dirty="0">
                <a:solidFill>
                  <a:schemeClr val="tx1"/>
                </a:solidFill>
              </a:rPr>
              <a:t> su biología, su historia, su espiritualidad, </a:t>
            </a:r>
            <a:r>
              <a:rPr lang="es-AR" sz="2800" dirty="0">
                <a:solidFill>
                  <a:schemeClr val="tx1"/>
                </a:solidFill>
              </a:rPr>
              <a:t>su contexto familiar y social, </a:t>
            </a:r>
            <a:r>
              <a:rPr lang="es-ES" sz="2800" dirty="0">
                <a:solidFill>
                  <a:schemeClr val="tx1"/>
                </a:solidFill>
              </a:rPr>
              <a:t>sus relaciones sociales, su cultura. Se trabaja con un enfoque colaborativo y en Red</a:t>
            </a:r>
            <a:endParaRPr lang="es-ES" sz="1050" dirty="0">
              <a:solidFill>
                <a:schemeClr val="tx1"/>
              </a:solidFill>
            </a:endParaRPr>
          </a:p>
          <a:p>
            <a:pPr marL="1087438" lvl="0" indent="-457200" algn="just">
              <a:buSzPts val="2500"/>
              <a:buFont typeface="Arial"/>
              <a:buChar char="•"/>
            </a:pPr>
            <a:r>
              <a:rPr lang="es-ES" sz="2400" dirty="0">
                <a:solidFill>
                  <a:schemeClr val="tx1"/>
                </a:solidFill>
              </a:rPr>
              <a:t>Académico</a:t>
            </a:r>
          </a:p>
          <a:p>
            <a:pPr marL="1087438" lvl="0" indent="-457200" algn="just">
              <a:buSzPts val="2500"/>
              <a:buFont typeface="Arial"/>
              <a:buChar char="•"/>
            </a:pPr>
            <a:r>
              <a:rPr lang="es-ES" sz="2400" dirty="0">
                <a:solidFill>
                  <a:schemeClr val="tx1"/>
                </a:solidFill>
              </a:rPr>
              <a:t>Asistencial</a:t>
            </a:r>
          </a:p>
          <a:p>
            <a:pPr marL="1087438" lvl="0" indent="-457200" algn="just">
              <a:buSzPts val="2500"/>
              <a:buFont typeface="Arial"/>
              <a:buChar char="•"/>
            </a:pPr>
            <a:r>
              <a:rPr lang="es-ES" sz="2400" dirty="0">
                <a:solidFill>
                  <a:schemeClr val="tx1"/>
                </a:solidFill>
              </a:rPr>
              <a:t>De excelencia</a:t>
            </a:r>
          </a:p>
          <a:p>
            <a:pPr marL="1087438" lvl="0" indent="-457200" algn="just">
              <a:buSzPts val="2500"/>
              <a:buFont typeface="Arial"/>
              <a:buChar char="•"/>
            </a:pPr>
            <a:r>
              <a:rPr lang="es-ES" sz="2400" dirty="0">
                <a:solidFill>
                  <a:schemeClr val="tx1"/>
                </a:solidFill>
              </a:rPr>
              <a:t>Creador de conocimiento con sentido y propósito</a:t>
            </a:r>
          </a:p>
          <a:p>
            <a:pPr marL="1087438" lvl="0" indent="-457200" algn="just">
              <a:buSzPts val="2500"/>
              <a:buFont typeface="Arial"/>
              <a:buChar char="•"/>
            </a:pPr>
            <a:r>
              <a:rPr lang="es-ES" sz="2400" dirty="0">
                <a:solidFill>
                  <a:schemeClr val="tx1"/>
                </a:solidFill>
              </a:rPr>
              <a:t>Creación participativa: Transaberes</a:t>
            </a:r>
          </a:p>
          <a:p>
            <a:pPr marL="1087438" lvl="0" indent="-457200" algn="just">
              <a:buSzPts val="2500"/>
              <a:buFont typeface="Arial"/>
              <a:buChar char="•"/>
            </a:pPr>
            <a:r>
              <a:rPr lang="es-ES" sz="2400" dirty="0">
                <a:solidFill>
                  <a:schemeClr val="tx1"/>
                </a:solidFill>
              </a:rPr>
              <a:t>Influyendo en la  comunidad </a:t>
            </a:r>
          </a:p>
          <a:p>
            <a:pPr marL="1087438" lvl="0" indent="-457200" algn="just">
              <a:buSzPts val="2500"/>
              <a:buFont typeface="Arial"/>
              <a:buChar char="•"/>
            </a:pPr>
            <a:r>
              <a:rPr lang="es-ES" sz="2400" dirty="0">
                <a:solidFill>
                  <a:schemeClr val="tx1"/>
                </a:solidFill>
              </a:rPr>
              <a:t>Influyendo en políticas públicas</a:t>
            </a:r>
          </a:p>
          <a:p>
            <a:pPr marL="1087438" lvl="0" indent="-457200" algn="just">
              <a:buSzPts val="2500"/>
              <a:buFont typeface="Arial"/>
              <a:buChar char="•"/>
            </a:pPr>
            <a:r>
              <a:rPr lang="es-ES" sz="2400" dirty="0">
                <a:solidFill>
                  <a:schemeClr val="tx1"/>
                </a:solidFill>
              </a:rPr>
              <a:t>Influyendo científicamente</a:t>
            </a:r>
            <a:endParaRPr sz="2400" u="none" strike="noStrike" cap="none" dirty="0">
              <a:solidFill>
                <a:schemeClr val="tx1"/>
              </a:solidFill>
              <a:latin typeface="Montserrat"/>
              <a:ea typeface="Montserrat"/>
              <a:cs typeface="Montserrat"/>
              <a:sym typeface="Montserrat"/>
            </a:endParaRPr>
          </a:p>
        </p:txBody>
      </p:sp>
      <p:pic>
        <p:nvPicPr>
          <p:cNvPr id="280" name="Google Shape;280;g807027f554_0_570"/>
          <p:cNvPicPr preferRelativeResize="0"/>
          <p:nvPr/>
        </p:nvPicPr>
        <p:blipFill rotWithShape="1">
          <a:blip r:embed="rId5">
            <a:alphaModFix/>
          </a:blip>
          <a:srcRect/>
          <a:stretch/>
        </p:blipFill>
        <p:spPr>
          <a:xfrm>
            <a:off x="10261512" y="5897273"/>
            <a:ext cx="2053225" cy="845127"/>
          </a:xfrm>
          <a:prstGeom prst="rect">
            <a:avLst/>
          </a:prstGeom>
          <a:noFill/>
          <a:ln>
            <a:noFill/>
          </a:ln>
        </p:spPr>
      </p:pic>
      <p:sp>
        <p:nvSpPr>
          <p:cNvPr id="281" name="Google Shape;281;g807027f554_0_570"/>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807027f554_0_570"/>
          <p:cNvPicPr preferRelativeResize="0"/>
          <p:nvPr/>
        </p:nvPicPr>
        <p:blipFill rotWithShape="1">
          <a:blip r:embed="rId3">
            <a:alphaModFix/>
          </a:blip>
          <a:srcRect/>
          <a:stretch/>
        </p:blipFill>
        <p:spPr>
          <a:xfrm>
            <a:off x="0" y="-159026"/>
            <a:ext cx="12314714" cy="7022751"/>
          </a:xfrm>
          <a:prstGeom prst="rect">
            <a:avLst/>
          </a:prstGeom>
          <a:noFill/>
          <a:ln>
            <a:noFill/>
          </a:ln>
        </p:spPr>
      </p:pic>
      <p:sp>
        <p:nvSpPr>
          <p:cNvPr id="273" name="Google Shape;273;g807027f554_0_570"/>
          <p:cNvSpPr txBox="1"/>
          <p:nvPr/>
        </p:nvSpPr>
        <p:spPr>
          <a:xfrm>
            <a:off x="797560" y="501225"/>
            <a:ext cx="84372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s-ES_tradnl" sz="4000" b="1" i="0" u="none" strike="noStrike" cap="none" dirty="0">
                <a:solidFill>
                  <a:srgbClr val="000000"/>
                </a:solidFill>
                <a:latin typeface="Montserrat"/>
                <a:ea typeface="Montserrat"/>
                <a:cs typeface="Montserrat"/>
                <a:sym typeface="Montserrat"/>
              </a:rPr>
              <a:t>Qué y cómo lo hacemos</a:t>
            </a:r>
            <a:endParaRPr sz="4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p:txBody>
      </p:sp>
      <p:pic>
        <p:nvPicPr>
          <p:cNvPr id="274" name="Google Shape;274;g807027f554_0_570"/>
          <p:cNvPicPr preferRelativeResize="0"/>
          <p:nvPr/>
        </p:nvPicPr>
        <p:blipFill rotWithShape="1">
          <a:blip r:embed="rId4">
            <a:alphaModFix/>
          </a:blip>
          <a:srcRect/>
          <a:stretch/>
        </p:blipFill>
        <p:spPr>
          <a:xfrm>
            <a:off x="10604665" y="672805"/>
            <a:ext cx="665018" cy="644017"/>
          </a:xfrm>
          <a:prstGeom prst="rect">
            <a:avLst/>
          </a:prstGeom>
          <a:noFill/>
          <a:ln>
            <a:noFill/>
          </a:ln>
        </p:spPr>
      </p:pic>
      <p:sp>
        <p:nvSpPr>
          <p:cNvPr id="275" name="Google Shape;275;g807027f554_0_570"/>
          <p:cNvSpPr txBox="1"/>
          <p:nvPr/>
        </p:nvSpPr>
        <p:spPr>
          <a:xfrm>
            <a:off x="6514825" y="501225"/>
            <a:ext cx="3089100" cy="27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700" b="0" i="0" u="none" strike="noStrike" cap="none">
              <a:solidFill>
                <a:schemeClr val="dk1"/>
              </a:solidFill>
              <a:latin typeface="Montserrat SemiBold"/>
              <a:ea typeface="Montserrat SemiBold"/>
              <a:cs typeface="Montserrat SemiBold"/>
              <a:sym typeface="Montserrat SemiBold"/>
            </a:endParaRPr>
          </a:p>
        </p:txBody>
      </p:sp>
      <p:sp>
        <p:nvSpPr>
          <p:cNvPr id="276" name="Google Shape;276;g807027f554_0_570"/>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7" name="Google Shape;277;g807027f554_0_570"/>
          <p:cNvSpPr txBox="1"/>
          <p:nvPr/>
        </p:nvSpPr>
        <p:spPr>
          <a:xfrm>
            <a:off x="5975600" y="3789450"/>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9" name="Google Shape;279;g807027f554_0_570"/>
          <p:cNvSpPr txBox="1"/>
          <p:nvPr/>
        </p:nvSpPr>
        <p:spPr>
          <a:xfrm>
            <a:off x="66844" y="1237035"/>
            <a:ext cx="12121456" cy="4470900"/>
          </a:xfrm>
          <a:prstGeom prst="rect">
            <a:avLst/>
          </a:prstGeom>
          <a:noFill/>
          <a:ln>
            <a:noFill/>
          </a:ln>
        </p:spPr>
        <p:txBody>
          <a:bodyPr spcFirstLastPara="1" wrap="square" lIns="468000" tIns="468000" rIns="288000" bIns="288000" anchor="t" anchorCtr="0">
            <a:noAutofit/>
          </a:bodyPr>
          <a:lstStyle/>
          <a:p>
            <a:r>
              <a:rPr lang="es-ES" sz="2800" b="1" dirty="0"/>
              <a:t>Mejoramos la calidad de vida </a:t>
            </a:r>
            <a:r>
              <a:rPr lang="es-ES" sz="2800" dirty="0"/>
              <a:t>de las personas con </a:t>
            </a:r>
            <a:r>
              <a:rPr lang="es-ES" sz="2800" b="1" dirty="0"/>
              <a:t>trastornos del movimiento y sus familias</a:t>
            </a:r>
            <a:r>
              <a:rPr lang="es-ES" sz="2800" dirty="0"/>
              <a:t>, respetando sus </a:t>
            </a:r>
            <a:r>
              <a:rPr lang="es-ES" sz="2800" b="1" dirty="0"/>
              <a:t>derechos </a:t>
            </a:r>
            <a:r>
              <a:rPr lang="es-ES" sz="2800" dirty="0"/>
              <a:t>y su </a:t>
            </a:r>
            <a:r>
              <a:rPr lang="es-ES" sz="2800" b="1" dirty="0"/>
              <a:t>realidad social</a:t>
            </a:r>
            <a:r>
              <a:rPr lang="es-ES" sz="2800" dirty="0"/>
              <a:t>.</a:t>
            </a:r>
          </a:p>
          <a:p>
            <a:endParaRPr lang="es-ES" sz="2800" b="1" dirty="0"/>
          </a:p>
          <a:p>
            <a:r>
              <a:rPr lang="es-ES" sz="2800" b="1" dirty="0"/>
              <a:t>Nuestros ejes de intervención son:</a:t>
            </a:r>
          </a:p>
          <a:p>
            <a:pPr marL="457200" indent="-457200">
              <a:buFont typeface="Arial"/>
              <a:buChar char="•"/>
            </a:pPr>
            <a:r>
              <a:rPr lang="es-ES" sz="2800" dirty="0"/>
              <a:t>Prevención</a:t>
            </a:r>
          </a:p>
          <a:p>
            <a:pPr marL="457200" indent="-457200">
              <a:buFont typeface="Arial"/>
              <a:buChar char="•"/>
            </a:pPr>
            <a:r>
              <a:rPr lang="es-ES" sz="2800" dirty="0"/>
              <a:t>Tratamiento</a:t>
            </a:r>
          </a:p>
          <a:p>
            <a:pPr marL="457200" indent="-457200">
              <a:buFont typeface="Arial"/>
              <a:buChar char="•"/>
            </a:pPr>
            <a:r>
              <a:rPr lang="es-ES" sz="2800" dirty="0"/>
              <a:t>Rehabilitación</a:t>
            </a:r>
          </a:p>
          <a:p>
            <a:pPr marL="457200" indent="-457200">
              <a:buFont typeface="Arial"/>
              <a:buChar char="•"/>
            </a:pPr>
            <a:r>
              <a:rPr lang="es-ES" sz="2800" dirty="0"/>
              <a:t>Docencia</a:t>
            </a:r>
          </a:p>
          <a:p>
            <a:pPr marL="457200" indent="-457200">
              <a:buFont typeface="Arial"/>
              <a:buChar char="•"/>
            </a:pPr>
            <a:r>
              <a:rPr lang="es-ES" sz="2800" dirty="0"/>
              <a:t>Investigación</a:t>
            </a:r>
          </a:p>
          <a:p>
            <a:pPr marL="457200" indent="-457200">
              <a:buFont typeface="Arial"/>
              <a:buChar char="•"/>
            </a:pPr>
            <a:r>
              <a:rPr lang="es-ES" sz="2800" dirty="0"/>
              <a:t>Políticas públicas</a:t>
            </a:r>
            <a:endParaRPr lang="es-ES" sz="2800" dirty="0">
              <a:effectLst/>
            </a:endParaRPr>
          </a:p>
        </p:txBody>
      </p:sp>
      <p:pic>
        <p:nvPicPr>
          <p:cNvPr id="280" name="Google Shape;280;g807027f554_0_570"/>
          <p:cNvPicPr preferRelativeResize="0"/>
          <p:nvPr/>
        </p:nvPicPr>
        <p:blipFill rotWithShape="1">
          <a:blip r:embed="rId5">
            <a:alphaModFix/>
          </a:blip>
          <a:srcRect/>
          <a:stretch/>
        </p:blipFill>
        <p:spPr>
          <a:xfrm>
            <a:off x="10261512" y="5897273"/>
            <a:ext cx="2053225" cy="845127"/>
          </a:xfrm>
          <a:prstGeom prst="rect">
            <a:avLst/>
          </a:prstGeom>
          <a:noFill/>
          <a:ln>
            <a:noFill/>
          </a:ln>
        </p:spPr>
      </p:pic>
      <p:sp>
        <p:nvSpPr>
          <p:cNvPr id="281" name="Google Shape;281;g807027f554_0_570"/>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516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g807027f554_0_266"/>
          <p:cNvPicPr preferRelativeResize="0"/>
          <p:nvPr/>
        </p:nvPicPr>
        <p:blipFill rotWithShape="1">
          <a:blip r:embed="rId3">
            <a:alphaModFix/>
          </a:blip>
          <a:srcRect/>
          <a:stretch/>
        </p:blipFill>
        <p:spPr>
          <a:xfrm>
            <a:off x="-61362" y="-164751"/>
            <a:ext cx="12314714" cy="7022751"/>
          </a:xfrm>
          <a:prstGeom prst="rect">
            <a:avLst/>
          </a:prstGeom>
          <a:noFill/>
          <a:ln>
            <a:noFill/>
          </a:ln>
        </p:spPr>
      </p:pic>
      <p:pic>
        <p:nvPicPr>
          <p:cNvPr id="366" name="Google Shape;366;g807027f554_0_266"/>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368" name="Google Shape;368;g807027f554_0_266"/>
          <p:cNvSpPr/>
          <p:nvPr/>
        </p:nvSpPr>
        <p:spPr>
          <a:xfrm>
            <a:off x="410914" y="1169949"/>
            <a:ext cx="5270470" cy="4954273"/>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396000" rIns="91425" bIns="45700" anchor="t" anchorCtr="0">
            <a:noAutofit/>
          </a:bodyPr>
          <a:lstStyle/>
          <a:p>
            <a:pPr marL="184150" lvl="0" indent="6350" algn="just">
              <a:lnSpc>
                <a:spcPct val="115000"/>
              </a:lnSpc>
              <a:spcAft>
                <a:spcPts val="600"/>
              </a:spcAft>
              <a:buSzPts val="1600"/>
            </a:pPr>
            <a:endParaRPr lang="es-AR" sz="1000" b="1" i="0" u="none" strike="noStrike" cap="none" dirty="0">
              <a:solidFill>
                <a:srgbClr val="000000"/>
              </a:solidFill>
              <a:latin typeface="Montserrat"/>
              <a:ea typeface="Montserrat"/>
              <a:cs typeface="Montserrat"/>
              <a:sym typeface="Montserrat"/>
            </a:endParaRPr>
          </a:p>
          <a:p>
            <a:pPr marL="184150" lvl="0" indent="6350" algn="just">
              <a:lnSpc>
                <a:spcPct val="115000"/>
              </a:lnSpc>
              <a:spcAft>
                <a:spcPts val="600"/>
              </a:spcAft>
              <a:buSzPts val="1600"/>
            </a:pPr>
            <a:r>
              <a:rPr lang="es-AR" dirty="0">
                <a:latin typeface="Montserrat"/>
                <a:cs typeface="Montserrat"/>
              </a:rPr>
              <a:t>Hoy en Chile más de 50.000 personas tienen enfermedades neurodegenerativas y, si incluimos a su grupo familiar, este número asciende a 100.000. </a:t>
            </a:r>
          </a:p>
          <a:p>
            <a:pPr marL="184150" lvl="0" indent="6350" algn="just">
              <a:lnSpc>
                <a:spcPct val="115000"/>
              </a:lnSpc>
              <a:spcAft>
                <a:spcPts val="600"/>
              </a:spcAft>
              <a:buSzPts val="1600"/>
            </a:pPr>
            <a:r>
              <a:rPr lang="es-AR" dirty="0">
                <a:latin typeface="Montserrat"/>
                <a:cs typeface="Montserrat"/>
              </a:rPr>
              <a:t>Estas personas, pese a tener acceso al sistema de salud, por lo general tienen baja calidad de vida, situación que en muchos casos es evitable.</a:t>
            </a:r>
          </a:p>
          <a:p>
            <a:pPr marL="184150" lvl="0" indent="6350" algn="just">
              <a:lnSpc>
                <a:spcPct val="115000"/>
              </a:lnSpc>
              <a:spcAft>
                <a:spcPts val="600"/>
              </a:spcAft>
              <a:buSzPts val="1600"/>
            </a:pPr>
            <a:r>
              <a:rPr lang="es-AR" dirty="0">
                <a:latin typeface="Montserrat"/>
                <a:cs typeface="Montserrat"/>
              </a:rPr>
              <a:t>Las causas son múltiples, entre ellas: condicionantes socioeconómicos de las personas con estas enfermedades; falta de reconocimiento de los derechos del paciente; falta de trasnversalidad en los procesos sanitarios; enfoque preponderantemente biocéntrico y disciplinar de los servicios de salud y del sector académico, entre otros.</a:t>
            </a:r>
          </a:p>
          <a:p>
            <a:pPr marL="184150" indent="6350" algn="just">
              <a:lnSpc>
                <a:spcPct val="115000"/>
              </a:lnSpc>
              <a:spcAft>
                <a:spcPts val="600"/>
              </a:spcAft>
              <a:buSzPts val="1600"/>
            </a:pPr>
            <a:r>
              <a:rPr lang="es-AR" dirty="0">
                <a:latin typeface="Montserrat"/>
                <a:ea typeface="Montserrat"/>
                <a:cs typeface="Montserrat"/>
                <a:sym typeface="Montserrat"/>
              </a:rPr>
              <a:t>En este contexto</a:t>
            </a:r>
            <a:r>
              <a:rPr lang="es-AR" b="1" dirty="0">
                <a:latin typeface="Montserrat"/>
                <a:ea typeface="Montserrat"/>
                <a:cs typeface="Montserrat"/>
                <a:sym typeface="Montserrat"/>
              </a:rPr>
              <a:t>, CETRAM</a:t>
            </a:r>
            <a:r>
              <a:rPr lang="es-AR" dirty="0">
                <a:latin typeface="Montserrat"/>
                <a:ea typeface="Montserrat"/>
                <a:cs typeface="Montserrat"/>
                <a:sym typeface="Montserrat"/>
              </a:rPr>
              <a:t> busca mejorar </a:t>
            </a:r>
            <a:r>
              <a:rPr lang="es-AR" dirty="0">
                <a:latin typeface="Montserrat"/>
                <a:cs typeface="Montserrat"/>
              </a:rPr>
              <a:t>la baja calidad de vida de las personas con enfermedades neurodegenerativas (trastornos del movimiento) y sus familias en Chile.</a:t>
            </a:r>
          </a:p>
          <a:p>
            <a:pPr marL="184150" lvl="0" indent="6350" algn="just">
              <a:lnSpc>
                <a:spcPct val="115000"/>
              </a:lnSpc>
              <a:spcAft>
                <a:spcPts val="600"/>
              </a:spcAft>
              <a:buSzPts val="1600"/>
            </a:pPr>
            <a:endParaRPr lang="es-AR" dirty="0"/>
          </a:p>
          <a:p>
            <a:pPr marL="182562" marR="0" lvl="0" indent="-80962" algn="l" rtl="0">
              <a:lnSpc>
                <a:spcPct val="115000"/>
              </a:lnSpc>
              <a:spcBef>
                <a:spcPts val="600"/>
              </a:spcBef>
              <a:spcAft>
                <a:spcPts val="0"/>
              </a:spcAft>
              <a:buClr>
                <a:srgbClr val="000000"/>
              </a:buClr>
              <a:buSzPts val="1600"/>
              <a:buFont typeface="Arial"/>
              <a:buNone/>
            </a:pPr>
            <a:endParaRPr sz="1400" b="0" i="0" u="none" strike="noStrike" cap="none" dirty="0">
              <a:solidFill>
                <a:srgbClr val="000000"/>
              </a:solidFill>
              <a:latin typeface="Montserrat"/>
              <a:ea typeface="Montserrat"/>
              <a:cs typeface="Montserrat"/>
              <a:sym typeface="Montserrat"/>
            </a:endParaRPr>
          </a:p>
        </p:txBody>
      </p:sp>
      <p:sp>
        <p:nvSpPr>
          <p:cNvPr id="369" name="Google Shape;369;g807027f554_0_266"/>
          <p:cNvSpPr/>
          <p:nvPr/>
        </p:nvSpPr>
        <p:spPr>
          <a:xfrm>
            <a:off x="429592" y="1169938"/>
            <a:ext cx="5268502" cy="43602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rgbClr val="FFFFFF"/>
                </a:solidFill>
                <a:latin typeface="Montserrat"/>
                <a:ea typeface="Montserrat"/>
                <a:cs typeface="Montserrat"/>
                <a:sym typeface="Montserrat"/>
              </a:rPr>
              <a:t>El problema </a:t>
            </a:r>
            <a:endParaRPr sz="1400" b="0" i="0" u="none" strike="noStrike" cap="none" dirty="0">
              <a:solidFill>
                <a:srgbClr val="000000"/>
              </a:solidFill>
              <a:latin typeface="Montserrat"/>
              <a:ea typeface="Montserrat"/>
              <a:cs typeface="Montserrat"/>
              <a:sym typeface="Montserrat"/>
            </a:endParaRPr>
          </a:p>
        </p:txBody>
      </p:sp>
      <p:sp>
        <p:nvSpPr>
          <p:cNvPr id="370" name="Google Shape;370;g807027f554_0_266"/>
          <p:cNvSpPr/>
          <p:nvPr/>
        </p:nvSpPr>
        <p:spPr>
          <a:xfrm>
            <a:off x="6469212" y="1169950"/>
            <a:ext cx="5299456" cy="5250606"/>
          </a:xfrm>
          <a:prstGeom prst="rect">
            <a:avLst/>
          </a:prstGeom>
          <a:noFill/>
          <a:ln w="19050" cap="flat" cmpd="sng">
            <a:solidFill>
              <a:srgbClr val="043C61"/>
            </a:solidFill>
            <a:prstDash val="solid"/>
            <a:miter lim="800000"/>
            <a:headEnd type="none" w="sm" len="sm"/>
            <a:tailEnd type="none" w="sm" len="sm"/>
          </a:ln>
        </p:spPr>
        <p:txBody>
          <a:bodyPr spcFirstLastPara="1" wrap="square" lIns="91425" tIns="396000" rIns="91425" bIns="45700" anchor="t" anchorCtr="0">
            <a:noAutofit/>
          </a:bodyPr>
          <a:lstStyle/>
          <a:p>
            <a:pPr marL="184150" lvl="0">
              <a:lnSpc>
                <a:spcPct val="115000"/>
              </a:lnSpc>
              <a:spcAft>
                <a:spcPts val="600"/>
              </a:spcAft>
              <a:buSzPts val="1600"/>
            </a:pPr>
            <a:endParaRPr lang="es-AR" sz="1400" i="0" u="none" strike="noStrike" cap="none" dirty="0">
              <a:solidFill>
                <a:srgbClr val="FF0000"/>
              </a:solidFill>
              <a:latin typeface="Montserrat"/>
              <a:ea typeface="Montserrat"/>
              <a:cs typeface="Montserrat"/>
              <a:sym typeface="Montserrat"/>
            </a:endParaRPr>
          </a:p>
          <a:p>
            <a:pPr marL="184150" lvl="0" algn="just">
              <a:lnSpc>
                <a:spcPct val="115000"/>
              </a:lnSpc>
              <a:spcAft>
                <a:spcPts val="600"/>
              </a:spcAft>
              <a:buSzPts val="1600"/>
            </a:pPr>
            <a:r>
              <a:rPr lang="es-AR" dirty="0">
                <a:solidFill>
                  <a:schemeClr val="tx1"/>
                </a:solidFill>
                <a:latin typeface="Montserrat"/>
                <a:ea typeface="Montserrat"/>
                <a:cs typeface="Montserrat"/>
                <a:sym typeface="Montserrat"/>
              </a:rPr>
              <a:t>LA Red y el Ecosistema Transaberes funcionando a través de la participación ciudadana y comunitaria enlazando vínculos con diálogo constructivo entre los grupos, las disciplinas y los saberes que lo componen.</a:t>
            </a:r>
          </a:p>
          <a:p>
            <a:pPr marL="184150" lvl="0" algn="just">
              <a:lnSpc>
                <a:spcPct val="115000"/>
              </a:lnSpc>
              <a:spcAft>
                <a:spcPts val="600"/>
              </a:spcAft>
              <a:buSzPts val="1600"/>
            </a:pPr>
            <a:r>
              <a:rPr lang="es-AR" dirty="0">
                <a:solidFill>
                  <a:schemeClr val="tx1"/>
                </a:solidFill>
                <a:latin typeface="Montserrat"/>
                <a:ea typeface="Montserrat"/>
                <a:cs typeface="Montserrat"/>
                <a:sym typeface="Montserrat"/>
              </a:rPr>
              <a:t>En dicho espacio, los sistemas están articulados e incorporan la visión del otro en el proceso de construcción de acuerdos y soluciones. </a:t>
            </a:r>
          </a:p>
          <a:p>
            <a:pPr marL="184150" lvl="0" algn="just">
              <a:lnSpc>
                <a:spcPct val="115000"/>
              </a:lnSpc>
              <a:spcAft>
                <a:spcPts val="600"/>
              </a:spcAft>
              <a:buSzPts val="1600"/>
            </a:pPr>
            <a:r>
              <a:rPr lang="es-AR" dirty="0">
                <a:solidFill>
                  <a:schemeClr val="tx1"/>
                </a:solidFill>
                <a:latin typeface="Montserrat"/>
                <a:ea typeface="Montserrat"/>
                <a:cs typeface="Montserrat"/>
                <a:sym typeface="Montserrat"/>
              </a:rPr>
              <a:t>Como resultado surge un ecosistema, donde las distintas comunidades se han visto transformadas: sus miembros participan, haciéndose cargo de sus situaciones y tomando un rol central en la construcción de soluciones. </a:t>
            </a:r>
          </a:p>
          <a:p>
            <a:pPr marL="184150" lvl="0" algn="just">
              <a:lnSpc>
                <a:spcPct val="115000"/>
              </a:lnSpc>
              <a:spcAft>
                <a:spcPts val="600"/>
              </a:spcAft>
              <a:buSzPts val="1600"/>
            </a:pPr>
            <a:r>
              <a:rPr lang="es-AR" b="1" dirty="0">
                <a:solidFill>
                  <a:schemeClr val="tx1"/>
                </a:solidFill>
                <a:latin typeface="Montserrat"/>
                <a:ea typeface="Montserrat"/>
                <a:cs typeface="Montserrat"/>
                <a:sym typeface="Montserrat"/>
              </a:rPr>
              <a:t>Transaberes es el lenguaje común</a:t>
            </a:r>
            <a:r>
              <a:rPr lang="es-AR" dirty="0">
                <a:solidFill>
                  <a:schemeClr val="tx1"/>
                </a:solidFill>
                <a:latin typeface="Montserrat"/>
                <a:ea typeface="Montserrat"/>
                <a:cs typeface="Montserrat"/>
                <a:sym typeface="Montserrat"/>
              </a:rPr>
              <a:t>, es lo que permite que funcionen las redes y el ecosistema (conjunto de redes) porque a través de él se logra establecer un diálogo de aceptación y construcción mutua. Y las respuestas ahora, son las mejores posibles que la comunidad articulada y participando se logra dar.</a:t>
            </a:r>
            <a:r>
              <a:rPr lang="es-AR" sz="1400" i="0" u="none" strike="noStrike" cap="none" dirty="0">
                <a:solidFill>
                  <a:schemeClr val="tx1"/>
                </a:solidFill>
                <a:latin typeface="Montserrat"/>
                <a:ea typeface="Montserrat"/>
                <a:cs typeface="Montserrat"/>
                <a:sym typeface="Montserrat"/>
              </a:rPr>
              <a:t>  </a:t>
            </a:r>
            <a:endParaRPr sz="1400" i="0" u="none" strike="noStrike" cap="none" dirty="0">
              <a:solidFill>
                <a:schemeClr val="tx1"/>
              </a:solidFill>
              <a:latin typeface="Montserrat"/>
              <a:ea typeface="Montserrat"/>
              <a:cs typeface="Montserrat"/>
              <a:sym typeface="Montserrat"/>
            </a:endParaRPr>
          </a:p>
        </p:txBody>
      </p:sp>
      <p:sp>
        <p:nvSpPr>
          <p:cNvPr id="371" name="Google Shape;371;g807027f554_0_266"/>
          <p:cNvSpPr/>
          <p:nvPr/>
        </p:nvSpPr>
        <p:spPr>
          <a:xfrm>
            <a:off x="6469218" y="1169942"/>
            <a:ext cx="5285338" cy="434365"/>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rgbClr val="FFFFFF"/>
                </a:solidFill>
                <a:latin typeface="Montserrat"/>
                <a:ea typeface="Montserrat"/>
                <a:cs typeface="Montserrat"/>
                <a:sym typeface="Montserrat"/>
              </a:rPr>
              <a:t>Nuestra respuesta: </a:t>
            </a:r>
            <a:endParaRPr sz="1400" b="0" i="0" u="none" strike="noStrike" cap="none" dirty="0">
              <a:solidFill>
                <a:srgbClr val="000000"/>
              </a:solidFill>
              <a:latin typeface="Montserrat"/>
              <a:ea typeface="Montserrat"/>
              <a:cs typeface="Montserrat"/>
              <a:sym typeface="Montserrat"/>
            </a:endParaRPr>
          </a:p>
        </p:txBody>
      </p:sp>
      <p:sp>
        <p:nvSpPr>
          <p:cNvPr id="373" name="Google Shape;373;g807027f554_0_266"/>
          <p:cNvSpPr txBox="1"/>
          <p:nvPr/>
        </p:nvSpPr>
        <p:spPr>
          <a:xfrm>
            <a:off x="431744" y="377600"/>
            <a:ext cx="7605744" cy="42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dirty="0">
                <a:latin typeface="Montserrat"/>
                <a:ea typeface="Montserrat"/>
                <a:cs typeface="Montserrat"/>
                <a:sym typeface="Montserrat"/>
              </a:rPr>
              <a:t>El problema que buscamos resolver</a:t>
            </a:r>
            <a:endParaRPr sz="2400" b="1" i="0" u="none" strike="noStrike" cap="none" dirty="0">
              <a:solidFill>
                <a:srgbClr val="000000"/>
              </a:solidFill>
              <a:latin typeface="Montserrat"/>
              <a:ea typeface="Montserrat"/>
              <a:cs typeface="Montserrat"/>
              <a:sym typeface="Montserrat"/>
            </a:endParaRPr>
          </a:p>
        </p:txBody>
      </p:sp>
      <p:sp>
        <p:nvSpPr>
          <p:cNvPr id="374" name="Google Shape;374;g807027f554_0_266"/>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2</a:t>
            </a:r>
            <a:endParaRPr sz="1400" b="1" i="0" u="none" strike="noStrike" cap="none">
              <a:solidFill>
                <a:srgbClr val="000000"/>
              </a:solidFill>
              <a:latin typeface="Montserrat"/>
              <a:ea typeface="Montserrat"/>
              <a:cs typeface="Montserrat"/>
              <a:sym typeface="Montserrat"/>
            </a:endParaRPr>
          </a:p>
        </p:txBody>
      </p:sp>
      <p:sp>
        <p:nvSpPr>
          <p:cNvPr id="375" name="Google Shape;375;g807027f554_0_266"/>
          <p:cNvSpPr txBox="1"/>
          <p:nvPr/>
        </p:nvSpPr>
        <p:spPr>
          <a:xfrm>
            <a:off x="2951625" y="6327725"/>
            <a:ext cx="6668700" cy="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100" b="0" i="0" u="none" strike="noStrike" cap="none">
                <a:solidFill>
                  <a:srgbClr val="000000"/>
                </a:solidFill>
                <a:latin typeface="Montserrat"/>
                <a:ea typeface="Montserrat"/>
                <a:cs typeface="Montserrat"/>
                <a:sym typeface="Montserrat"/>
              </a:rPr>
              <a:t>Video recomendado: </a:t>
            </a:r>
            <a:r>
              <a:rPr lang="es-AR" sz="1100" b="0" i="0" u="sng" strike="noStrike" cap="none">
                <a:solidFill>
                  <a:schemeClr val="hlink"/>
                </a:solidFill>
                <a:latin typeface="Montserrat"/>
                <a:ea typeface="Montserrat"/>
                <a:cs typeface="Montserrat"/>
                <a:sym typeface="Montserrat"/>
                <a:hlinkClick r:id="rId5"/>
              </a:rPr>
              <a:t>https://www.youtube.com/watch?v=2kNskAWApRo#action=share</a:t>
            </a:r>
            <a:endParaRPr sz="1100" b="0" i="0" u="none" strike="noStrike" cap="none">
              <a:solidFill>
                <a:srgbClr val="000000"/>
              </a:solidFill>
              <a:latin typeface="Montserrat"/>
              <a:ea typeface="Montserrat"/>
              <a:cs typeface="Montserrat"/>
              <a:sym typeface="Montserrat"/>
            </a:endParaRPr>
          </a:p>
        </p:txBody>
      </p:sp>
      <p:pic>
        <p:nvPicPr>
          <p:cNvPr id="376" name="Google Shape;376;g807027f554_0_266"/>
          <p:cNvPicPr preferRelativeResize="0"/>
          <p:nvPr/>
        </p:nvPicPr>
        <p:blipFill rotWithShape="1">
          <a:blip r:embed="rId6">
            <a:alphaModFix/>
          </a:blip>
          <a:srcRect/>
          <a:stretch/>
        </p:blipFill>
        <p:spPr>
          <a:xfrm>
            <a:off x="2461200" y="6214850"/>
            <a:ext cx="524475" cy="52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g807027f554_0_515"/>
          <p:cNvPicPr preferRelativeResize="0"/>
          <p:nvPr/>
        </p:nvPicPr>
        <p:blipFill rotWithShape="1">
          <a:blip r:embed="rId3">
            <a:alphaModFix/>
          </a:blip>
          <a:srcRect/>
          <a:stretch/>
        </p:blipFill>
        <p:spPr>
          <a:xfrm>
            <a:off x="7588" y="-164751"/>
            <a:ext cx="12314714" cy="7022751"/>
          </a:xfrm>
          <a:prstGeom prst="rect">
            <a:avLst/>
          </a:prstGeom>
          <a:noFill/>
          <a:ln>
            <a:noFill/>
          </a:ln>
        </p:spPr>
      </p:pic>
      <p:sp>
        <p:nvSpPr>
          <p:cNvPr id="382" name="Google Shape;382;g807027f554_0_515"/>
          <p:cNvSpPr txBox="1">
            <a:spLocks noGrp="1"/>
          </p:cNvSpPr>
          <p:nvPr>
            <p:ph type="title"/>
          </p:nvPr>
        </p:nvSpPr>
        <p:spPr>
          <a:xfrm>
            <a:off x="151903" y="236439"/>
            <a:ext cx="12026100" cy="749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¿Cuál es el gran problema que queremos abordar?</a:t>
            </a:r>
            <a:endParaRPr sz="2000" i="0" u="none" strike="noStrike" cap="none">
              <a:solidFill>
                <a:srgbClr val="000000"/>
              </a:solidFill>
              <a:latin typeface="Montserrat"/>
              <a:ea typeface="Montserrat"/>
              <a:cs typeface="Montserrat"/>
              <a:sym typeface="Montserrat"/>
            </a:endParaRPr>
          </a:p>
        </p:txBody>
      </p:sp>
      <p:sp>
        <p:nvSpPr>
          <p:cNvPr id="383" name="Google Shape;383;g807027f554_0_515"/>
          <p:cNvSpPr txBox="1"/>
          <p:nvPr/>
        </p:nvSpPr>
        <p:spPr>
          <a:xfrm>
            <a:off x="3307050" y="743860"/>
            <a:ext cx="5577900" cy="400200"/>
          </a:xfrm>
          <a:prstGeom prst="rect">
            <a:avLst/>
          </a:prstGeom>
          <a:noFill/>
          <a:ln>
            <a:noFill/>
          </a:ln>
        </p:spPr>
        <p:txBody>
          <a:bodyPr spcFirstLastPara="1" wrap="square" lIns="144000" tIns="45700" rIns="144000" bIns="45700" anchor="t" anchorCtr="0">
            <a:noAutofit/>
          </a:bodyPr>
          <a:lstStyle/>
          <a:p>
            <a:pPr marL="457200" marR="0" lvl="0" indent="-355600" algn="l" rtl="0">
              <a:lnSpc>
                <a:spcPct val="100000"/>
              </a:lnSpc>
              <a:spcBef>
                <a:spcPts val="0"/>
              </a:spcBef>
              <a:spcAft>
                <a:spcPts val="0"/>
              </a:spcAft>
              <a:buClr>
                <a:srgbClr val="000000"/>
              </a:buClr>
              <a:buSzPts val="2000"/>
              <a:buFont typeface="Montserrat"/>
              <a:buAutoNum type="arabicPeriod"/>
            </a:pPr>
            <a:r>
              <a:rPr lang="es-AR" sz="2000" b="1" i="0" u="none" strike="noStrike" cap="none" dirty="0">
                <a:solidFill>
                  <a:srgbClr val="000000"/>
                </a:solidFill>
                <a:latin typeface="Montserrat"/>
                <a:ea typeface="Montserrat"/>
                <a:cs typeface="Montserrat"/>
                <a:sym typeface="Montserrat"/>
              </a:rPr>
              <a:t>Definición del problema + escala</a:t>
            </a:r>
            <a:br>
              <a:rPr lang="es-AR" sz="2000" b="1" i="0" u="none" strike="noStrike" cap="none" dirty="0">
                <a:solidFill>
                  <a:srgbClr val="000000"/>
                </a:solidFill>
                <a:latin typeface="Montserrat"/>
                <a:ea typeface="Montserrat"/>
                <a:cs typeface="Montserrat"/>
                <a:sym typeface="Montserrat"/>
              </a:rPr>
            </a:br>
            <a:r>
              <a:rPr lang="es-AR" sz="1500" dirty="0">
                <a:solidFill>
                  <a:schemeClr val="dk1"/>
                </a:solidFill>
                <a:latin typeface="Trebuchet MS"/>
                <a:ea typeface="Trebuchet MS"/>
                <a:cs typeface="Trebuchet MS"/>
                <a:sym typeface="Trebuchet MS"/>
              </a:rPr>
              <a:t>La </a:t>
            </a:r>
            <a:r>
              <a:rPr lang="es-AR" sz="1500" b="1" dirty="0">
                <a:solidFill>
                  <a:schemeClr val="dk1"/>
                </a:solidFill>
                <a:latin typeface="Trebuchet MS"/>
                <a:ea typeface="Trebuchet MS"/>
                <a:cs typeface="Trebuchet MS"/>
              </a:rPr>
              <a:t>baja calidad de vida</a:t>
            </a:r>
            <a:r>
              <a:rPr lang="es-AR" sz="1500" dirty="0">
                <a:solidFill>
                  <a:schemeClr val="dk1"/>
                </a:solidFill>
                <a:latin typeface="Trebuchet MS"/>
                <a:ea typeface="Trebuchet MS"/>
                <a:cs typeface="Trebuchet MS"/>
              </a:rPr>
              <a:t> de las personas con </a:t>
            </a:r>
            <a:r>
              <a:rPr lang="es-AR" sz="1500" b="1" dirty="0">
                <a:solidFill>
                  <a:schemeClr val="dk1"/>
                </a:solidFill>
                <a:latin typeface="Trebuchet MS"/>
                <a:ea typeface="Trebuchet MS"/>
                <a:cs typeface="Trebuchet MS"/>
              </a:rPr>
              <a:t>enfermedades neurodegenerativas </a:t>
            </a:r>
            <a:r>
              <a:rPr lang="es-AR" sz="1500" dirty="0">
                <a:solidFill>
                  <a:schemeClr val="dk1"/>
                </a:solidFill>
                <a:latin typeface="Trebuchet MS"/>
                <a:ea typeface="Trebuchet MS"/>
                <a:cs typeface="Trebuchet MS"/>
              </a:rPr>
              <a:t>en </a:t>
            </a:r>
            <a:r>
              <a:rPr lang="es-AR" sz="1500" b="1" dirty="0">
                <a:solidFill>
                  <a:schemeClr val="dk1"/>
                </a:solidFill>
                <a:latin typeface="Trebuchet MS"/>
                <a:ea typeface="Trebuchet MS"/>
                <a:cs typeface="Trebuchet MS"/>
              </a:rPr>
              <a:t>Chile</a:t>
            </a:r>
            <a:r>
              <a:rPr lang="es-AR" sz="1500" dirty="0">
                <a:solidFill>
                  <a:schemeClr val="dk1"/>
                </a:solidFill>
                <a:latin typeface="Trebuchet MS"/>
                <a:ea typeface="Trebuchet MS"/>
                <a:cs typeface="Trebuchet MS"/>
              </a:rPr>
              <a:t>.</a:t>
            </a:r>
          </a:p>
          <a:p>
            <a:pPr marL="457200" marR="0" lvl="0" indent="-355600" algn="l" rtl="0">
              <a:lnSpc>
                <a:spcPct val="100000"/>
              </a:lnSpc>
              <a:spcBef>
                <a:spcPts val="0"/>
              </a:spcBef>
              <a:spcAft>
                <a:spcPts val="0"/>
              </a:spcAft>
              <a:buClr>
                <a:srgbClr val="000000"/>
              </a:buClr>
              <a:buSzPts val="2000"/>
              <a:buFont typeface="Montserrat"/>
              <a:buAutoNum type="arabicPeriod"/>
            </a:pPr>
            <a:endParaRPr sz="1400" b="0" i="0" u="none" strike="noStrike" cap="none" dirty="0">
              <a:solidFill>
                <a:srgbClr val="000000"/>
              </a:solidFill>
              <a:latin typeface="Arial"/>
              <a:ea typeface="Arial"/>
              <a:cs typeface="Arial"/>
              <a:sym typeface="Arial"/>
            </a:endParaRPr>
          </a:p>
        </p:txBody>
      </p:sp>
      <p:pic>
        <p:nvPicPr>
          <p:cNvPr id="384" name="Google Shape;384;g807027f554_0_515" descr="E:\Documents\Ashoka\Program materials\Iconset\Ashoka_Problem-icon00.png"/>
          <p:cNvPicPr preferRelativeResize="0"/>
          <p:nvPr/>
        </p:nvPicPr>
        <p:blipFill rotWithShape="1">
          <a:blip r:embed="rId4">
            <a:alphaModFix/>
          </a:blip>
          <a:srcRect/>
          <a:stretch/>
        </p:blipFill>
        <p:spPr>
          <a:xfrm>
            <a:off x="700845" y="853106"/>
            <a:ext cx="1079999" cy="1079999"/>
          </a:xfrm>
          <a:prstGeom prst="rect">
            <a:avLst/>
          </a:prstGeom>
          <a:noFill/>
          <a:ln>
            <a:noFill/>
          </a:ln>
        </p:spPr>
      </p:pic>
      <p:sp>
        <p:nvSpPr>
          <p:cNvPr id="385" name="Google Shape;385;g807027f554_0_515"/>
          <p:cNvSpPr txBox="1"/>
          <p:nvPr/>
        </p:nvSpPr>
        <p:spPr>
          <a:xfrm>
            <a:off x="1980218" y="1741931"/>
            <a:ext cx="8268361" cy="400200"/>
          </a:xfrm>
          <a:prstGeom prst="rect">
            <a:avLst/>
          </a:prstGeom>
          <a:noFill/>
          <a:ln>
            <a:noFill/>
          </a:ln>
        </p:spPr>
        <p:txBody>
          <a:bodyPr spcFirstLastPara="1" wrap="square" lIns="144000" tIns="45700" rIns="14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AR" sz="2000" b="1" i="0" u="none" strike="noStrike" cap="none" dirty="0">
                <a:solidFill>
                  <a:srgbClr val="000000"/>
                </a:solidFill>
                <a:latin typeface="Montserrat"/>
                <a:ea typeface="Montserrat"/>
                <a:cs typeface="Montserrat"/>
                <a:sym typeface="Montserrat"/>
              </a:rPr>
              <a:t>2. Consecuencias si el problema no se resuelve (por qué es relevante solucionarlo)</a:t>
            </a:r>
            <a:endParaRPr sz="2000" b="0" i="0" u="none" strike="noStrike" cap="none" dirty="0">
              <a:solidFill>
                <a:srgbClr val="000000"/>
              </a:solidFill>
              <a:latin typeface="Montserrat"/>
              <a:ea typeface="Montserrat"/>
              <a:cs typeface="Montserrat"/>
              <a:sym typeface="Montserrat"/>
            </a:endParaRPr>
          </a:p>
        </p:txBody>
      </p:sp>
      <p:sp>
        <p:nvSpPr>
          <p:cNvPr id="386" name="Google Shape;386;g807027f554_0_515"/>
          <p:cNvSpPr txBox="1"/>
          <p:nvPr/>
        </p:nvSpPr>
        <p:spPr>
          <a:xfrm>
            <a:off x="3025747" y="4330594"/>
            <a:ext cx="6278400" cy="400200"/>
          </a:xfrm>
          <a:prstGeom prst="rect">
            <a:avLst/>
          </a:prstGeom>
          <a:noFill/>
          <a:ln>
            <a:noFill/>
          </a:ln>
        </p:spPr>
        <p:txBody>
          <a:bodyPr spcFirstLastPara="1" wrap="square" lIns="144000" tIns="45700" rIns="1440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1" i="0" u="none" strike="noStrike" cap="none" dirty="0">
                <a:solidFill>
                  <a:srgbClr val="000000"/>
                </a:solidFill>
                <a:latin typeface="Montserrat"/>
                <a:ea typeface="Montserrat"/>
                <a:cs typeface="Montserrat"/>
                <a:sym typeface="Montserrat"/>
              </a:rPr>
              <a:t>3. Sistemas que generan este problema </a:t>
            </a:r>
            <a:endParaRPr sz="1400" b="0" i="0" u="none" strike="noStrike" cap="none" dirty="0">
              <a:solidFill>
                <a:srgbClr val="000000"/>
              </a:solidFill>
              <a:latin typeface="Montserrat"/>
              <a:ea typeface="Montserrat"/>
              <a:cs typeface="Montserrat"/>
              <a:sym typeface="Montserrat"/>
            </a:endParaRPr>
          </a:p>
        </p:txBody>
      </p:sp>
      <p:sp>
        <p:nvSpPr>
          <p:cNvPr id="387" name="Google Shape;387;g807027f554_0_515"/>
          <p:cNvSpPr txBox="1"/>
          <p:nvPr/>
        </p:nvSpPr>
        <p:spPr>
          <a:xfrm>
            <a:off x="462450" y="4904317"/>
            <a:ext cx="3594300" cy="1677179"/>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600"/>
              </a:spcAft>
              <a:buClr>
                <a:srgbClr val="000000"/>
              </a:buClr>
              <a:buSzPts val="1400"/>
              <a:buFont typeface="Arial"/>
              <a:buNone/>
            </a:pPr>
            <a:r>
              <a:rPr lang="es-AR" sz="1400" b="1" i="0" u="none" strike="noStrike" cap="none" dirty="0">
                <a:solidFill>
                  <a:schemeClr val="dk1"/>
                </a:solidFill>
                <a:latin typeface="Montserrat"/>
                <a:ea typeface="Montserrat"/>
                <a:cs typeface="Montserrat"/>
                <a:sym typeface="Montserrat"/>
              </a:rPr>
              <a:t>Sistema A – Salud</a:t>
            </a:r>
            <a:r>
              <a:rPr lang="es-AR" b="1" dirty="0">
                <a:solidFill>
                  <a:schemeClr val="dk1"/>
                </a:solidFill>
                <a:latin typeface="Montserrat"/>
                <a:ea typeface="Montserrat"/>
                <a:cs typeface="Montserrat"/>
                <a:sym typeface="Montserrat"/>
              </a:rPr>
              <a:t> </a:t>
            </a:r>
            <a:endParaRPr sz="1400" b="1" i="0" u="none" strike="noStrike" cap="none" dirty="0">
              <a:solidFill>
                <a:srgbClr val="000000"/>
              </a:solidFill>
              <a:latin typeface="Montserrat"/>
              <a:ea typeface="Montserrat"/>
              <a:cs typeface="Montserrat"/>
              <a:sym typeface="Montserrat"/>
            </a:endParaRPr>
          </a:p>
          <a:p>
            <a:pPr marL="95250" marR="0" lvl="0" algn="just" rtl="0">
              <a:lnSpc>
                <a:spcPct val="100000"/>
              </a:lnSpc>
              <a:spcBef>
                <a:spcPts val="0"/>
              </a:spcBef>
              <a:spcAft>
                <a:spcPts val="600"/>
              </a:spcAft>
              <a:buClr>
                <a:srgbClr val="000000"/>
              </a:buClr>
              <a:buSzPts val="1400"/>
              <a:buFont typeface="Arial"/>
              <a:buNone/>
            </a:pPr>
            <a:r>
              <a:rPr lang="es-ES_tradnl" sz="1400" b="0" i="0" u="none" strike="noStrike" cap="none" dirty="0">
                <a:solidFill>
                  <a:schemeClr val="tx1"/>
                </a:solidFill>
                <a:latin typeface="Montserrat"/>
                <a:ea typeface="Montserrat"/>
                <a:cs typeface="Montserrat"/>
                <a:sym typeface="Montserrat"/>
              </a:rPr>
              <a:t>El sistema de salud pone su atención en la enfermedad y no en el bienestar de </a:t>
            </a:r>
            <a:r>
              <a:rPr lang="es-ES_tradnl" dirty="0">
                <a:solidFill>
                  <a:schemeClr val="tx1"/>
                </a:solidFill>
                <a:latin typeface="Montserrat"/>
                <a:ea typeface="Montserrat"/>
                <a:cs typeface="Montserrat"/>
                <a:sym typeface="Montserrat"/>
              </a:rPr>
              <a:t>las personas, familias y comunidad</a:t>
            </a:r>
            <a:r>
              <a:rPr lang="es-ES_tradnl" sz="1400" b="0" i="0" u="none" strike="noStrike" cap="none" dirty="0">
                <a:solidFill>
                  <a:schemeClr val="tx1"/>
                </a:solidFill>
                <a:latin typeface="Montserrat"/>
                <a:ea typeface="Montserrat"/>
                <a:cs typeface="Montserrat"/>
                <a:sym typeface="Montserrat"/>
              </a:rPr>
              <a:t>.</a:t>
            </a:r>
          </a:p>
          <a:p>
            <a:pPr marL="95250" marR="0" lvl="0" algn="just" rtl="0">
              <a:lnSpc>
                <a:spcPct val="100000"/>
              </a:lnSpc>
              <a:spcBef>
                <a:spcPts val="0"/>
              </a:spcBef>
              <a:spcAft>
                <a:spcPts val="600"/>
              </a:spcAft>
              <a:buClr>
                <a:srgbClr val="000000"/>
              </a:buClr>
              <a:buSzPts val="1400"/>
              <a:buFont typeface="Arial"/>
              <a:buNone/>
            </a:pPr>
            <a:r>
              <a:rPr lang="es-ES_tradnl" dirty="0">
                <a:solidFill>
                  <a:schemeClr val="tx1"/>
                </a:solidFill>
                <a:latin typeface="Montserrat"/>
                <a:ea typeface="Montserrat"/>
                <a:cs typeface="Montserrat"/>
                <a:sym typeface="Montserrat"/>
              </a:rPr>
              <a:t>El enfoque preponderante es biomédico y el abordaje es disciplinar, fragmentado y no  integral.</a:t>
            </a:r>
            <a:endParaRPr sz="1400" i="0" u="none" strike="noStrike" cap="none" dirty="0">
              <a:solidFill>
                <a:schemeClr val="tx1"/>
              </a:solidFill>
              <a:latin typeface="Montserrat"/>
              <a:ea typeface="Montserrat"/>
              <a:cs typeface="Montserrat"/>
              <a:sym typeface="Montserrat"/>
            </a:endParaRPr>
          </a:p>
          <a:p>
            <a:pPr marL="0" marR="0" lvl="0" indent="0" algn="l" rtl="0">
              <a:lnSpc>
                <a:spcPct val="100000"/>
              </a:lnSpc>
              <a:spcBef>
                <a:spcPts val="0"/>
              </a:spcBef>
              <a:spcAft>
                <a:spcPts val="60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388" name="Google Shape;388;g807027f554_0_515"/>
          <p:cNvSpPr txBox="1"/>
          <p:nvPr/>
        </p:nvSpPr>
        <p:spPr>
          <a:xfrm>
            <a:off x="4213524" y="4904319"/>
            <a:ext cx="3625409" cy="1677177"/>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600"/>
              </a:spcAft>
              <a:buClr>
                <a:srgbClr val="000000"/>
              </a:buClr>
              <a:buSzPts val="1400"/>
              <a:buFont typeface="Arial"/>
              <a:buNone/>
            </a:pPr>
            <a:r>
              <a:rPr lang="es-AR" sz="1400" b="1" i="0" u="none" strike="noStrike" cap="none" dirty="0">
                <a:solidFill>
                  <a:schemeClr val="dk1"/>
                </a:solidFill>
                <a:latin typeface="Montserrat"/>
                <a:ea typeface="Montserrat"/>
                <a:cs typeface="Montserrat"/>
                <a:sym typeface="Montserrat"/>
              </a:rPr>
              <a:t>Sistema B -</a:t>
            </a:r>
            <a:r>
              <a:rPr lang="es-AR" b="1" dirty="0">
                <a:solidFill>
                  <a:schemeClr val="dk1"/>
                </a:solidFill>
                <a:latin typeface="Montserrat"/>
                <a:ea typeface="Montserrat"/>
                <a:cs typeface="Montserrat"/>
                <a:sym typeface="Montserrat"/>
              </a:rPr>
              <a:t> Sociedad civil </a:t>
            </a:r>
            <a:endParaRPr sz="1400" b="1" i="0" u="none" strike="noStrike" cap="none" dirty="0">
              <a:solidFill>
                <a:srgbClr val="000000"/>
              </a:solidFill>
              <a:latin typeface="Montserrat"/>
              <a:ea typeface="Montserrat"/>
              <a:cs typeface="Montserrat"/>
              <a:sym typeface="Montserrat"/>
            </a:endParaRPr>
          </a:p>
          <a:p>
            <a:pPr marL="95250" marR="0" lvl="0" algn="just" rtl="0">
              <a:lnSpc>
                <a:spcPct val="100000"/>
              </a:lnSpc>
              <a:spcBef>
                <a:spcPts val="0"/>
              </a:spcBef>
              <a:spcAft>
                <a:spcPts val="600"/>
              </a:spcAft>
              <a:buClr>
                <a:srgbClr val="000000"/>
              </a:buClr>
              <a:buSzPts val="1400"/>
              <a:buFont typeface="Arial"/>
              <a:buNone/>
            </a:pPr>
            <a:r>
              <a:rPr lang="es-AR" sz="1400" b="0" i="0" u="none" strike="noStrike" cap="none" dirty="0">
                <a:solidFill>
                  <a:schemeClr val="tx1"/>
                </a:solidFill>
                <a:latin typeface="Montserrat"/>
                <a:ea typeface="Montserrat"/>
                <a:cs typeface="Montserrat"/>
                <a:sym typeface="Montserrat"/>
              </a:rPr>
              <a:t>El paciente no se percibe como sujeto de derecho y tiene bajo nivel de organización institucional que le de soporte para utilizar los recursos existentes y  dialogar con los otros sistemas. </a:t>
            </a:r>
            <a:r>
              <a:rPr lang="es-AR" dirty="0">
                <a:solidFill>
                  <a:schemeClr val="tx1"/>
                </a:solidFill>
                <a:latin typeface="Montserrat"/>
                <a:ea typeface="Montserrat"/>
                <a:cs typeface="Montserrat"/>
                <a:sym typeface="Montserrat"/>
              </a:rPr>
              <a:t>Aceptación de los enfoques preponderantes con pasividad y resignación</a:t>
            </a:r>
            <a:r>
              <a:rPr lang="es-AR" dirty="0">
                <a:solidFill>
                  <a:srgbClr val="FF0000"/>
                </a:solidFill>
                <a:latin typeface="Montserrat"/>
                <a:ea typeface="Montserrat"/>
                <a:cs typeface="Montserrat"/>
                <a:sym typeface="Montserrat"/>
              </a:rPr>
              <a:t>.</a:t>
            </a:r>
            <a:endParaRPr sz="1400" i="0" u="none" strike="noStrike" cap="none" dirty="0">
              <a:solidFill>
                <a:srgbClr val="FF0000"/>
              </a:solidFill>
              <a:sym typeface="Arial"/>
            </a:endParaRPr>
          </a:p>
        </p:txBody>
      </p:sp>
      <p:sp>
        <p:nvSpPr>
          <p:cNvPr id="389" name="Google Shape;389;g807027f554_0_515"/>
          <p:cNvSpPr txBox="1"/>
          <p:nvPr/>
        </p:nvSpPr>
        <p:spPr>
          <a:xfrm>
            <a:off x="8060562" y="4915640"/>
            <a:ext cx="3684182" cy="1652202"/>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a:spcAft>
                <a:spcPts val="600"/>
              </a:spcAft>
              <a:buSzPts val="1400"/>
              <a:buNone/>
              <a:defRPr b="1">
                <a:solidFill>
                  <a:schemeClr val="dk1"/>
                </a:solidFill>
                <a:latin typeface="Montserrat"/>
                <a:ea typeface="Montserrat"/>
                <a:cs typeface="Montserrat"/>
              </a:defRPr>
            </a:lvl1pPr>
          </a:lstStyle>
          <a:p>
            <a:r>
              <a:rPr lang="es-AR" dirty="0">
                <a:sym typeface="Montserrat"/>
              </a:rPr>
              <a:t>Sistema C - Sector Público</a:t>
            </a:r>
            <a:endParaRPr dirty="0">
              <a:sym typeface="Montserrat"/>
            </a:endParaRPr>
          </a:p>
          <a:p>
            <a:pPr marL="95250" algn="just"/>
            <a:r>
              <a:rPr lang="es-ES_tradnl" b="0" dirty="0">
                <a:solidFill>
                  <a:schemeClr val="tx1"/>
                </a:solidFill>
                <a:sym typeface="Montserrat"/>
              </a:rPr>
              <a:t>Falta de políticas públicas participativas que involucren en su diseño y ejecución a las distintas voces involucradas en la situación.</a:t>
            </a:r>
          </a:p>
          <a:p>
            <a:pPr marL="95250" algn="just"/>
            <a:r>
              <a:rPr lang="es-ES_tradnl" b="0" dirty="0">
                <a:solidFill>
                  <a:schemeClr val="tx1"/>
                </a:solidFill>
                <a:sym typeface="Montserrat"/>
              </a:rPr>
              <a:t>Actitud de control y supervisión burocrática sin procesos  colaborativos que promuevan la salud y el bienestar comunitario.</a:t>
            </a:r>
            <a:endParaRPr b="0" dirty="0">
              <a:solidFill>
                <a:schemeClr val="tx1"/>
              </a:solidFill>
              <a:sym typeface="Montserrat"/>
            </a:endParaRPr>
          </a:p>
          <a:p>
            <a:pPr marL="95250" algn="l"/>
            <a:endParaRPr b="0" dirty="0"/>
          </a:p>
        </p:txBody>
      </p:sp>
      <p:sp>
        <p:nvSpPr>
          <p:cNvPr id="390" name="Google Shape;390;g807027f554_0_515"/>
          <p:cNvSpPr/>
          <p:nvPr/>
        </p:nvSpPr>
        <p:spPr>
          <a:xfrm>
            <a:off x="9952673" y="6601321"/>
            <a:ext cx="196800" cy="177900"/>
          </a:xfrm>
          <a:prstGeom prst="rect">
            <a:avLst/>
          </a:prstGeom>
          <a:noFill/>
          <a:ln w="38100" cap="flat" cmpd="sng">
            <a:solidFill>
              <a:schemeClr val="accent1"/>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392" name="Google Shape;392;g807027f554_0_515"/>
          <p:cNvPicPr preferRelativeResize="0"/>
          <p:nvPr/>
        </p:nvPicPr>
        <p:blipFill rotWithShape="1">
          <a:blip r:embed="rId5">
            <a:alphaModFix/>
          </a:blip>
          <a:srcRect/>
          <a:stretch/>
        </p:blipFill>
        <p:spPr>
          <a:xfrm>
            <a:off x="10714669" y="986161"/>
            <a:ext cx="2138181" cy="3330637"/>
          </a:xfrm>
          <a:prstGeom prst="rect">
            <a:avLst/>
          </a:prstGeom>
          <a:noFill/>
          <a:ln>
            <a:noFill/>
          </a:ln>
        </p:spPr>
      </p:pic>
      <p:pic>
        <p:nvPicPr>
          <p:cNvPr id="393" name="Google Shape;393;g807027f554_0_515"/>
          <p:cNvPicPr preferRelativeResize="0"/>
          <p:nvPr/>
        </p:nvPicPr>
        <p:blipFill rotWithShape="1">
          <a:blip r:embed="rId6">
            <a:alphaModFix/>
          </a:blip>
          <a:srcRect/>
          <a:stretch/>
        </p:blipFill>
        <p:spPr>
          <a:xfrm>
            <a:off x="11247190" y="18705"/>
            <a:ext cx="665018" cy="644017"/>
          </a:xfrm>
          <a:prstGeom prst="rect">
            <a:avLst/>
          </a:prstGeom>
          <a:noFill/>
          <a:ln>
            <a:noFill/>
          </a:ln>
        </p:spPr>
      </p:pic>
      <p:sp>
        <p:nvSpPr>
          <p:cNvPr id="394" name="Google Shape;394;g807027f554_0_515"/>
          <p:cNvSpPr txBox="1"/>
          <p:nvPr/>
        </p:nvSpPr>
        <p:spPr>
          <a:xfrm>
            <a:off x="1980217" y="2411780"/>
            <a:ext cx="8734457" cy="1652100"/>
          </a:xfrm>
          <a:prstGeom prst="rect">
            <a:avLst/>
          </a:prstGeom>
          <a:noFill/>
          <a:ln>
            <a:noFill/>
          </a:ln>
        </p:spPr>
        <p:txBody>
          <a:bodyPr spcFirstLastPara="1" wrap="square" lIns="91425" tIns="91425" rIns="91425" bIns="91425" anchor="t" anchorCtr="0">
            <a:noAutofit/>
          </a:bodyPr>
          <a:lstStyle/>
          <a:p>
            <a:pPr lvl="0">
              <a:spcAft>
                <a:spcPts val="600"/>
              </a:spcAft>
            </a:pPr>
            <a:r>
              <a:rPr lang="es-AR" sz="1500" dirty="0">
                <a:latin typeface="Trebuchet MS"/>
                <a:ea typeface="Calibri"/>
                <a:cs typeface="Trebuchet MS"/>
                <a:sym typeface="Calibri"/>
              </a:rPr>
              <a:t>1. </a:t>
            </a:r>
            <a:r>
              <a:rPr lang="es-AR" sz="1500" dirty="0">
                <a:solidFill>
                  <a:schemeClr val="tx1"/>
                </a:solidFill>
                <a:latin typeface="Trebuchet MS"/>
                <a:ea typeface="Calibri"/>
                <a:cs typeface="Trebuchet MS"/>
                <a:sym typeface="Calibri"/>
              </a:rPr>
              <a:t>Sufrimiento social innecesario y evitable. </a:t>
            </a:r>
          </a:p>
          <a:p>
            <a:pPr lvl="0">
              <a:spcAft>
                <a:spcPts val="600"/>
              </a:spcAft>
            </a:pPr>
            <a:r>
              <a:rPr lang="es-AR" sz="1500" dirty="0">
                <a:solidFill>
                  <a:schemeClr val="tx1"/>
                </a:solidFill>
                <a:latin typeface="Trebuchet MS"/>
                <a:ea typeface="Calibri"/>
                <a:cs typeface="Trebuchet MS"/>
                <a:sym typeface="Calibri"/>
              </a:rPr>
              <a:t>2. Sufrimiento individual y familiar innecesario y evitable.</a:t>
            </a:r>
          </a:p>
          <a:p>
            <a:pPr lvl="0">
              <a:spcAft>
                <a:spcPts val="600"/>
              </a:spcAft>
            </a:pPr>
            <a:r>
              <a:rPr lang="es-AR" sz="1500" dirty="0">
                <a:solidFill>
                  <a:schemeClr val="tx1"/>
                </a:solidFill>
                <a:latin typeface="Trebuchet MS"/>
                <a:ea typeface="Calibri"/>
                <a:cs typeface="Trebuchet MS"/>
                <a:sym typeface="Calibri"/>
              </a:rPr>
              <a:t>3. Acceso inequitativo a la salud en función a los recursos individuales:</a:t>
            </a:r>
          </a:p>
          <a:p>
            <a:pPr lvl="0">
              <a:spcAft>
                <a:spcPts val="600"/>
              </a:spcAft>
            </a:pPr>
            <a:r>
              <a:rPr lang="es-AR" sz="1500" dirty="0">
                <a:solidFill>
                  <a:schemeClr val="tx1"/>
                </a:solidFill>
                <a:latin typeface="Trebuchet MS"/>
                <a:ea typeface="Calibri"/>
                <a:cs typeface="Trebuchet MS"/>
                <a:sym typeface="Calibri"/>
              </a:rPr>
              <a:t>	- Tratamientos de mayor complejidad</a:t>
            </a:r>
          </a:p>
          <a:p>
            <a:pPr lvl="0">
              <a:spcAft>
                <a:spcPts val="600"/>
              </a:spcAft>
            </a:pPr>
            <a:r>
              <a:rPr lang="es-AR" sz="1500" dirty="0">
                <a:latin typeface="Trebuchet MS"/>
                <a:ea typeface="Calibri"/>
                <a:cs typeface="Trebuchet MS"/>
                <a:sym typeface="Calibri"/>
              </a:rPr>
              <a:t>	- Medicamentos de mayor calidad.</a:t>
            </a:r>
          </a:p>
          <a:p>
            <a:pPr lvl="0">
              <a:spcAft>
                <a:spcPts val="600"/>
              </a:spcAft>
            </a:pPr>
            <a:r>
              <a:rPr lang="es-AR" sz="1500" dirty="0">
                <a:latin typeface="Trebuchet MS"/>
                <a:ea typeface="Calibri"/>
                <a:cs typeface="Trebuchet MS"/>
                <a:sym typeface="Calibri"/>
              </a:rPr>
              <a:t>	- Rehabilitación (ahora comunitaria). </a:t>
            </a:r>
            <a:endParaRPr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807027f554_0_533"/>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00" name="Google Shape;400;g807027f554_0_533"/>
          <p:cNvPicPr preferRelativeResize="0"/>
          <p:nvPr/>
        </p:nvPicPr>
        <p:blipFill rotWithShape="1">
          <a:blip r:embed="rId4">
            <a:alphaModFix/>
          </a:blip>
          <a:srcRect/>
          <a:stretch/>
        </p:blipFill>
        <p:spPr>
          <a:xfrm>
            <a:off x="11247190" y="18705"/>
            <a:ext cx="665018" cy="644017"/>
          </a:xfrm>
          <a:prstGeom prst="rect">
            <a:avLst/>
          </a:prstGeom>
          <a:noFill/>
          <a:ln>
            <a:noFill/>
          </a:ln>
        </p:spPr>
      </p:pic>
      <p:pic>
        <p:nvPicPr>
          <p:cNvPr id="401" name="Google Shape;401;g807027f554_0_533" descr="E:\Documents\Ashoka\Program materials\Iconset\Ashoka-2016-07-06\Ashoka_Visionary-icon0.png"/>
          <p:cNvPicPr preferRelativeResize="0"/>
          <p:nvPr/>
        </p:nvPicPr>
        <p:blipFill rotWithShape="1">
          <a:blip r:embed="rId5">
            <a:alphaModFix/>
          </a:blip>
          <a:srcRect/>
          <a:stretch/>
        </p:blipFill>
        <p:spPr>
          <a:xfrm>
            <a:off x="5398736" y="2307005"/>
            <a:ext cx="1394520" cy="1394520"/>
          </a:xfrm>
          <a:prstGeom prst="rect">
            <a:avLst/>
          </a:prstGeom>
          <a:noFill/>
          <a:ln>
            <a:noFill/>
          </a:ln>
        </p:spPr>
      </p:pic>
      <p:sp>
        <p:nvSpPr>
          <p:cNvPr id="402" name="Google Shape;402;g807027f554_0_533"/>
          <p:cNvSpPr txBox="1"/>
          <p:nvPr/>
        </p:nvSpPr>
        <p:spPr>
          <a:xfrm>
            <a:off x="-61350" y="4197025"/>
            <a:ext cx="12314700" cy="1261800"/>
          </a:xfrm>
          <a:prstGeom prst="rect">
            <a:avLst/>
          </a:prstGeom>
          <a:noFill/>
          <a:ln>
            <a:noFill/>
          </a:ln>
        </p:spPr>
        <p:txBody>
          <a:bodyPr spcFirstLastPara="1" wrap="square" lIns="144000" tIns="45700" rIns="144000"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s-ES_tradnl" sz="2400" b="1" i="1" u="none" strike="noStrike" cap="none" dirty="0">
                <a:solidFill>
                  <a:schemeClr val="tx1"/>
                </a:solidFill>
                <a:latin typeface="Montserrat"/>
                <a:ea typeface="Montserrat"/>
                <a:cs typeface="Montserrat"/>
                <a:sym typeface="Montserrat"/>
              </a:rPr>
              <a:t>Transaberes</a:t>
            </a:r>
            <a:r>
              <a:rPr lang="es-ES_tradnl" sz="2400" b="1" i="0" u="none" strike="noStrike" cap="none" dirty="0">
                <a:solidFill>
                  <a:schemeClr val="tx1"/>
                </a:solidFill>
                <a:latin typeface="Montserrat"/>
                <a:ea typeface="Montserrat"/>
                <a:cs typeface="Montserrat"/>
                <a:sym typeface="Montserrat"/>
              </a:rPr>
              <a:t> </a:t>
            </a:r>
            <a:r>
              <a:rPr lang="es-ES_tradnl" sz="2400" b="1" dirty="0">
                <a:solidFill>
                  <a:schemeClr val="tx1"/>
                </a:solidFill>
                <a:latin typeface="Montserrat"/>
                <a:ea typeface="Montserrat"/>
                <a:cs typeface="Montserrat"/>
                <a:sym typeface="Montserrat"/>
              </a:rPr>
              <a:t>es</a:t>
            </a:r>
            <a:r>
              <a:rPr lang="es-ES_tradnl" sz="2400" b="1" i="0" u="none" strike="noStrike" cap="none" dirty="0">
                <a:solidFill>
                  <a:schemeClr val="tx1"/>
                </a:solidFill>
                <a:latin typeface="Montserrat"/>
                <a:ea typeface="Montserrat"/>
                <a:cs typeface="Montserrat"/>
                <a:sym typeface="Montserrat"/>
              </a:rPr>
              <a:t> el nuevo paradigma bajo el cual se abordan las situaciones de salud y bienestar en la sociedad chilena, generando un ecosistema con nuevas formas de vinculación, colaboración y diálogo entre los </a:t>
            </a:r>
            <a:r>
              <a:rPr lang="es-ES_tradnl" sz="2400" b="1" dirty="0">
                <a:solidFill>
                  <a:schemeClr val="tx1"/>
                </a:solidFill>
                <a:latin typeface="Montserrat"/>
                <a:ea typeface="Montserrat"/>
                <a:cs typeface="Montserrat"/>
                <a:sym typeface="Montserrat"/>
              </a:rPr>
              <a:t>actores.</a:t>
            </a:r>
            <a:r>
              <a:rPr lang="es-ES_tradnl" sz="2400" b="1" i="0" u="none" strike="noStrike" cap="none" dirty="0">
                <a:solidFill>
                  <a:schemeClr val="tx1"/>
                </a:solidFill>
                <a:latin typeface="Montserrat"/>
                <a:ea typeface="Montserrat"/>
                <a:cs typeface="Montserrat"/>
                <a:sym typeface="Montserrat"/>
              </a:rPr>
              <a:t> </a:t>
            </a:r>
          </a:p>
          <a:p>
            <a:pPr marL="0" marR="0" lvl="0" indent="0" algn="just" rtl="0">
              <a:lnSpc>
                <a:spcPct val="100000"/>
              </a:lnSpc>
              <a:spcBef>
                <a:spcPts val="0"/>
              </a:spcBef>
              <a:spcAft>
                <a:spcPts val="0"/>
              </a:spcAft>
              <a:buClr>
                <a:srgbClr val="000000"/>
              </a:buClr>
              <a:buSzPts val="2000"/>
              <a:buFont typeface="Arial"/>
              <a:buNone/>
            </a:pPr>
            <a:r>
              <a:rPr lang="es-ES_tradnl" sz="2400" b="1" dirty="0">
                <a:solidFill>
                  <a:schemeClr val="tx1"/>
                </a:solidFill>
                <a:latin typeface="Montserrat"/>
                <a:ea typeface="Montserrat"/>
                <a:cs typeface="Montserrat"/>
                <a:sym typeface="Montserrat"/>
              </a:rPr>
              <a:t>C</a:t>
            </a:r>
            <a:r>
              <a:rPr lang="es-ES_tradnl" sz="2400" b="1" i="0" u="none" strike="noStrike" cap="none" dirty="0">
                <a:solidFill>
                  <a:schemeClr val="tx1"/>
                </a:solidFill>
                <a:latin typeface="Montserrat"/>
                <a:ea typeface="Montserrat"/>
                <a:cs typeface="Montserrat"/>
                <a:sym typeface="Montserrat"/>
              </a:rPr>
              <a:t>omo resultado de ello, mejora la calidad de vida, la participación </a:t>
            </a:r>
            <a:r>
              <a:rPr lang="es-ES_tradnl" sz="2400" b="1" dirty="0">
                <a:solidFill>
                  <a:schemeClr val="tx1"/>
                </a:solidFill>
                <a:latin typeface="Montserrat"/>
                <a:ea typeface="Montserrat"/>
                <a:cs typeface="Montserrat"/>
                <a:sym typeface="Montserrat"/>
              </a:rPr>
              <a:t>y la autonomía </a:t>
            </a:r>
            <a:r>
              <a:rPr lang="es-ES_tradnl" sz="2400" b="1" i="0" u="none" strike="noStrike" cap="none" dirty="0">
                <a:solidFill>
                  <a:schemeClr val="tx1"/>
                </a:solidFill>
                <a:latin typeface="Montserrat"/>
                <a:ea typeface="Montserrat"/>
                <a:cs typeface="Montserrat"/>
                <a:sym typeface="Montserrat"/>
              </a:rPr>
              <a:t>de todas las personas en situación de enfermedad.</a:t>
            </a:r>
            <a:endParaRPr sz="1600" b="1"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800"/>
              <a:buFont typeface="Arial"/>
              <a:buNone/>
            </a:pPr>
            <a:r>
              <a:rPr lang="es-AR" sz="2800" b="0" i="0" u="none" strike="noStrike" cap="none" dirty="0">
                <a:solidFill>
                  <a:schemeClr val="dk1"/>
                </a:solidFill>
                <a:latin typeface="Calibri"/>
                <a:ea typeface="Calibri"/>
                <a:cs typeface="Calibri"/>
                <a:sym typeface="Calibri"/>
              </a:rPr>
              <a:t>__________________________________</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s-AR" sz="28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___________________________________</a:t>
            </a:r>
            <a:endParaRPr sz="2800" b="0" i="0" u="none" strike="noStrike" cap="none" dirty="0">
              <a:solidFill>
                <a:schemeClr val="dk1"/>
              </a:solidFill>
              <a:latin typeface="Calibri"/>
              <a:ea typeface="Calibri"/>
              <a:cs typeface="Calibri"/>
              <a:sym typeface="Calibri"/>
            </a:endParaRPr>
          </a:p>
        </p:txBody>
      </p:sp>
      <p:sp>
        <p:nvSpPr>
          <p:cNvPr id="403" name="Google Shape;403;g807027f554_0_533"/>
          <p:cNvSpPr txBox="1"/>
          <p:nvPr/>
        </p:nvSpPr>
        <p:spPr>
          <a:xfrm>
            <a:off x="158253" y="72391"/>
            <a:ext cx="6104700" cy="1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8080"/>
              </a:solidFill>
              <a:latin typeface="Arial"/>
              <a:ea typeface="Arial"/>
              <a:cs typeface="Arial"/>
              <a:sym typeface="Arial"/>
            </a:endParaRPr>
          </a:p>
        </p:txBody>
      </p:sp>
      <p:sp>
        <p:nvSpPr>
          <p:cNvPr id="404" name="Google Shape;404;g807027f554_0_533"/>
          <p:cNvSpPr txBox="1">
            <a:spLocks noGrp="1"/>
          </p:cNvSpPr>
          <p:nvPr>
            <p:ph type="title"/>
          </p:nvPr>
        </p:nvSpPr>
        <p:spPr>
          <a:xfrm>
            <a:off x="250080" y="1368790"/>
            <a:ext cx="12026100" cy="749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¿Cuál es el gran problema que queremos abordar?</a:t>
            </a:r>
            <a:endParaRPr>
              <a:solidFill>
                <a:srgbClr val="000000"/>
              </a:solidFill>
              <a:latin typeface="Montserrat"/>
              <a:ea typeface="Montserrat"/>
              <a:cs typeface="Montserrat"/>
              <a:sym typeface="Montserrat"/>
            </a:endParaRPr>
          </a:p>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En positivo, ¿qué cambio sistémico queremos que ocurra?</a:t>
            </a:r>
            <a:endParaRPr>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8732f95265_0_24"/>
          <p:cNvPicPr preferRelativeResize="0"/>
          <p:nvPr/>
        </p:nvPicPr>
        <p:blipFill rotWithShape="1">
          <a:blip r:embed="rId3">
            <a:alphaModFix/>
          </a:blip>
          <a:srcRect/>
          <a:stretch/>
        </p:blipFill>
        <p:spPr>
          <a:xfrm>
            <a:off x="0" y="-242586"/>
            <a:ext cx="12314714" cy="7100586"/>
          </a:xfrm>
          <a:prstGeom prst="rect">
            <a:avLst/>
          </a:prstGeom>
          <a:noFill/>
          <a:ln>
            <a:noFill/>
          </a:ln>
        </p:spPr>
      </p:pic>
      <p:pic>
        <p:nvPicPr>
          <p:cNvPr id="424" name="Google Shape;424;g8732f95265_0_24"/>
          <p:cNvPicPr preferRelativeResize="0"/>
          <p:nvPr/>
        </p:nvPicPr>
        <p:blipFill rotWithShape="1">
          <a:blip r:embed="rId4">
            <a:alphaModFix/>
          </a:blip>
          <a:srcRect/>
          <a:stretch/>
        </p:blipFill>
        <p:spPr>
          <a:xfrm>
            <a:off x="11288765" y="171105"/>
            <a:ext cx="665018" cy="644017"/>
          </a:xfrm>
          <a:prstGeom prst="rect">
            <a:avLst/>
          </a:prstGeom>
          <a:noFill/>
          <a:ln>
            <a:noFill/>
          </a:ln>
        </p:spPr>
      </p:pic>
      <p:sp>
        <p:nvSpPr>
          <p:cNvPr id="427" name="Google Shape;427;g8732f95265_0_24"/>
          <p:cNvSpPr txBox="1"/>
          <p:nvPr/>
        </p:nvSpPr>
        <p:spPr>
          <a:xfrm>
            <a:off x="425491" y="292770"/>
            <a:ext cx="89019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600" b="1" i="0" u="none" strike="noStrike" cap="none" dirty="0">
                <a:solidFill>
                  <a:srgbClr val="000000"/>
                </a:solidFill>
                <a:latin typeface="Montserrat"/>
                <a:ea typeface="Montserrat"/>
                <a:cs typeface="Montserrat"/>
                <a:sym typeface="Montserrat"/>
              </a:rPr>
              <a:t>Nuestra visión de cambio en un vistazo</a:t>
            </a:r>
            <a:br>
              <a:rPr lang="es-AR" sz="2600" b="1" i="0" u="none" strike="noStrike" cap="none" dirty="0">
                <a:solidFill>
                  <a:srgbClr val="000000"/>
                </a:solidFill>
                <a:latin typeface="Montserrat"/>
                <a:ea typeface="Montserrat"/>
                <a:cs typeface="Montserrat"/>
                <a:sym typeface="Montserrat"/>
              </a:rPr>
            </a:br>
            <a:r>
              <a:rPr lang="es-AR" sz="2800" b="0" i="0" u="none" strike="noStrike" cap="none" dirty="0">
                <a:solidFill>
                  <a:srgbClr val="000000"/>
                </a:solidFill>
                <a:latin typeface="Montserrat"/>
                <a:ea typeface="Montserrat"/>
                <a:cs typeface="Montserrat"/>
                <a:sym typeface="Montserrat"/>
              </a:rPr>
              <a:t/>
            </a:r>
            <a:br>
              <a:rPr lang="es-AR" sz="2800" b="0" i="0" u="none" strike="noStrike" cap="none" dirty="0">
                <a:solidFill>
                  <a:srgbClr val="000000"/>
                </a:solidFill>
                <a:latin typeface="Montserrat"/>
                <a:ea typeface="Montserrat"/>
                <a:cs typeface="Montserrat"/>
                <a:sym typeface="Montserrat"/>
              </a:rPr>
            </a:br>
            <a:r>
              <a:rPr lang="es-AR" sz="2800" b="1" i="0" u="none" strike="noStrike" cap="none" dirty="0">
                <a:solidFill>
                  <a:srgbClr val="000000"/>
                </a:solidFill>
                <a:latin typeface="Montserrat"/>
                <a:ea typeface="Montserrat"/>
                <a:cs typeface="Montserrat"/>
                <a:sym typeface="Montserrat"/>
              </a:rPr>
              <a:t/>
            </a:r>
            <a:br>
              <a:rPr lang="es-AR" sz="2800" b="1" i="0" u="none" strike="noStrike" cap="none" dirty="0">
                <a:solidFill>
                  <a:srgbClr val="000000"/>
                </a:solidFill>
                <a:latin typeface="Montserrat"/>
                <a:ea typeface="Montserrat"/>
                <a:cs typeface="Montserrat"/>
                <a:sym typeface="Montserrat"/>
              </a:rPr>
            </a:br>
            <a:endParaRPr sz="2800" b="1" i="0" u="none" strike="noStrike" cap="none" dirty="0">
              <a:solidFill>
                <a:srgbClr val="000000"/>
              </a:solidFill>
              <a:latin typeface="Montserrat"/>
              <a:ea typeface="Montserrat"/>
              <a:cs typeface="Montserrat"/>
              <a:sym typeface="Montserrat"/>
            </a:endParaRPr>
          </a:p>
        </p:txBody>
      </p:sp>
      <p:sp>
        <p:nvSpPr>
          <p:cNvPr id="428" name="Google Shape;428;g8732f95265_0_24"/>
          <p:cNvSpPr/>
          <p:nvPr/>
        </p:nvSpPr>
        <p:spPr>
          <a:xfrm>
            <a:off x="423504" y="989280"/>
            <a:ext cx="11638800" cy="665158"/>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lvl="0">
              <a:buSzPts val="1800"/>
            </a:pPr>
            <a:r>
              <a:rPr lang="es-AR" sz="1800" b="1" i="0" u="none" strike="noStrike" cap="none" dirty="0">
                <a:solidFill>
                  <a:srgbClr val="000000"/>
                </a:solidFill>
                <a:latin typeface="Montserrat"/>
                <a:ea typeface="Montserrat"/>
                <a:cs typeface="Montserrat"/>
                <a:sym typeface="Montserrat"/>
              </a:rPr>
              <a:t>Gran problema</a:t>
            </a:r>
          </a:p>
          <a:p>
            <a:pPr lvl="0">
              <a:buSzPts val="1800"/>
            </a:pPr>
            <a:r>
              <a:rPr lang="es-AR" sz="1800" dirty="0">
                <a:solidFill>
                  <a:schemeClr val="dk1"/>
                </a:solidFill>
                <a:latin typeface="Montserrat"/>
                <a:ea typeface="Trebuchet MS"/>
                <a:cs typeface="Montserrat"/>
                <a:sym typeface="Trebuchet MS"/>
              </a:rPr>
              <a:t>La </a:t>
            </a:r>
            <a:r>
              <a:rPr lang="es-AR" sz="1800" dirty="0">
                <a:solidFill>
                  <a:schemeClr val="dk1"/>
                </a:solidFill>
                <a:latin typeface="Montserrat"/>
                <a:ea typeface="Trebuchet MS"/>
                <a:cs typeface="Montserrat"/>
              </a:rPr>
              <a:t>baja calidad de vida de las personas con enfermedades neurodegenerativas en Chile.</a:t>
            </a:r>
            <a:endParaRPr sz="1800" i="0" u="none" strike="noStrike" cap="none" dirty="0">
              <a:solidFill>
                <a:srgbClr val="000000"/>
              </a:solidFill>
              <a:latin typeface="Montserrat"/>
              <a:ea typeface="Montserrat"/>
              <a:cs typeface="Montserrat"/>
              <a:sym typeface="Montserrat"/>
            </a:endParaRPr>
          </a:p>
        </p:txBody>
      </p:sp>
      <p:sp>
        <p:nvSpPr>
          <p:cNvPr id="429" name="Google Shape;429;g8732f95265_0_24"/>
          <p:cNvSpPr/>
          <p:nvPr/>
        </p:nvSpPr>
        <p:spPr>
          <a:xfrm>
            <a:off x="423500" y="1737998"/>
            <a:ext cx="11638800" cy="2139075"/>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chemeClr val="tx1"/>
                </a:solidFill>
                <a:latin typeface="Montserrat"/>
                <a:ea typeface="Montserrat"/>
                <a:cs typeface="Montserrat"/>
                <a:sym typeface="Montserrat"/>
              </a:rPr>
              <a:t>Causas sistémicas</a:t>
            </a:r>
          </a:p>
          <a:p>
            <a:pPr marL="381000" lvl="0" indent="-285750">
              <a:buSzPts val="1400"/>
              <a:buFontTx/>
              <a:buChar char="-"/>
            </a:pPr>
            <a:r>
              <a:rPr lang="es-AR" sz="1600" dirty="0">
                <a:solidFill>
                  <a:schemeClr val="tx1"/>
                </a:solidFill>
                <a:latin typeface="+mj-lt"/>
                <a:ea typeface="Montserrat"/>
                <a:cs typeface="Montserrat"/>
                <a:sym typeface="Montserrat"/>
              </a:rPr>
              <a:t>El sistema de salud pone el foco de su atención en la enfermedad y no en el paciente.</a:t>
            </a:r>
          </a:p>
          <a:p>
            <a:pPr marL="381000" lvl="0" indent="-285750">
              <a:buSzPts val="1400"/>
              <a:buFontTx/>
              <a:buChar char="-"/>
            </a:pPr>
            <a:r>
              <a:rPr lang="es-AR" sz="1600" dirty="0">
                <a:solidFill>
                  <a:schemeClr val="tx1"/>
                </a:solidFill>
                <a:latin typeface="+mj-lt"/>
                <a:ea typeface="Montserrat"/>
                <a:cs typeface="Montserrat"/>
                <a:sym typeface="Montserrat"/>
              </a:rPr>
              <a:t>El enfoque preponderante es biomédico y el abordaje es disciplinar.</a:t>
            </a:r>
          </a:p>
          <a:p>
            <a:pPr marL="381000" lvl="0" indent="-285750">
              <a:buSzPts val="1400"/>
              <a:buFontTx/>
              <a:buChar char="-"/>
            </a:pPr>
            <a:r>
              <a:rPr lang="es-AR" sz="1600" dirty="0">
                <a:solidFill>
                  <a:schemeClr val="tx1"/>
                </a:solidFill>
                <a:latin typeface="+mj-lt"/>
                <a:ea typeface="Montserrat"/>
                <a:cs typeface="Montserrat"/>
                <a:sym typeface="Montserrat"/>
              </a:rPr>
              <a:t>El paciente no se percibe como sujeto de derechos y tiene bajo nivel de organización institucional que le de acceso y soporte para dialogar con los otros sistemas.</a:t>
            </a:r>
          </a:p>
          <a:p>
            <a:pPr marL="381000" lvl="0" indent="-285750">
              <a:buSzPts val="1400"/>
              <a:buFontTx/>
              <a:buChar char="-"/>
            </a:pPr>
            <a:r>
              <a:rPr lang="es-AR" sz="1600" dirty="0">
                <a:solidFill>
                  <a:schemeClr val="tx1"/>
                </a:solidFill>
                <a:latin typeface="+mj-lt"/>
                <a:ea typeface="Montserrat"/>
                <a:cs typeface="Montserrat"/>
                <a:sym typeface="Montserrat"/>
              </a:rPr>
              <a:t>Aceptación generalizada de los enfoques negativos preponderantes.</a:t>
            </a:r>
          </a:p>
          <a:p>
            <a:pPr marL="381000" lvl="0" indent="-285750">
              <a:buSzPts val="1400"/>
              <a:buFontTx/>
              <a:buChar char="-"/>
            </a:pPr>
            <a:r>
              <a:rPr lang="es-AR" sz="1600" dirty="0">
                <a:solidFill>
                  <a:schemeClr val="tx1"/>
                </a:solidFill>
                <a:latin typeface="+mj-lt"/>
                <a:sym typeface="Montserrat"/>
              </a:rPr>
              <a:t>Falta de políticas públicas participativas que involucren en su diseño y ejecución a las distintas voces involucradas en la situación y generen procesos de colaboración colectiva.</a:t>
            </a:r>
          </a:p>
          <a:p>
            <a:pPr marL="95250" lvl="0">
              <a:buSzPts val="1400"/>
            </a:pPr>
            <a:endParaRPr lang="es-AR" dirty="0">
              <a:solidFill>
                <a:schemeClr val="dk1"/>
              </a:solidFill>
            </a:endParaRPr>
          </a:p>
          <a:p>
            <a:pPr marL="381000" lvl="0" indent="-285750">
              <a:buSzPts val="1400"/>
              <a:buFontTx/>
              <a:buChar char="-"/>
            </a:pPr>
            <a:endParaRPr lang="es-AR" dirty="0">
              <a:solidFill>
                <a:schemeClr val="dk1"/>
              </a:solidFill>
              <a:latin typeface="Montserrat"/>
              <a:ea typeface="Montserrat"/>
              <a:cs typeface="Montserrat"/>
              <a:sym typeface="Montserrat"/>
            </a:endParaRPr>
          </a:p>
          <a:p>
            <a:pPr>
              <a:buSzPts val="1800"/>
            </a:pPr>
            <a:endParaRPr sz="1800" dirty="0">
              <a:latin typeface="Montserrat"/>
              <a:ea typeface="Montserrat"/>
              <a:cs typeface="Montserrat"/>
              <a:sym typeface="Montserrat"/>
            </a:endParaRPr>
          </a:p>
        </p:txBody>
      </p:sp>
      <p:sp>
        <p:nvSpPr>
          <p:cNvPr id="430" name="Google Shape;430;g8732f95265_0_24"/>
          <p:cNvSpPr/>
          <p:nvPr/>
        </p:nvSpPr>
        <p:spPr>
          <a:xfrm>
            <a:off x="425500" y="4010766"/>
            <a:ext cx="11638800" cy="1086250"/>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chemeClr val="tx1"/>
                </a:solidFill>
                <a:latin typeface="Montserrat"/>
                <a:ea typeface="Montserrat"/>
                <a:cs typeface="Montserrat"/>
                <a:sym typeface="Montserrat"/>
              </a:rPr>
              <a:t>Visión</a:t>
            </a:r>
          </a:p>
          <a:p>
            <a:pPr>
              <a:buSzPts val="1800"/>
            </a:pPr>
            <a:r>
              <a:rPr lang="es-AR" sz="1800" dirty="0">
                <a:solidFill>
                  <a:schemeClr val="tx1"/>
                </a:solidFill>
                <a:latin typeface="Montserrat"/>
                <a:ea typeface="Montserrat"/>
                <a:cs typeface="Montserrat"/>
                <a:sym typeface="Montserrat"/>
              </a:rPr>
              <a:t>El ecosistema </a:t>
            </a:r>
            <a:r>
              <a:rPr lang="es-AR" sz="1800" i="1" dirty="0">
                <a:solidFill>
                  <a:schemeClr val="tx1"/>
                </a:solidFill>
                <a:latin typeface="Montserrat"/>
                <a:ea typeface="Montserrat"/>
                <a:cs typeface="Montserrat"/>
                <a:sym typeface="Montserrat"/>
              </a:rPr>
              <a:t>Transaberes</a:t>
            </a:r>
            <a:r>
              <a:rPr lang="es-AR" sz="1800" dirty="0">
                <a:solidFill>
                  <a:schemeClr val="tx1"/>
                </a:solidFill>
                <a:latin typeface="Montserrat"/>
                <a:ea typeface="Montserrat"/>
                <a:cs typeface="Montserrat"/>
                <a:sym typeface="Montserrat"/>
              </a:rPr>
              <a:t> funciona a través de la participación ciudadana, el trabajo en red y el diálogo constructivo -entre las personas, organizaciones, disciplinas y los saberes que lo componen- logra mejorar la salud  comunitaria y aumenta la calidad de vida de las personas en situación de enfermedad</a:t>
            </a:r>
            <a:r>
              <a:rPr lang="es-AR" sz="1800" dirty="0">
                <a:solidFill>
                  <a:srgbClr val="FF0000"/>
                </a:solidFill>
                <a:latin typeface="Montserrat"/>
                <a:ea typeface="Montserrat"/>
                <a:cs typeface="Montserrat"/>
                <a:sym typeface="Montserrat"/>
              </a:rPr>
              <a:t>..</a:t>
            </a:r>
            <a:endParaRPr lang="es-AR" sz="1800" dirty="0">
              <a:solidFill>
                <a:srgbClr val="FF0000"/>
              </a:solidFill>
              <a:latin typeface="Montserrat"/>
              <a:ea typeface="Montserrat"/>
              <a:cs typeface="Montserra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Montserrat"/>
              <a:ea typeface="Montserrat"/>
              <a:cs typeface="Montserrat"/>
              <a:sym typeface="Montserrat"/>
            </a:endParaRPr>
          </a:p>
        </p:txBody>
      </p:sp>
      <p:sp>
        <p:nvSpPr>
          <p:cNvPr id="431" name="Google Shape;431;g8732f95265_0_24"/>
          <p:cNvSpPr/>
          <p:nvPr/>
        </p:nvSpPr>
        <p:spPr>
          <a:xfrm>
            <a:off x="425500" y="5230702"/>
            <a:ext cx="11638800" cy="1504049"/>
          </a:xfrm>
          <a:prstGeom prst="rect">
            <a:avLst/>
          </a:prstGeom>
          <a:noFill/>
          <a:ln w="19050" cap="flat" cmpd="sng">
            <a:solidFill>
              <a:srgbClr val="000000"/>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chemeClr val="tx1"/>
                </a:solidFill>
                <a:latin typeface="Montserrat"/>
                <a:ea typeface="Montserrat"/>
                <a:cs typeface="Montserrat"/>
                <a:sym typeface="Montserrat"/>
              </a:rPr>
              <a:t>Impacto y Alcance</a:t>
            </a:r>
          </a:p>
          <a:p>
            <a:pPr>
              <a:buSzPts val="1800"/>
            </a:pPr>
            <a:r>
              <a:rPr lang="es-AR" sz="1600" dirty="0">
                <a:solidFill>
                  <a:schemeClr val="tx1"/>
                </a:solidFill>
                <a:latin typeface="Montserrat"/>
                <a:ea typeface="Montserrat"/>
                <a:cs typeface="Montserrat"/>
              </a:rPr>
              <a:t>Esta Red con su trabajo colaborativo promovería  mejoras concretas en la vida de más de 50.000 personas que hoy tienen enfermedades neurodegenerativas en Chile en forma directa y 100.000 personas si consideramos a los grupos familiares y cuidadores. A su vez, impacta en la comunidad académica, en el sistema de salud y en las OSC vinculadas a las Enfermedes de Trastorno del Movimiento.</a:t>
            </a:r>
          </a:p>
          <a:p>
            <a:pPr marL="0" lvl="0" indent="0">
              <a:buSzPts val="1800"/>
              <a:buFont typeface="Arial"/>
              <a:buNone/>
            </a:pPr>
            <a:endParaRPr lang="es-AR" sz="1600" dirty="0">
              <a:latin typeface="Montserrat"/>
              <a:ea typeface="Montserrat"/>
              <a:cs typeface="Montserrat"/>
              <a:sym typeface="Montserrat"/>
            </a:endParaRPr>
          </a:p>
          <a:p>
            <a:pPr marL="0" lvl="0" indent="0">
              <a:buSzPts val="1800"/>
              <a:buFont typeface="Arial"/>
              <a:buNone/>
            </a:pPr>
            <a:r>
              <a:rPr lang="es-AR" sz="1600" dirty="0">
                <a:latin typeface="Montserrat"/>
                <a:ea typeface="Montserrat"/>
                <a:cs typeface="Montserrat"/>
                <a:sym typeface="Montserrat"/>
              </a:rPr>
              <a:t> </a:t>
            </a:r>
            <a:br>
              <a:rPr lang="es-AR" sz="1600" dirty="0">
                <a:latin typeface="Montserrat"/>
                <a:ea typeface="Montserrat"/>
                <a:cs typeface="Montserrat"/>
                <a:sym typeface="Montserrat"/>
              </a:rPr>
            </a:br>
            <a:endParaRPr sz="1600" dirty="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39" name="Google Shape;439;g806401c4d1_0_292"/>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447" name="Google Shape;447;g806401c4d1_0_292"/>
          <p:cNvSpPr txBox="1"/>
          <p:nvPr/>
        </p:nvSpPr>
        <p:spPr>
          <a:xfrm>
            <a:off x="456275" y="126325"/>
            <a:ext cx="10460700" cy="247200"/>
          </a:xfrm>
          <a:prstGeom prst="rect">
            <a:avLst/>
          </a:prstGeom>
          <a:noFill/>
          <a:ln>
            <a:noFill/>
          </a:ln>
        </p:spPr>
        <p:txBody>
          <a:bodyPr spcFirstLastPara="1" wrap="square" lIns="0" tIns="0" rIns="0" bIns="0" anchor="t" anchorCtr="0">
            <a:noAutofit/>
          </a:bodyPr>
          <a:lstStyle/>
          <a:p>
            <a:pPr lvl="0">
              <a:buSzPts val="1400"/>
            </a:pPr>
            <a:r>
              <a:rPr lang="es-AR" dirty="0">
                <a:solidFill>
                  <a:schemeClr val="tx1"/>
                </a:solidFill>
                <a:latin typeface="Montserrat"/>
                <a:ea typeface="Montserrat"/>
                <a:cs typeface="Montserrat"/>
                <a:sym typeface="Montserrat"/>
              </a:rPr>
              <a:t>ENFOQUE DE AMPLIACIÓN DE IMPACTO  </a:t>
            </a:r>
            <a:endParaRPr lang="es-AR" sz="1200" dirty="0">
              <a:solidFill>
                <a:schemeClr val="tx1"/>
              </a:solidFill>
              <a:latin typeface="Montserrat"/>
              <a:ea typeface="Montserrat"/>
              <a:cs typeface="Montserrat"/>
              <a:sym typeface="Montserrat"/>
            </a:endParaRPr>
          </a:p>
        </p:txBody>
      </p:sp>
      <p:sp>
        <p:nvSpPr>
          <p:cNvPr id="20" name="Google Shape;497;g8732f95265_0_39"/>
          <p:cNvSpPr txBox="1"/>
          <p:nvPr/>
        </p:nvSpPr>
        <p:spPr>
          <a:xfrm>
            <a:off x="456280" y="628195"/>
            <a:ext cx="11869200" cy="792300"/>
          </a:xfrm>
          <a:prstGeom prst="rect">
            <a:avLst/>
          </a:prstGeom>
          <a:noFill/>
          <a:ln>
            <a:noFill/>
          </a:ln>
        </p:spPr>
        <p:txBody>
          <a:bodyPr spcFirstLastPara="1" wrap="square" lIns="0" tIns="0" rIns="0" bIns="0" anchor="t" anchorCtr="0">
            <a:noAutofit/>
          </a:bodyPr>
          <a:lstStyle/>
          <a:p>
            <a:pPr lvl="0">
              <a:buClr>
                <a:srgbClr val="043C61"/>
              </a:buClr>
              <a:buSzPts val="2800"/>
            </a:pPr>
            <a:r>
              <a:rPr lang="es-AR" sz="2800" b="1" dirty="0">
                <a:latin typeface="Montserrat"/>
                <a:ea typeface="Montserrat"/>
                <a:cs typeface="Montserrat"/>
                <a:sym typeface="Montserrat"/>
              </a:rPr>
              <a:t>Resumen de trayectoria(s) de expansión elegida(s)</a:t>
            </a:r>
          </a:p>
        </p:txBody>
      </p:sp>
      <p:sp>
        <p:nvSpPr>
          <p:cNvPr id="21" name="Google Shape;546;g806401c4d1_0_345"/>
          <p:cNvSpPr txBox="1"/>
          <p:nvPr/>
        </p:nvSpPr>
        <p:spPr>
          <a:xfrm>
            <a:off x="-61362" y="1092383"/>
            <a:ext cx="12253362" cy="5504365"/>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600"/>
              </a:spcBef>
              <a:spcAft>
                <a:spcPts val="0"/>
              </a:spcAft>
              <a:buClr>
                <a:srgbClr val="000000"/>
              </a:buClr>
              <a:buSzPts val="1600"/>
              <a:buFont typeface="Arial"/>
              <a:buChar char="•"/>
            </a:pPr>
            <a:r>
              <a:rPr lang="es-ES_tradnl" sz="1800" i="0" u="none" strike="noStrike" cap="none" dirty="0">
                <a:solidFill>
                  <a:schemeClr val="tx1"/>
                </a:solidFill>
                <a:latin typeface="Montserrat"/>
                <a:ea typeface="Montserrat"/>
                <a:cs typeface="Montserrat"/>
                <a:sym typeface="Montserrat"/>
              </a:rPr>
              <a:t>Actualmente el CETRAM es una organización que esta constituida por </a:t>
            </a:r>
            <a:r>
              <a:rPr lang="es-ES_tradnl" sz="1800" b="1" i="0" u="none" strike="noStrike" cap="none" dirty="0">
                <a:solidFill>
                  <a:schemeClr val="tx1"/>
                </a:solidFill>
                <a:latin typeface="Montserrat"/>
                <a:ea typeface="Montserrat"/>
                <a:cs typeface="Montserrat"/>
                <a:sym typeface="Montserrat"/>
              </a:rPr>
              <a:t>6 </a:t>
            </a:r>
            <a:r>
              <a:rPr lang="es-ES_tradnl" sz="1800" b="1" dirty="0">
                <a:solidFill>
                  <a:schemeClr val="tx1"/>
                </a:solidFill>
                <a:latin typeface="Montserrat"/>
                <a:ea typeface="Montserrat"/>
                <a:cs typeface="Montserrat"/>
                <a:sym typeface="Montserrat"/>
              </a:rPr>
              <a:t>entidades</a:t>
            </a:r>
            <a:r>
              <a:rPr lang="es-ES_tradnl" sz="1800" b="1" i="0" u="none" strike="noStrike" cap="none" dirty="0">
                <a:solidFill>
                  <a:schemeClr val="tx1"/>
                </a:solidFill>
                <a:latin typeface="Montserrat"/>
                <a:ea typeface="Montserrat"/>
                <a:cs typeface="Montserrat"/>
                <a:sym typeface="Montserrat"/>
              </a:rPr>
              <a:t> asociadas, </a:t>
            </a:r>
            <a:r>
              <a:rPr lang="es-ES_tradnl" sz="1800" i="0" u="none" strike="noStrike" cap="none" dirty="0">
                <a:solidFill>
                  <a:schemeClr val="tx1"/>
                </a:solidFill>
                <a:latin typeface="Montserrat"/>
                <a:ea typeface="Montserrat"/>
                <a:cs typeface="Montserrat"/>
                <a:sym typeface="Montserrat"/>
              </a:rPr>
              <a:t>que comparten </a:t>
            </a:r>
            <a:r>
              <a:rPr lang="es-ES_tradnl" sz="1800" dirty="0">
                <a:solidFill>
                  <a:schemeClr val="tx1"/>
                </a:solidFill>
                <a:latin typeface="Montserrat"/>
                <a:ea typeface="Montserrat"/>
                <a:cs typeface="Montserrat"/>
                <a:sym typeface="Montserrat"/>
              </a:rPr>
              <a:t>valores, estándares de atención y particularmente la cosmovisión sobre cómo debe ser la interacción entre los sistemas académicos, de salud y de los pacientes, familiares, cuidadores ,y comunidades para mejorar la calidad de vida de las personas con ETM.</a:t>
            </a:r>
          </a:p>
          <a:p>
            <a:pPr marL="285750" marR="0" lvl="0" indent="-285750" algn="just" rtl="0">
              <a:lnSpc>
                <a:spcPct val="100000"/>
              </a:lnSpc>
              <a:spcBef>
                <a:spcPts val="600"/>
              </a:spcBef>
              <a:spcAft>
                <a:spcPts val="0"/>
              </a:spcAft>
              <a:buClr>
                <a:srgbClr val="000000"/>
              </a:buClr>
              <a:buSzPts val="1600"/>
              <a:buFont typeface="Arial"/>
              <a:buChar char="•"/>
            </a:pPr>
            <a:r>
              <a:rPr lang="es-ES_tradnl" sz="1800" i="0" u="none" strike="noStrike" cap="none" dirty="0">
                <a:solidFill>
                  <a:schemeClr val="tx1"/>
                </a:solidFill>
                <a:latin typeface="Montserrat"/>
                <a:ea typeface="Montserrat"/>
                <a:cs typeface="Montserrat"/>
                <a:sym typeface="Montserrat"/>
              </a:rPr>
              <a:t>Adicionalmente, llevan detectadas y apadrinadas </a:t>
            </a:r>
            <a:r>
              <a:rPr lang="es-ES_tradnl" sz="1800" b="1" i="0" u="none" strike="noStrike" cap="none" dirty="0">
                <a:solidFill>
                  <a:schemeClr val="tx1"/>
                </a:solidFill>
                <a:latin typeface="Montserrat"/>
                <a:ea typeface="Montserrat"/>
                <a:cs typeface="Montserrat"/>
                <a:sym typeface="Montserrat"/>
              </a:rPr>
              <a:t>más de 25 iniciativas </a:t>
            </a:r>
            <a:r>
              <a:rPr lang="es-ES_tradnl" sz="1800" i="0" u="none" strike="noStrike" cap="none" dirty="0">
                <a:solidFill>
                  <a:schemeClr val="tx1"/>
                </a:solidFill>
                <a:latin typeface="Montserrat"/>
                <a:ea typeface="Montserrat"/>
                <a:cs typeface="Montserrat"/>
                <a:sym typeface="Montserrat"/>
              </a:rPr>
              <a:t>de profesionales y familiares </a:t>
            </a:r>
            <a:r>
              <a:rPr lang="es-ES_tradnl" sz="1800" dirty="0">
                <a:solidFill>
                  <a:schemeClr val="tx1"/>
                </a:solidFill>
                <a:latin typeface="Montserrat"/>
                <a:ea typeface="Montserrat"/>
                <a:cs typeface="Montserrat"/>
                <a:sym typeface="Montserrat"/>
              </a:rPr>
              <a:t>con esta afección en Chile, a las cuales han transferido su experiencia y conocimiento, para colaborar en la mejora de la atención y contención de pacientes, especialmente aquellos que no tienen acceso al sistema de atención</a:t>
            </a:r>
            <a:r>
              <a:rPr lang="es-ES_tradnl" sz="1800" i="0" u="none" strike="noStrike" cap="none" dirty="0">
                <a:solidFill>
                  <a:schemeClr val="tx1"/>
                </a:solidFill>
                <a:latin typeface="Montserrat"/>
                <a:ea typeface="Montserrat"/>
                <a:cs typeface="Montserrat"/>
                <a:sym typeface="Montserrat"/>
              </a:rPr>
              <a:t>.</a:t>
            </a:r>
          </a:p>
          <a:p>
            <a:pPr marL="285750" marR="0" lvl="0" indent="-285750" algn="just" rtl="0">
              <a:lnSpc>
                <a:spcPct val="100000"/>
              </a:lnSpc>
              <a:spcBef>
                <a:spcPts val="600"/>
              </a:spcBef>
              <a:spcAft>
                <a:spcPts val="0"/>
              </a:spcAft>
              <a:buClr>
                <a:srgbClr val="000000"/>
              </a:buClr>
              <a:buSzPts val="1600"/>
              <a:buFont typeface="Arial"/>
              <a:buChar char="•"/>
            </a:pPr>
            <a:r>
              <a:rPr lang="es-ES_tradnl" sz="1800" dirty="0">
                <a:solidFill>
                  <a:schemeClr val="tx1"/>
                </a:solidFill>
                <a:latin typeface="Montserrat"/>
                <a:ea typeface="Montserrat"/>
                <a:cs typeface="Montserrat"/>
                <a:sym typeface="Montserrat"/>
              </a:rPr>
              <a:t>A partir de esas experiencias y de los resultados positivos que </a:t>
            </a:r>
            <a:r>
              <a:rPr lang="es-ES_tradnl" sz="1800" b="1" dirty="0">
                <a:solidFill>
                  <a:schemeClr val="tx1"/>
                </a:solidFill>
                <a:latin typeface="Montserrat"/>
                <a:ea typeface="Montserrat"/>
                <a:cs typeface="Montserrat"/>
                <a:sym typeface="Montserrat"/>
              </a:rPr>
              <a:t>CETRAM</a:t>
            </a:r>
            <a:r>
              <a:rPr lang="es-ES_tradnl" sz="1800" dirty="0">
                <a:solidFill>
                  <a:schemeClr val="tx1"/>
                </a:solidFill>
                <a:latin typeface="Montserrat"/>
                <a:ea typeface="Montserrat"/>
                <a:cs typeface="Montserrat"/>
                <a:sym typeface="Montserrat"/>
              </a:rPr>
              <a:t> ha tenido en términos de mejora de la calidad de vida de pacientes con ETM y sus familiares, es que </a:t>
            </a:r>
            <a:r>
              <a:rPr lang="es-ES_tradnl" sz="1800" b="1" dirty="0">
                <a:solidFill>
                  <a:schemeClr val="tx1"/>
                </a:solidFill>
                <a:latin typeface="Montserrat"/>
                <a:ea typeface="Montserrat"/>
                <a:cs typeface="Montserrat"/>
                <a:sym typeface="Montserrat"/>
              </a:rPr>
              <a:t>se propuso a través de un grupo impulsor, consolidar y ampliar este sistema de trabajo en RED a lo largo de todo Chile.</a:t>
            </a:r>
          </a:p>
          <a:p>
            <a:pPr marL="285750" lvl="0" indent="-285750" algn="just">
              <a:spcBef>
                <a:spcPts val="600"/>
              </a:spcBef>
              <a:buSzPts val="1600"/>
              <a:buFont typeface="Arial"/>
              <a:buChar char="•"/>
            </a:pPr>
            <a:r>
              <a:rPr lang="es-ES_tradnl" sz="1800" i="0" u="none" strike="noStrike" cap="none" dirty="0">
                <a:solidFill>
                  <a:schemeClr val="tx1"/>
                </a:solidFill>
                <a:latin typeface="Montserrat"/>
                <a:ea typeface="Montserrat"/>
                <a:cs typeface="Montserrat"/>
                <a:sym typeface="Montserrat"/>
              </a:rPr>
              <a:t>Entendiendo que</a:t>
            </a:r>
            <a:r>
              <a:rPr lang="es-ES_tradnl" sz="1800" b="1" i="0" u="none" strike="noStrike" cap="none" dirty="0">
                <a:solidFill>
                  <a:schemeClr val="tx1"/>
                </a:solidFill>
                <a:latin typeface="Montserrat"/>
                <a:ea typeface="Montserrat"/>
                <a:cs typeface="Montserrat"/>
                <a:sym typeface="Montserrat"/>
              </a:rPr>
              <a:t> el diálogo entre los saberes </a:t>
            </a:r>
            <a:r>
              <a:rPr lang="es-ES_tradnl" sz="1800" b="1" dirty="0">
                <a:solidFill>
                  <a:schemeClr val="tx1"/>
                </a:solidFill>
                <a:latin typeface="Montserrat"/>
                <a:ea typeface="Montserrat"/>
                <a:cs typeface="Montserrat"/>
                <a:sym typeface="Montserrat"/>
              </a:rPr>
              <a:t>de los distintos actores se convierte</a:t>
            </a:r>
            <a:r>
              <a:rPr lang="es-ES_tradnl" sz="1800" b="1" i="0" u="none" strike="noStrike" cap="none" dirty="0">
                <a:solidFill>
                  <a:schemeClr val="tx1"/>
                </a:solidFill>
                <a:latin typeface="Montserrat"/>
                <a:ea typeface="Montserrat"/>
                <a:cs typeface="Montserrat"/>
                <a:sym typeface="Montserrat"/>
              </a:rPr>
              <a:t> en acciones positivas y concretas </a:t>
            </a:r>
            <a:r>
              <a:rPr lang="es-ES_tradnl" sz="1800" b="1" dirty="0">
                <a:solidFill>
                  <a:schemeClr val="tx1"/>
                </a:solidFill>
                <a:latin typeface="Montserrat"/>
                <a:ea typeface="Montserrat"/>
                <a:cs typeface="Montserrat"/>
                <a:sym typeface="Montserrat"/>
              </a:rPr>
              <a:t>de la Red </a:t>
            </a:r>
            <a:r>
              <a:rPr lang="es-ES_tradnl" sz="1800" dirty="0">
                <a:solidFill>
                  <a:schemeClr val="tx1"/>
                </a:solidFill>
                <a:latin typeface="Montserrat"/>
                <a:ea typeface="Montserrat"/>
                <a:cs typeface="Montserrat"/>
                <a:sym typeface="Montserrat"/>
              </a:rPr>
              <a:t>- </a:t>
            </a:r>
            <a:r>
              <a:rPr lang="es-ES_tradnl" sz="1800" i="0" u="none" strike="noStrike" cap="none" dirty="0">
                <a:solidFill>
                  <a:schemeClr val="tx1"/>
                </a:solidFill>
                <a:latin typeface="Montserrat"/>
                <a:ea typeface="Montserrat"/>
                <a:cs typeface="Montserrat"/>
                <a:sym typeface="Montserrat"/>
              </a:rPr>
              <a:t>el “Transaber”- </a:t>
            </a:r>
            <a:r>
              <a:rPr lang="es-ES_tradnl" sz="1800" b="1" i="0" u="none" strike="noStrike" cap="none" dirty="0">
                <a:solidFill>
                  <a:schemeClr val="tx1"/>
                </a:solidFill>
                <a:latin typeface="Montserrat"/>
                <a:ea typeface="Montserrat"/>
                <a:cs typeface="Montserrat"/>
                <a:sym typeface="Montserrat"/>
              </a:rPr>
              <a:t>que </a:t>
            </a:r>
            <a:r>
              <a:rPr lang="es-ES_tradnl" sz="1800" b="1" dirty="0">
                <a:solidFill>
                  <a:schemeClr val="tx1"/>
                </a:solidFill>
                <a:latin typeface="Montserrat"/>
                <a:ea typeface="Montserrat"/>
                <a:cs typeface="Montserrat"/>
                <a:sym typeface="Montserrat"/>
              </a:rPr>
              <a:t>mejoran la vida de los pacientes y sus familias </a:t>
            </a:r>
            <a:r>
              <a:rPr lang="es-ES_tradnl" sz="1800" dirty="0">
                <a:solidFill>
                  <a:schemeClr val="tx1"/>
                </a:solidFill>
                <a:latin typeface="Montserrat"/>
                <a:ea typeface="Montserrat"/>
                <a:cs typeface="Montserrat"/>
                <a:sym typeface="Montserrat"/>
              </a:rPr>
              <a:t>y</a:t>
            </a:r>
            <a:r>
              <a:rPr lang="es-ES_tradnl" sz="1800" b="1" i="0" u="none" strike="noStrike" cap="none" dirty="0">
                <a:solidFill>
                  <a:schemeClr val="tx1"/>
                </a:solidFill>
                <a:latin typeface="Montserrat"/>
                <a:ea typeface="Montserrat"/>
                <a:cs typeface="Montserrat"/>
                <a:sym typeface="Montserrat"/>
              </a:rPr>
              <a:t> </a:t>
            </a:r>
            <a:r>
              <a:rPr lang="es-ES_tradnl" sz="1800" i="0" u="none" strike="noStrike" cap="none" dirty="0">
                <a:solidFill>
                  <a:schemeClr val="tx1"/>
                </a:solidFill>
                <a:latin typeface="Montserrat"/>
                <a:ea typeface="Montserrat"/>
                <a:cs typeface="Montserrat"/>
                <a:sym typeface="Montserrat"/>
              </a:rPr>
              <a:t>posibilitan un estándar de trabajo de calidad que es transferible.</a:t>
            </a:r>
          </a:p>
          <a:p>
            <a:pPr marL="285750" marR="0" lvl="0" indent="-285750" algn="just" rtl="0">
              <a:lnSpc>
                <a:spcPct val="100000"/>
              </a:lnSpc>
              <a:spcBef>
                <a:spcPts val="600"/>
              </a:spcBef>
              <a:spcAft>
                <a:spcPts val="0"/>
              </a:spcAft>
              <a:buClr>
                <a:srgbClr val="000000"/>
              </a:buClr>
              <a:buSzPts val="1600"/>
              <a:buFont typeface="Arial"/>
              <a:buChar char="•"/>
            </a:pPr>
            <a:r>
              <a:rPr lang="es-ES_tradnl" sz="1800" dirty="0">
                <a:solidFill>
                  <a:schemeClr val="tx1"/>
                </a:solidFill>
                <a:latin typeface="Montserrat"/>
                <a:ea typeface="Montserrat"/>
                <a:cs typeface="Montserrat"/>
                <a:sym typeface="Montserrat"/>
              </a:rPr>
              <a:t>Con ese enfoque, se proponen hacer llegar la experiencia a todos los espacios y organizaciones que compartan este ideario y </a:t>
            </a:r>
            <a:r>
              <a:rPr lang="es-ES_tradnl" sz="1800" dirty="0" err="1">
                <a:solidFill>
                  <a:schemeClr val="tx1"/>
                </a:solidFill>
                <a:latin typeface="Montserrat"/>
                <a:ea typeface="Montserrat"/>
                <a:cs typeface="Montserrat"/>
                <a:sym typeface="Montserrat"/>
              </a:rPr>
              <a:t>co</a:t>
            </a:r>
            <a:r>
              <a:rPr lang="es-ES_tradnl" sz="1800" dirty="0">
                <a:solidFill>
                  <a:schemeClr val="tx1"/>
                </a:solidFill>
                <a:latin typeface="Montserrat"/>
                <a:ea typeface="Montserrat"/>
                <a:cs typeface="Montserrat"/>
                <a:sym typeface="Montserrat"/>
              </a:rPr>
              <a:t>-construyan una </a:t>
            </a:r>
            <a:r>
              <a:rPr lang="es-ES_tradnl" sz="1800" b="1" dirty="0">
                <a:solidFill>
                  <a:schemeClr val="tx1"/>
                </a:solidFill>
                <a:latin typeface="Montserrat"/>
                <a:ea typeface="Montserrat"/>
                <a:cs typeface="Montserrat"/>
                <a:sym typeface="Montserrat"/>
              </a:rPr>
              <a:t>nueva manera de concebir la medicina, la enfermedad y los derechos de los pacientes</a:t>
            </a:r>
            <a:r>
              <a:rPr lang="es-ES_tradnl" sz="1800" dirty="0">
                <a:solidFill>
                  <a:schemeClr val="tx1"/>
                </a:solidFill>
                <a:latin typeface="Montserrat"/>
                <a:ea typeface="Montserrat"/>
                <a:cs typeface="Montserrat"/>
                <a:sym typeface="Montserrat"/>
              </a:rPr>
              <a:t>, para que todos quienes padecen estas dolencias en el país puedan tener una mejor calidad de vida.</a:t>
            </a:r>
          </a:p>
          <a:p>
            <a:pPr marL="285750" marR="0" lvl="0" indent="-285750" algn="just" rtl="0">
              <a:lnSpc>
                <a:spcPct val="100000"/>
              </a:lnSpc>
              <a:spcBef>
                <a:spcPts val="600"/>
              </a:spcBef>
              <a:spcAft>
                <a:spcPts val="0"/>
              </a:spcAft>
              <a:buClr>
                <a:srgbClr val="000000"/>
              </a:buClr>
              <a:buSzPts val="1600"/>
              <a:buFont typeface="Arial"/>
              <a:buChar char="•"/>
            </a:pPr>
            <a:r>
              <a:rPr lang="es-ES_tradnl" sz="1800" dirty="0">
                <a:solidFill>
                  <a:schemeClr val="tx1"/>
                </a:solidFill>
                <a:latin typeface="Montserrat"/>
                <a:ea typeface="Montserrat"/>
                <a:cs typeface="Montserrat"/>
                <a:sym typeface="Montserrat"/>
              </a:rPr>
              <a:t>De esta forma se amplifica el impacto, se vuelve multifocal y se nivela hacia arriba el estándar de atención mejorando el sistema de salud integralmente. </a:t>
            </a:r>
          </a:p>
          <a:p>
            <a:pPr marR="0" lvl="0" algn="l" rtl="0">
              <a:lnSpc>
                <a:spcPct val="100000"/>
              </a:lnSpc>
              <a:spcBef>
                <a:spcPts val="600"/>
              </a:spcBef>
              <a:spcAft>
                <a:spcPts val="0"/>
              </a:spcAft>
              <a:buClr>
                <a:srgbClr val="000000"/>
              </a:buClr>
              <a:buSzPts val="1600"/>
            </a:pPr>
            <a:endParaRPr lang="es-ES_tradnl" sz="1600" dirty="0">
              <a:latin typeface="Montserrat"/>
              <a:ea typeface="Montserrat"/>
              <a:cs typeface="Montserrat"/>
              <a:sym typeface="Montserrat"/>
            </a:endParaRPr>
          </a:p>
        </p:txBody>
      </p:sp>
    </p:spTree>
    <p:extLst>
      <p:ext uri="{BB962C8B-B14F-4D97-AF65-F5344CB8AC3E}">
        <p14:creationId xmlns:p14="http://schemas.microsoft.com/office/powerpoint/2010/main" val="211012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39" name="Google Shape;439;g806401c4d1_0_292"/>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20" name="Google Shape;497;g8732f95265_0_39"/>
          <p:cNvSpPr txBox="1"/>
          <p:nvPr/>
        </p:nvSpPr>
        <p:spPr>
          <a:xfrm>
            <a:off x="456280" y="469426"/>
            <a:ext cx="11869200" cy="792300"/>
          </a:xfrm>
          <a:prstGeom prst="rect">
            <a:avLst/>
          </a:prstGeom>
          <a:noFill/>
          <a:ln>
            <a:noFill/>
          </a:ln>
        </p:spPr>
        <p:txBody>
          <a:bodyPr spcFirstLastPara="1" wrap="square" lIns="0" tIns="0" rIns="0" bIns="0" anchor="t" anchorCtr="0">
            <a:noAutofit/>
          </a:bodyPr>
          <a:lstStyle/>
          <a:p>
            <a:pPr lvl="0">
              <a:buClr>
                <a:srgbClr val="043C61"/>
              </a:buClr>
              <a:buSzPts val="2800"/>
            </a:pPr>
            <a:r>
              <a:rPr lang="es-ES_tradnl" sz="2800" b="1" dirty="0">
                <a:latin typeface="Montserrat"/>
                <a:ea typeface="Montserrat"/>
                <a:cs typeface="Montserrat"/>
                <a:sym typeface="Montserrat"/>
              </a:rPr>
              <a:t>Construyendo la Red CETRAM</a:t>
            </a:r>
            <a:endParaRPr lang="es-AR" sz="2800" b="1" dirty="0">
              <a:latin typeface="Montserrat"/>
              <a:ea typeface="Montserrat"/>
              <a:cs typeface="Montserrat"/>
              <a:sym typeface="Montserrat"/>
            </a:endParaRPr>
          </a:p>
        </p:txBody>
      </p:sp>
      <p:sp>
        <p:nvSpPr>
          <p:cNvPr id="21" name="Google Shape;546;g806401c4d1_0_345"/>
          <p:cNvSpPr txBox="1"/>
          <p:nvPr/>
        </p:nvSpPr>
        <p:spPr>
          <a:xfrm>
            <a:off x="248219" y="1124302"/>
            <a:ext cx="11785500" cy="3807365"/>
          </a:xfrm>
          <a:prstGeom prst="rect">
            <a:avLst/>
          </a:prstGeom>
          <a:noFill/>
          <a:ln>
            <a:noFill/>
          </a:ln>
        </p:spPr>
        <p:txBody>
          <a:bodyPr spcFirstLastPara="1" wrap="square" lIns="91425" tIns="45700" rIns="91425" bIns="45700" anchor="t" anchorCtr="0">
            <a:noAutofit/>
          </a:bodyPr>
          <a:lstStyle/>
          <a:p>
            <a:pPr lvl="0">
              <a:spcBef>
                <a:spcPts val="600"/>
              </a:spcBef>
              <a:buSzPts val="1600"/>
            </a:pPr>
            <a:r>
              <a:rPr lang="es-ES_tradnl" sz="2000" dirty="0">
                <a:solidFill>
                  <a:schemeClr val="tx1"/>
                </a:solidFill>
                <a:latin typeface="Montserrat"/>
                <a:ea typeface="Montserrat"/>
                <a:cs typeface="Montserrat"/>
                <a:sym typeface="Montserrat"/>
              </a:rPr>
              <a:t>Hasta la fecha, CETRAM ha ocupado el rol de Nodo promotor y ocupa el espacio central, con el tiempo se busca generar más nodos y que en el mediano plazo  la red no sea CETRAM-dependiente y se crezca de un esquema de estrella a otro de enjambre.</a:t>
            </a:r>
          </a:p>
          <a:p>
            <a:pPr marR="0" lvl="0" algn="l" rtl="0">
              <a:lnSpc>
                <a:spcPct val="100000"/>
              </a:lnSpc>
              <a:spcBef>
                <a:spcPts val="600"/>
              </a:spcBef>
              <a:spcAft>
                <a:spcPts val="0"/>
              </a:spcAft>
              <a:buClr>
                <a:srgbClr val="000000"/>
              </a:buClr>
              <a:buSzPts val="1600"/>
            </a:pPr>
            <a:endParaRPr lang="es-ES_tradnl" sz="600" i="0" u="none" strike="noStrike" cap="none" dirty="0">
              <a:solidFill>
                <a:schemeClr val="tx1"/>
              </a:solidFill>
              <a:latin typeface="Montserrat"/>
              <a:ea typeface="Montserrat"/>
              <a:cs typeface="Montserrat"/>
              <a:sym typeface="Montserrat"/>
            </a:endParaRPr>
          </a:p>
          <a:p>
            <a:pPr marR="0" lvl="0" algn="l" rtl="0">
              <a:lnSpc>
                <a:spcPct val="100000"/>
              </a:lnSpc>
              <a:spcBef>
                <a:spcPts val="600"/>
              </a:spcBef>
              <a:spcAft>
                <a:spcPts val="0"/>
              </a:spcAft>
              <a:buClr>
                <a:srgbClr val="000000"/>
              </a:buClr>
              <a:buSzPts val="1600"/>
            </a:pPr>
            <a:r>
              <a:rPr lang="es-ES_tradnl" sz="2000" i="0" u="none" strike="noStrike" cap="none" dirty="0">
                <a:solidFill>
                  <a:srgbClr val="000000"/>
                </a:solidFill>
                <a:latin typeface="Montserrat"/>
                <a:ea typeface="Montserrat"/>
                <a:cs typeface="Montserrat"/>
                <a:sym typeface="Montserrat"/>
              </a:rPr>
              <a:t>De la mano de un grupo impulsor nos proponemos:</a:t>
            </a:r>
          </a:p>
          <a:p>
            <a:pPr marL="285750" marR="0" lvl="0" indent="-285750" algn="l" rtl="0">
              <a:lnSpc>
                <a:spcPct val="100000"/>
              </a:lnSpc>
              <a:spcBef>
                <a:spcPts val="600"/>
              </a:spcBef>
              <a:spcAft>
                <a:spcPts val="0"/>
              </a:spcAft>
              <a:buClr>
                <a:srgbClr val="000000"/>
              </a:buClr>
              <a:buSzPts val="1600"/>
              <a:buFontTx/>
              <a:buChar char="-"/>
            </a:pPr>
            <a:r>
              <a:rPr lang="es-ES_tradnl" sz="1800" i="0" u="none" strike="noStrike" cap="none" dirty="0">
                <a:solidFill>
                  <a:srgbClr val="000000"/>
                </a:solidFill>
                <a:latin typeface="Montserrat"/>
                <a:ea typeface="Montserrat"/>
                <a:cs typeface="Montserrat"/>
                <a:sym typeface="Montserrat"/>
              </a:rPr>
              <a:t>Generar un proceso de reconocimiento y </a:t>
            </a:r>
            <a:r>
              <a:rPr lang="es-ES_tradnl" sz="1800" b="1" i="0" u="none" strike="noStrike" cap="none" dirty="0">
                <a:solidFill>
                  <a:srgbClr val="000000"/>
                </a:solidFill>
                <a:latin typeface="Montserrat"/>
                <a:ea typeface="Montserrat"/>
                <a:cs typeface="Montserrat"/>
                <a:sym typeface="Montserrat"/>
              </a:rPr>
              <a:t>visualización entre los integrantes actuales, </a:t>
            </a:r>
            <a:r>
              <a:rPr lang="es-ES_tradnl" sz="1800" i="0" u="none" strike="noStrike" cap="none" dirty="0">
                <a:solidFill>
                  <a:srgbClr val="000000"/>
                </a:solidFill>
                <a:latin typeface="Montserrat"/>
                <a:ea typeface="Montserrat"/>
                <a:cs typeface="Montserrat"/>
                <a:sym typeface="Montserrat"/>
              </a:rPr>
              <a:t>de modo que se </a:t>
            </a:r>
            <a:r>
              <a:rPr lang="es-ES_tradnl" sz="1800" b="1" i="0" u="none" strike="noStrike" cap="none" dirty="0">
                <a:solidFill>
                  <a:srgbClr val="000000"/>
                </a:solidFill>
                <a:latin typeface="Montserrat"/>
                <a:ea typeface="Montserrat"/>
                <a:cs typeface="Montserrat"/>
                <a:sym typeface="Montserrat"/>
              </a:rPr>
              <a:t>auto identifiquen </a:t>
            </a:r>
            <a:r>
              <a:rPr lang="es-ES_tradnl" sz="1800" i="0" u="none" strike="noStrike" cap="none" dirty="0">
                <a:solidFill>
                  <a:srgbClr val="000000"/>
                </a:solidFill>
                <a:latin typeface="Montserrat"/>
                <a:ea typeface="Montserrat"/>
                <a:cs typeface="Montserrat"/>
                <a:sym typeface="Montserrat"/>
              </a:rPr>
              <a:t>con el esquema de trabajo en red.</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Hacer</a:t>
            </a:r>
            <a:r>
              <a:rPr lang="es-ES_tradnl" sz="1800" b="1" dirty="0">
                <a:latin typeface="Montserrat"/>
                <a:ea typeface="Montserrat"/>
                <a:cs typeface="Montserrat"/>
                <a:sym typeface="Montserrat"/>
              </a:rPr>
              <a:t> encuentros específicos </a:t>
            </a:r>
            <a:r>
              <a:rPr lang="es-ES_tradnl" sz="1800" dirty="0">
                <a:latin typeface="Montserrat"/>
                <a:ea typeface="Montserrat"/>
                <a:cs typeface="Montserrat"/>
                <a:sym typeface="Montserrat"/>
              </a:rPr>
              <a:t>para los procesos de </a:t>
            </a:r>
            <a:r>
              <a:rPr lang="es-ES_tradnl" sz="1800" b="1" dirty="0" err="1">
                <a:latin typeface="Montserrat"/>
                <a:ea typeface="Montserrat"/>
                <a:cs typeface="Montserrat"/>
                <a:sym typeface="Montserrat"/>
              </a:rPr>
              <a:t>co</a:t>
            </a:r>
            <a:r>
              <a:rPr lang="es-ES_tradnl" sz="1800" b="1" dirty="0">
                <a:latin typeface="Montserrat"/>
                <a:ea typeface="Montserrat"/>
                <a:cs typeface="Montserrat"/>
                <a:sym typeface="Montserrat"/>
              </a:rPr>
              <a:t>-construcción de la Red</a:t>
            </a:r>
            <a:r>
              <a:rPr lang="es-ES_tradnl" sz="1800" dirty="0">
                <a:latin typeface="Montserrat"/>
                <a:ea typeface="Montserrat"/>
                <a:cs typeface="Montserrat"/>
                <a:sym typeface="Montserrat"/>
              </a:rPr>
              <a:t>.</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Iniciar el proceso de definición de </a:t>
            </a:r>
            <a:r>
              <a:rPr lang="es-ES_tradnl" sz="1800" b="1" dirty="0">
                <a:latin typeface="Montserrat"/>
                <a:ea typeface="Montserrat"/>
                <a:cs typeface="Montserrat"/>
                <a:sym typeface="Montserrat"/>
              </a:rPr>
              <a:t>acuerdos iniciales básicos: visión, misión e ideario. </a:t>
            </a:r>
            <a:r>
              <a:rPr lang="es-ES_tradnl" sz="1800" dirty="0">
                <a:latin typeface="Montserrat"/>
                <a:ea typeface="Montserrat"/>
                <a:cs typeface="Montserrat"/>
                <a:sym typeface="Montserrat"/>
              </a:rPr>
              <a:t>Serán los que guiarán la acción posterior de la red.</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Analizar, identificar e implementar </a:t>
            </a:r>
            <a:r>
              <a:rPr lang="es-ES_tradnl" sz="1800" b="1" dirty="0">
                <a:latin typeface="Montserrat"/>
                <a:ea typeface="Montserrat"/>
                <a:cs typeface="Montserrat"/>
                <a:sym typeface="Montserrat"/>
              </a:rPr>
              <a:t>herramientas de soporte informático </a:t>
            </a:r>
            <a:r>
              <a:rPr lang="es-ES_tradnl" sz="1800" dirty="0">
                <a:latin typeface="Montserrat"/>
                <a:ea typeface="Montserrat"/>
                <a:cs typeface="Montserrat"/>
                <a:sym typeface="Montserrat"/>
              </a:rPr>
              <a:t>que nos ayuden a gestionar de forma eficiente </a:t>
            </a:r>
            <a:r>
              <a:rPr lang="es-ES_tradnl" sz="1800" b="1" dirty="0">
                <a:latin typeface="Montserrat"/>
                <a:ea typeface="Montserrat"/>
                <a:cs typeface="Montserrat"/>
                <a:sym typeface="Montserrat"/>
              </a:rPr>
              <a:t>la información y el conocimiento </a:t>
            </a:r>
            <a:r>
              <a:rPr lang="es-ES_tradnl" sz="1800" dirty="0">
                <a:latin typeface="Montserrat"/>
                <a:ea typeface="Montserrat"/>
                <a:cs typeface="Montserrat"/>
                <a:sym typeface="Montserrat"/>
              </a:rPr>
              <a:t>a través de la Red.</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Sistematizar y documentar </a:t>
            </a:r>
            <a:r>
              <a:rPr lang="es-ES_tradnl" sz="1800" b="1" dirty="0">
                <a:latin typeface="Montserrat"/>
                <a:ea typeface="Montserrat"/>
                <a:cs typeface="Montserrat"/>
                <a:sym typeface="Montserrat"/>
              </a:rPr>
              <a:t>buenas prácticas, metodologías y protocolos </a:t>
            </a:r>
            <a:r>
              <a:rPr lang="es-ES_tradnl" sz="1800" dirty="0">
                <a:latin typeface="Montserrat"/>
                <a:ea typeface="Montserrat"/>
                <a:cs typeface="Montserrat"/>
                <a:sym typeface="Montserrat"/>
              </a:rPr>
              <a:t>para transferir conocimientos y buenas prácticas que garanticen un estándar de atención dentro de las organizaciones de la Red. </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Identificación de </a:t>
            </a:r>
            <a:r>
              <a:rPr lang="es-ES_tradnl" sz="1800" b="1" dirty="0">
                <a:latin typeface="Montserrat"/>
                <a:ea typeface="Montserrat"/>
                <a:cs typeface="Montserrat"/>
                <a:sym typeface="Montserrat"/>
              </a:rPr>
              <a:t>organizaciones para sumar a</a:t>
            </a:r>
            <a:r>
              <a:rPr lang="es-ES_tradnl" sz="1800" dirty="0">
                <a:latin typeface="Montserrat"/>
                <a:ea typeface="Montserrat"/>
                <a:cs typeface="Montserrat"/>
                <a:sym typeface="Montserrat"/>
              </a:rPr>
              <a:t> la Red como estrategia de expansión de impacto.</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Definir e implementar un esquema de </a:t>
            </a:r>
            <a:r>
              <a:rPr lang="es-ES_tradnl" sz="1800" b="1" dirty="0">
                <a:latin typeface="Montserrat"/>
                <a:ea typeface="Montserrat"/>
                <a:cs typeface="Montserrat"/>
                <a:sym typeface="Montserrat"/>
              </a:rPr>
              <a:t>financiamiento de la Red </a:t>
            </a:r>
            <a:r>
              <a:rPr lang="es-ES_tradnl" sz="1800" dirty="0">
                <a:latin typeface="Montserrat"/>
                <a:ea typeface="Montserrat"/>
                <a:cs typeface="Montserrat"/>
                <a:sym typeface="Montserrat"/>
              </a:rPr>
              <a:t>que le de </a:t>
            </a:r>
            <a:r>
              <a:rPr lang="es-ES_tradnl" sz="1800" b="1" dirty="0">
                <a:latin typeface="Montserrat"/>
                <a:ea typeface="Montserrat"/>
                <a:cs typeface="Montserrat"/>
                <a:sym typeface="Montserrat"/>
              </a:rPr>
              <a:t>sostenibilidad en el tiempo</a:t>
            </a:r>
            <a:r>
              <a:rPr lang="es-ES_tradnl" sz="1800" dirty="0">
                <a:latin typeface="Montserrat"/>
                <a:ea typeface="Montserrat"/>
                <a:cs typeface="Montserrat"/>
                <a:sym typeface="Montserrat"/>
              </a:rPr>
              <a:t>.</a:t>
            </a:r>
          </a:p>
          <a:p>
            <a:pPr marL="285750" marR="0" lvl="0" indent="-285750" algn="l" rtl="0">
              <a:lnSpc>
                <a:spcPct val="100000"/>
              </a:lnSpc>
              <a:spcBef>
                <a:spcPts val="600"/>
              </a:spcBef>
              <a:spcAft>
                <a:spcPts val="0"/>
              </a:spcAft>
              <a:buClr>
                <a:srgbClr val="000000"/>
              </a:buClr>
              <a:buSzPts val="1600"/>
              <a:buFontTx/>
              <a:buChar char="-"/>
            </a:pPr>
            <a:r>
              <a:rPr lang="es-ES_tradnl" sz="1800" dirty="0">
                <a:latin typeface="Montserrat"/>
                <a:ea typeface="Montserrat"/>
                <a:cs typeface="Montserrat"/>
                <a:sym typeface="Montserrat"/>
              </a:rPr>
              <a:t>Formular esquema de </a:t>
            </a:r>
            <a:r>
              <a:rPr lang="es-ES_tradnl" sz="1800" b="1" dirty="0">
                <a:latin typeface="Montserrat"/>
                <a:ea typeface="Montserrat"/>
                <a:cs typeface="Montserrat"/>
                <a:sym typeface="Montserrat"/>
              </a:rPr>
              <a:t>certificación del nivel de atención </a:t>
            </a:r>
            <a:r>
              <a:rPr lang="es-ES_tradnl" sz="1800" dirty="0">
                <a:latin typeface="Montserrat"/>
                <a:ea typeface="Montserrat"/>
                <a:cs typeface="Montserrat"/>
                <a:sym typeface="Montserrat"/>
              </a:rPr>
              <a:t>que garantice la excelencia de los miembros de la red.</a:t>
            </a:r>
          </a:p>
          <a:p>
            <a:pPr marL="285750" marR="0" lvl="0" indent="-285750" algn="l" rtl="0">
              <a:lnSpc>
                <a:spcPct val="100000"/>
              </a:lnSpc>
              <a:spcBef>
                <a:spcPts val="600"/>
              </a:spcBef>
              <a:spcAft>
                <a:spcPts val="0"/>
              </a:spcAft>
              <a:buClr>
                <a:srgbClr val="000000"/>
              </a:buClr>
              <a:buSzPts val="1600"/>
              <a:buFontTx/>
              <a:buChar char="-"/>
            </a:pPr>
            <a:endParaRPr lang="es-ES_tradnl" sz="1800" dirty="0">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Tx/>
              <a:buChar char="-"/>
            </a:pPr>
            <a:endParaRPr lang="es-ES_tradnl" sz="1800" dirty="0">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Tx/>
              <a:buChar char="-"/>
            </a:pPr>
            <a:endParaRPr lang="es-ES_tradnl" sz="1800" dirty="0">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Tx/>
              <a:buChar char="-"/>
            </a:pPr>
            <a:endParaRPr lang="es-ES_tradnl" sz="1800" b="1" dirty="0">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Tx/>
              <a:buChar char="-"/>
            </a:pPr>
            <a:endParaRPr lang="es-ES_tradnl" sz="1800" b="1" i="0" u="none" strike="noStrike" cap="none" dirty="0">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Tx/>
              <a:buChar char="-"/>
            </a:pPr>
            <a:endParaRPr sz="1600" b="0"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42206947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16230</TotalTime>
  <Words>3016</Words>
  <Application>Microsoft Office PowerPoint</Application>
  <PresentationFormat>Personalizado</PresentationFormat>
  <Paragraphs>259</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Noto Sans Symbols</vt:lpstr>
      <vt:lpstr>Trebuchet MS</vt:lpstr>
      <vt:lpstr>Montserrat</vt:lpstr>
      <vt:lpstr>Montserrat SemiBold</vt:lpstr>
      <vt:lpstr>Calibri</vt:lpstr>
      <vt:lpstr>Tema de Office</vt:lpstr>
      <vt:lpstr>Presentación de PowerPoint</vt:lpstr>
      <vt:lpstr>Presentación de PowerPoint</vt:lpstr>
      <vt:lpstr>Presentación de PowerPoint</vt:lpstr>
      <vt:lpstr>Presentación de PowerPoint</vt:lpstr>
      <vt:lpstr>¿Cuál es el gran problema que queremos abordar?</vt:lpstr>
      <vt:lpstr>¿Cuál es el gran problema que queremos abordar? En positivo, ¿qué cambio sistémico queremos que ocurra?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Merjones</cp:lastModifiedBy>
  <cp:revision>99</cp:revision>
  <dcterms:created xsi:type="dcterms:W3CDTF">2020-05-12T16:24:56Z</dcterms:created>
  <dcterms:modified xsi:type="dcterms:W3CDTF">2020-09-29T13:32:12Z</dcterms:modified>
</cp:coreProperties>
</file>