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69" r:id="rId2"/>
    <p:sldId id="270" r:id="rId3"/>
    <p:sldId id="271" r:id="rId4"/>
    <p:sldId id="272"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Lst>
  <p:sldSz cx="12192000" cy="6858000"/>
  <p:notesSz cx="6858000" cy="9144000"/>
  <p:embeddedFontLst>
    <p:embeddedFont>
      <p:font typeface="Trebuchet MS" panose="020B0603020202020204" pitchFamily="3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624">
          <p15:clr>
            <a:srgbClr val="9AA0A6"/>
          </p15:clr>
        </p15:guide>
        <p15:guide id="2" pos="287">
          <p15:clr>
            <a:srgbClr val="9AA0A6"/>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bCyY53vDIaoo9V0rWCLO46vD3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a Elizeche"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3445221-6596-44DA-B0EB-E06EDD5A7BC3}">
  <a:tblStyle styleId="{A3445221-6596-44DA-B0EB-E06EDD5A7BC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64" autoAdjust="0"/>
  </p:normalViewPr>
  <p:slideViewPr>
    <p:cSldViewPr snapToGrid="0">
      <p:cViewPr>
        <p:scale>
          <a:sx n="72" d="100"/>
          <a:sy n="72" d="100"/>
        </p:scale>
        <p:origin x="-552" y="-234"/>
      </p:cViewPr>
      <p:guideLst>
        <p:guide orient="horz" pos="624"/>
        <p:guide pos="28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69" Type="http://schemas.openxmlformats.org/officeDocument/2006/relationships/presProps" Target="presProps.xml"/><Relationship Id="rId8" Type="http://schemas.openxmlformats.org/officeDocument/2006/relationships/slide" Target="slides/slide7.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6.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7-01T09:09:49.297" idx="1">
    <p:pos x="4146" y="736"/>
    <p:text>El mercado laboral absorbe por lo menos a un 50% de la fuerza laboral de la población con discapacidad en edad de trabajar.</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ryoeGM"/>
      </p:ext>
    </p:extLst>
  </p:cm>
  <p:cm authorId="0" dt="2020-07-01T09:06:18.242" idx="2">
    <p:pos x="1181" y="736"/>
    <p:text>PROBLEMA El 80% de las personas con Discapacidad se encuentra en situación de pobreza a nivel mundial y esto se hace mayor en países como el Paraguay. Según datos preliminares y oficiales del último Censo en el Paraguay más del 60% de las PcD en edad de trabajar no están trabajando</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ryoeEA"/>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0-07-01T09:11:11.174" idx="3">
    <p:pos x="2083" y="537"/>
    <p:text>El 80% de las personas con Discapacidad se encuentra en situación de pobreza a nivel mundial y esto se hace mayor en países como el Paraguay. Según datos preliminares y oficiales del último Censo en el Paraguay más del 60% de las PcD en edad de trabajar no están trabajando</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ryoeGQ"/>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0-07-01T09:12:23.353" idx="4">
    <p:pos x="-38" y="2643"/>
    <p:text>El mercado laboral absorbe por lo menos a un 50% de la fuerza laboral de la población con discapacidad en edad de trabajar.</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ryoeGc"/>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0-07-01T09:32:00.309" idx="5">
    <p:pos x="305" y="503"/>
    <p:text>Programa Inclusión Laboral Efectiva  y Centro de Alto Rendimiento.    
el modelo que implementamos es el Empleo con Apoyo: sostenido en ejes de rechazo cero, mercado laboral inclusivo, provisión de apoyos, empleo remunerado, colocar luego capacitar.
Todas las PcD son recibidas e informadas del proceso que ofrecemos:
1.  Perfil Profesional
2. Plan de Acción Personal - Formación - Intermediación- abordaje familiar-Abordajes individuales según necesidad
3. Búsqueda de Oportunidades: compromiso con la empresa (llegada a la empresa, ofrecicimiento del programa, acuerdos, análisis de puesto, preparación del entorno, sensibilización
4. Acompañamiento dentro y fuera del entorno: facilitación del proceso con el usuario y el entorno...asistencia técnica para el equipo de rrhh, acompañamiento familiar, identificación de apoyos y necesidades de ajustes.
5. Seguimiento: apoyo para el mantenimiento del empleo a usuarios/familias/empresas
en lo macro Saraki impacta y trabajo desde el programa ILE y el CAR en los actores y responsables del proceso a nivel general: 
- MT - DGE - SFP-SENADIS: trabajamos en incidencia de políticas públicas  para mejorar el acceso al empleo y acompañamos técnicamente a estos agentes para mejorar su gestión.
- SINAFOCAL-SNPP-CEE : trabajamos con los referentes de formación técnica y profesional para mejorar la oferta formativa para pcd.</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ryoeI4"/>
      </p:ext>
    </p:extLst>
  </p:cm>
  <p:cm authorId="0" dt="2020-07-01T09:45:36.279" idx="6">
    <p:pos x="4284" y="503"/>
    <p:text>- Reconocimiento a nivel de autoridades, instituciones, empresas, ongs del sector. Somos referentes a nivel nacional.
- Reconocimiento internacional: premios, congresos, articulaciones internacionales para implementar el programa.
- Capacitación: promedio de 800 personas capacitadas por año.
- Intermediación: promedio de 100 personas que ingresan a procesos de intermediación en el año.
- Inclusión: promedio de 30 personas incluidas laboralmente en un año.
- Capacitación de referentes relacionados al empleo: promedio de 100 referentes ya sea del sector público o privado capacitados en temas de inclusión laboral.
- Políticas/Programas: entre 3 o 5 acciones de incidencia importantes relacionadas al acceso al empleo en las que impactamos por año.</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ryoeJ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0-07-01T09:50:43.900" idx="7">
    <p:pos x="268" y="2073"/>
    <p:text>El mercado laboral absorbe por lo menos a un 50% de la fuerza laboral de la población con discapacidad en edad de trabajar.</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ryoeKU"/>
      </p:ext>
    </p:extLst>
  </p:cm>
  <p:cm authorId="0" dt="2020-07-01T09:49:23.849" idx="8">
    <p:pos x="266" y="1424"/>
    <p:text>__Mercado laboral 
genera este problema porque no valora el talento y hay desconocimiento (miedo a lo que no se conoce)
Sistema B_ Sociedad civil 
genera este problema porque existen discrepancias internas (ideas a veces opuestas de cómo generar inclusión), falta de conocimiento y falta de comunicación/diálogo.
Sistema C  Sistema Educativo
genera este problema porque excluye a las personas con discapacidad y sus familias limitando futuras oportunidades.</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ryoeKE"/>
      </p:ext>
    </p:extLst>
  </p:cm>
  <p:cm authorId="0" dt="2020-07-01T09:48:05.199" idx="9">
    <p:pos x="266" y="728"/>
    <p:text>El 80% de las personas con Discapacidad se encuentra en situación de pobreza a nivel mundial y esto se hace mayor en países como el Paraguay. Según datos preliminares y oficiales del último Censo en el Paraguay más del 60% de las PcD en edad de trabajar no están trabajando</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ryoeJ8"/>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0-07-01T10:06:42.304" idx="10">
    <p:pos x="287" y="510"/>
    <p:text>Estructura
3 coordinadores/gerentes: de formación, de inclusión y de vínculo y alianzas.
2 facilitadores staff
entre 3/4 consultores para formación, interpretación de lengua de señas, apoyo en inclusión.
voluntarios de universidades en momentos concretos: 20 aproximadamente
Capacidades del equipo:
- conocimientos sólidos sobre discapacidad, inclusión, normativas relacionadas.
- Manejo de procesos de inclusión laboral desde la metodologia ECA.
- Compromiso y ética profesional con los usuarios y los empleadores.
- Compromiso con el enfoque de derechos.
Aliados:
- Agencias internacionales
- Red de Empresas de la OIT y otros aliados internacionales que orientan, asesoran.
- Red SUMMA
- Instituciones del Estado: MT, SENADIS,  SFP, MH-PGN
- ONGs del sector
- Aso Saraki - familias de PcD</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GryoeLs"/>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3625650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SMPIdm3-0rQ&amp;feature=youtu.b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06401c4d1_0_292: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g806401c4d1_0_292: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806401c4d1_0_286: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1" name="Google Shape;451;g806401c4d1_0_286: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807027f554_0_6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2" name="Google Shape;462;g807027f554_0_6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p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807027f554_0_6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0" name="Google Shape;480;g807027f554_0_6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8732f95265_0_39: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g8732f95265_0_39: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806401c4d1_0_320: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5" name="Google Shape;505;g806401c4d1_0_320: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806401c4d1_0_329: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8" name="Google Shape;518;g806401c4d1_0_329: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06401c4d1_0_336: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8" name="Google Shape;528;g806401c4d1_0_336: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806401c4d1_0_345: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0" name="Google Shape;540;g806401c4d1_0_345: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07027f55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g807027f554_0_5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806401c4d1_0_352: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0" name="Google Shape;550;g806401c4d1_0_352: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806401c4d1_0_360: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1" name="Google Shape;561;g806401c4d1_0_360:notes"/>
          <p:cNvSpPr txBox="1">
            <a:spLocks noGrp="1"/>
          </p:cNvSpPr>
          <p:nvPr>
            <p:ph type="body" idx="1"/>
          </p:nvPr>
        </p:nvSpPr>
        <p:spPr>
          <a:xfrm>
            <a:off x="555285" y="4913971"/>
            <a:ext cx="5844000" cy="242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SzPts val="11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807027f554_0_668: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g807027f554_0_668:notes"/>
          <p:cNvSpPr txBox="1">
            <a:spLocks noGrp="1"/>
          </p:cNvSpPr>
          <p:nvPr>
            <p:ph type="body" idx="1"/>
          </p:nvPr>
        </p:nvSpPr>
        <p:spPr>
          <a:xfrm>
            <a:off x="555285" y="4913971"/>
            <a:ext cx="5844000" cy="242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SzPts val="11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06401c4d1_0_404:notes"/>
          <p:cNvSpPr txBox="1"/>
          <p:nvPr/>
        </p:nvSpPr>
        <p:spPr>
          <a:xfrm>
            <a:off x="6120784" y="8793981"/>
            <a:ext cx="544200" cy="1818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AR"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
        <p:nvSpPr>
          <p:cNvPr id="611" name="Google Shape;611;g806401c4d1_0_404: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2" name="Google Shape;612;g806401c4d1_0_404:notes"/>
          <p:cNvSpPr txBox="1">
            <a:spLocks noGrp="1"/>
          </p:cNvSpPr>
          <p:nvPr>
            <p:ph type="body" idx="1"/>
          </p:nvPr>
        </p:nvSpPr>
        <p:spPr>
          <a:xfrm>
            <a:off x="555285" y="4913970"/>
            <a:ext cx="5844000" cy="2403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SzPts val="11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806401c4d1_0_425: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3" name="Google Shape;633;g806401c4d1_0_425: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06401c4d1_0_437: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8" name="Google Shape;648;g806401c4d1_0_437: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806401c4d1_0_471:notes"/>
          <p:cNvSpPr txBox="1">
            <a:spLocks noGrp="1"/>
          </p:cNvSpPr>
          <p:nvPr>
            <p:ph type="sldNum" idx="12"/>
          </p:nvPr>
        </p:nvSpPr>
        <p:spPr>
          <a:xfrm>
            <a:off x="5844151" y="8793308"/>
            <a:ext cx="543900" cy="1818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AR"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
        <p:nvSpPr>
          <p:cNvPr id="685" name="Google Shape;685;g806401c4d1_0_471:notes"/>
          <p:cNvSpPr>
            <a:spLocks noGrp="1" noRot="1" noChangeAspect="1"/>
          </p:cNvSpPr>
          <p:nvPr>
            <p:ph type="sldImg" idx="2"/>
          </p:nvPr>
        </p:nvSpPr>
        <p:spPr>
          <a:xfrm>
            <a:off x="134699" y="685057"/>
            <a:ext cx="6590100" cy="3429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6" name="Google Shape;686;g806401c4d1_0_471:notes"/>
          <p:cNvSpPr txBox="1">
            <a:spLocks noGrp="1"/>
          </p:cNvSpPr>
          <p:nvPr>
            <p:ph type="body" idx="1"/>
          </p:nvPr>
        </p:nvSpPr>
        <p:spPr>
          <a:xfrm>
            <a:off x="686591" y="4344032"/>
            <a:ext cx="5486400" cy="330900"/>
          </a:xfrm>
          <a:prstGeom prst="rect">
            <a:avLst/>
          </a:prstGeom>
          <a:noFill/>
          <a:ln>
            <a:noFill/>
          </a:ln>
        </p:spPr>
        <p:txBody>
          <a:bodyPr spcFirstLastPara="1" wrap="square" lIns="92525" tIns="46275" rIns="92525" bIns="46275" anchor="t" anchorCtr="0">
            <a:noAutofit/>
          </a:bodyPr>
          <a:lstStyle/>
          <a:p>
            <a:pPr marL="0" marR="0" lvl="0" indent="0" algn="l" rtl="0">
              <a:lnSpc>
                <a:spcPct val="100000"/>
              </a:lnSpc>
              <a:spcBef>
                <a:spcPts val="0"/>
              </a:spcBef>
              <a:spcAft>
                <a:spcPts val="0"/>
              </a:spcAft>
              <a:buSzPts val="11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806401c4d1_0_543: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0" name="Google Shape;760;g806401c4d1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807027f554_0_7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5" name="Google Shape;775;g807027f554_0_7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806401c4d1_0_562:notes"/>
          <p:cNvSpPr txBox="1"/>
          <p:nvPr/>
        </p:nvSpPr>
        <p:spPr>
          <a:xfrm>
            <a:off x="6120784" y="8793981"/>
            <a:ext cx="544200" cy="1818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AR"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
        <p:nvSpPr>
          <p:cNvPr id="786" name="Google Shape;786;g806401c4d1_0_562: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7" name="Google Shape;787;g806401c4d1_0_562:notes"/>
          <p:cNvSpPr txBox="1">
            <a:spLocks noGrp="1"/>
          </p:cNvSpPr>
          <p:nvPr>
            <p:ph type="body" idx="1"/>
          </p:nvPr>
        </p:nvSpPr>
        <p:spPr>
          <a:xfrm>
            <a:off x="555285" y="4913970"/>
            <a:ext cx="5844000" cy="2403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SzPts val="11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06401c4d1_0_8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g806401c4d1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807027f554_0_7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7" name="Google Shape;797;g807027f554_0_7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806401c4d1_0_579: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8" name="Google Shape;808;g806401c4d1_0_579: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07027f554_0_550: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8" name="Google Shape;818;g807027f554_0_550: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77d1779759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7" name="Google Shape;827;g77d1779759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07027f554_0_145:notes"/>
          <p:cNvSpPr txBox="1">
            <a:spLocks noGrp="1"/>
          </p:cNvSpPr>
          <p:nvPr>
            <p:ph type="body" idx="1"/>
          </p:nvPr>
        </p:nvSpPr>
        <p:spPr>
          <a:xfrm>
            <a:off x="685800" y="4343405"/>
            <a:ext cx="5486400" cy="4114800"/>
          </a:xfrm>
          <a:prstGeom prst="rect">
            <a:avLst/>
          </a:prstGeom>
          <a:noFill/>
          <a:ln>
            <a:noFill/>
          </a:ln>
        </p:spPr>
        <p:txBody>
          <a:bodyPr spcFirstLastPara="1" wrap="square" lIns="86100" tIns="86100" rIns="86100" bIns="86100" anchor="t" anchorCtr="0">
            <a:noAutofit/>
          </a:bodyPr>
          <a:lstStyle/>
          <a:p>
            <a:pPr marL="0" lvl="0" indent="0" algn="l" rtl="0">
              <a:lnSpc>
                <a:spcPct val="115000"/>
              </a:lnSpc>
              <a:spcBef>
                <a:spcPts val="0"/>
              </a:spcBef>
              <a:spcAft>
                <a:spcPts val="0"/>
              </a:spcAft>
              <a:buClr>
                <a:schemeClr val="dk1"/>
              </a:buClr>
              <a:buSzPts val="1100"/>
              <a:buFont typeface="Arial"/>
              <a:buNone/>
            </a:pPr>
            <a:r>
              <a:rPr lang="es-AR" sz="1300">
                <a:solidFill>
                  <a:schemeClr val="dk1"/>
                </a:solidFill>
                <a:latin typeface="Montserrat"/>
                <a:ea typeface="Montserrat"/>
                <a:cs typeface="Montserrat"/>
                <a:sym typeface="Montserrat"/>
              </a:rPr>
              <a:t>Cambio sistémico: </a:t>
            </a:r>
            <a:r>
              <a:rPr lang="es-AR" sz="1300" u="sng">
                <a:solidFill>
                  <a:schemeClr val="hlink"/>
                </a:solidFill>
                <a:latin typeface="Montserrat"/>
                <a:ea typeface="Montserrat"/>
                <a:cs typeface="Montserrat"/>
                <a:sym typeface="Montserrat"/>
                <a:hlinkClick r:id="rId3"/>
              </a:rPr>
              <a:t>https://www.youtube.com/watch?v=SMPIdm3-0rQ&amp;feature=youtu.be</a:t>
            </a:r>
            <a:endParaRPr/>
          </a:p>
        </p:txBody>
      </p:sp>
      <p:sp>
        <p:nvSpPr>
          <p:cNvPr id="310" name="Google Shape;310;g807027f554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07027f554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g807027f554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807027f554_0_515:notes"/>
          <p:cNvSpPr txBox="1">
            <a:spLocks noGrp="1"/>
          </p:cNvSpPr>
          <p:nvPr>
            <p:ph type="body" idx="1"/>
          </p:nvPr>
        </p:nvSpPr>
        <p:spPr>
          <a:xfrm>
            <a:off x="685800" y="4343405"/>
            <a:ext cx="5486400" cy="4114800"/>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a:p>
        </p:txBody>
      </p:sp>
      <p:sp>
        <p:nvSpPr>
          <p:cNvPr id="379" name="Google Shape;379;g807027f554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807027f554_0_533:notes"/>
          <p:cNvSpPr txBox="1">
            <a:spLocks noGrp="1"/>
          </p:cNvSpPr>
          <p:nvPr>
            <p:ph type="body" idx="1"/>
          </p:nvPr>
        </p:nvSpPr>
        <p:spPr>
          <a:xfrm>
            <a:off x="685800" y="4343405"/>
            <a:ext cx="5486400" cy="4114800"/>
          </a:xfrm>
          <a:prstGeom prst="rect">
            <a:avLst/>
          </a:prstGeom>
          <a:noFill/>
          <a:ln>
            <a:noFill/>
          </a:ln>
        </p:spPr>
        <p:txBody>
          <a:bodyPr spcFirstLastPara="1" wrap="square" lIns="86100" tIns="86100" rIns="86100" bIns="86100" anchor="t" anchorCtr="0">
            <a:noAutofit/>
          </a:bodyPr>
          <a:lstStyle/>
          <a:p>
            <a:pPr marL="0" lvl="0" indent="0" algn="l" rtl="0">
              <a:lnSpc>
                <a:spcPct val="100000"/>
              </a:lnSpc>
              <a:spcBef>
                <a:spcPts val="0"/>
              </a:spcBef>
              <a:spcAft>
                <a:spcPts val="0"/>
              </a:spcAft>
              <a:buSzPts val="1100"/>
              <a:buNone/>
            </a:pPr>
            <a:endParaRPr/>
          </a:p>
        </p:txBody>
      </p:sp>
      <p:sp>
        <p:nvSpPr>
          <p:cNvPr id="397" name="Google Shape;397;g807027f554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807027f554_0_282:notes"/>
          <p:cNvSpPr txBox="1">
            <a:spLocks noGrp="1"/>
          </p:cNvSpPr>
          <p:nvPr>
            <p:ph type="body" idx="1"/>
          </p:nvPr>
        </p:nvSpPr>
        <p:spPr>
          <a:xfrm>
            <a:off x="685800"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7" name="Google Shape;407;g807027f554_0_282:notes"/>
          <p:cNvSpPr>
            <a:spLocks noGrp="1" noRot="1" noChangeAspect="1"/>
          </p:cNvSpPr>
          <p:nvPr>
            <p:ph type="sldImg" idx="2"/>
          </p:nvPr>
        </p:nvSpPr>
        <p:spPr>
          <a:xfrm>
            <a:off x="134940" y="686475"/>
            <a:ext cx="6588300" cy="342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8732f95265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g8732f95265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4"/>
        <p:cNvGrpSpPr/>
        <p:nvPr/>
      </p:nvGrpSpPr>
      <p:grpSpPr>
        <a:xfrm>
          <a:off x="0" y="0"/>
          <a:ext cx="0" cy="0"/>
          <a:chOff x="0" y="0"/>
          <a:chExt cx="0" cy="0"/>
        </a:xfrm>
      </p:grpSpPr>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Google Shape;7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2"/>
        <p:cNvGrpSpPr/>
        <p:nvPr/>
      </p:nvGrpSpPr>
      <p:grpSpPr>
        <a:xfrm>
          <a:off x="0" y="0"/>
          <a:ext cx="0" cy="0"/>
          <a:chOff x="0" y="0"/>
          <a:chExt cx="0" cy="0"/>
        </a:xfrm>
      </p:grpSpPr>
      <p:sp>
        <p:nvSpPr>
          <p:cNvPr id="83" name="Google Shape;8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Nur Titel">
  <p:cSld name="Nur Titel">
    <p:spTree>
      <p:nvGrpSpPr>
        <p:cNvPr id="1" name="Shape 28"/>
        <p:cNvGrpSpPr/>
        <p:nvPr/>
      </p:nvGrpSpPr>
      <p:grpSpPr>
        <a:xfrm>
          <a:off x="0" y="0"/>
          <a:ext cx="0" cy="0"/>
          <a:chOff x="0" y="0"/>
          <a:chExt cx="0" cy="0"/>
        </a:xfrm>
      </p:grpSpPr>
      <p:sp>
        <p:nvSpPr>
          <p:cNvPr id="29" name="Google Shape;29;g807027f554_0_245"/>
          <p:cNvSpPr txBox="1">
            <a:spLocks noGrp="1"/>
          </p:cNvSpPr>
          <p:nvPr>
            <p:ph type="title"/>
          </p:nvPr>
        </p:nvSpPr>
        <p:spPr>
          <a:xfrm>
            <a:off x="158255" y="297420"/>
            <a:ext cx="11869200" cy="792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 name="Google Shape;30;g807027f554_0_245"/>
          <p:cNvSpPr txBox="1">
            <a:spLocks noGrp="1"/>
          </p:cNvSpPr>
          <p:nvPr>
            <p:ph type="body" idx="1"/>
          </p:nvPr>
        </p:nvSpPr>
        <p:spPr>
          <a:xfrm>
            <a:off x="1018117" y="1951038"/>
            <a:ext cx="2438400" cy="14874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g807027f554_0_245"/>
          <p:cNvSpPr txBox="1">
            <a:spLocks noGrp="1"/>
          </p:cNvSpPr>
          <p:nvPr>
            <p:ph type="body" idx="2"/>
          </p:nvPr>
        </p:nvSpPr>
        <p:spPr>
          <a:xfrm>
            <a:off x="4478583" y="1966961"/>
            <a:ext cx="2438400" cy="14874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g807027f554_0_245"/>
          <p:cNvSpPr txBox="1">
            <a:spLocks noGrp="1"/>
          </p:cNvSpPr>
          <p:nvPr>
            <p:ph type="body" idx="3"/>
          </p:nvPr>
        </p:nvSpPr>
        <p:spPr>
          <a:xfrm>
            <a:off x="8336351" y="2103438"/>
            <a:ext cx="2438400" cy="14874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_Nur Titel">
  <p:cSld name="2_Nur Titel">
    <p:spTree>
      <p:nvGrpSpPr>
        <p:cNvPr id="1" name="Shape 33"/>
        <p:cNvGrpSpPr/>
        <p:nvPr/>
      </p:nvGrpSpPr>
      <p:grpSpPr>
        <a:xfrm>
          <a:off x="0" y="0"/>
          <a:ext cx="0" cy="0"/>
          <a:chOff x="0" y="0"/>
          <a:chExt cx="0" cy="0"/>
        </a:xfrm>
      </p:grpSpPr>
      <p:sp>
        <p:nvSpPr>
          <p:cNvPr id="34" name="Google Shape;34;g807027f554_0_250"/>
          <p:cNvSpPr txBox="1">
            <a:spLocks noGrp="1"/>
          </p:cNvSpPr>
          <p:nvPr>
            <p:ph type="title"/>
          </p:nvPr>
        </p:nvSpPr>
        <p:spPr>
          <a:xfrm>
            <a:off x="158255" y="297420"/>
            <a:ext cx="11869200" cy="792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 name="Google Shape;35;g807027f554_0_250"/>
          <p:cNvSpPr txBox="1">
            <a:spLocks noGrp="1"/>
          </p:cNvSpPr>
          <p:nvPr>
            <p:ph type="body" idx="1"/>
          </p:nvPr>
        </p:nvSpPr>
        <p:spPr>
          <a:xfrm>
            <a:off x="1018117" y="1951038"/>
            <a:ext cx="2438400" cy="14874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g807027f554_0_250"/>
          <p:cNvSpPr txBox="1">
            <a:spLocks noGrp="1"/>
          </p:cNvSpPr>
          <p:nvPr>
            <p:ph type="body" idx="2"/>
          </p:nvPr>
        </p:nvSpPr>
        <p:spPr>
          <a:xfrm>
            <a:off x="4478583" y="1966961"/>
            <a:ext cx="2438400" cy="14874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g807027f554_0_250"/>
          <p:cNvSpPr txBox="1">
            <a:spLocks noGrp="1"/>
          </p:cNvSpPr>
          <p:nvPr>
            <p:ph type="body" idx="3"/>
          </p:nvPr>
        </p:nvSpPr>
        <p:spPr>
          <a:xfrm>
            <a:off x="8336351" y="2103438"/>
            <a:ext cx="2438400" cy="14874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40"/>
              </a:spcBef>
              <a:spcAft>
                <a:spcPts val="0"/>
              </a:spcAft>
              <a:buClr>
                <a:srgbClr val="C02A26"/>
              </a:buClr>
              <a:buSzPts val="1800"/>
              <a:buFont typeface="Noto Sans Symbols"/>
              <a:buNone/>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shoka">
  <p:cSld name="Ashoka">
    <p:spTree>
      <p:nvGrpSpPr>
        <p:cNvPr id="1" name="Shape 38"/>
        <p:cNvGrpSpPr/>
        <p:nvPr/>
      </p:nvGrpSpPr>
      <p:grpSpPr>
        <a:xfrm>
          <a:off x="0" y="0"/>
          <a:ext cx="0" cy="0"/>
          <a:chOff x="0" y="0"/>
          <a:chExt cx="0" cy="0"/>
        </a:xfrm>
      </p:grpSpPr>
      <p:sp>
        <p:nvSpPr>
          <p:cNvPr id="39" name="Google Shape;39;g806401c4d1_0_823"/>
          <p:cNvSpPr txBox="1">
            <a:spLocks noGrp="1"/>
          </p:cNvSpPr>
          <p:nvPr>
            <p:ph type="title"/>
          </p:nvPr>
        </p:nvSpPr>
        <p:spPr>
          <a:xfrm>
            <a:off x="203200" y="296780"/>
            <a:ext cx="11472000" cy="2925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chemeClr val="dk2"/>
              </a:buClr>
              <a:buSzPts val="1900"/>
              <a:buFont typeface="Arial"/>
              <a:buNone/>
              <a:defRPr sz="1900" b="1" i="0" u="none" strike="noStrike" cap="none">
                <a:solidFill>
                  <a:schemeClr val="dk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0" name="Google Shape;40;g806401c4d1_0_823"/>
          <p:cNvSpPr txBox="1">
            <a:spLocks noGrp="1"/>
          </p:cNvSpPr>
          <p:nvPr>
            <p:ph type="body" idx="1"/>
          </p:nvPr>
        </p:nvSpPr>
        <p:spPr>
          <a:xfrm>
            <a:off x="280567" y="973849"/>
            <a:ext cx="11392800" cy="1231200"/>
          </a:xfrm>
          <a:prstGeom prst="rect">
            <a:avLst/>
          </a:prstGeom>
          <a:noFill/>
          <a:ln>
            <a:noFill/>
          </a:ln>
        </p:spPr>
        <p:txBody>
          <a:bodyPr spcFirstLastPara="1" wrap="square" lIns="0" tIns="0" rIns="0" bIns="0" anchor="t" anchorCtr="0">
            <a:noAutofit/>
          </a:bodyPr>
          <a:lstStyle>
            <a:lvl1pPr marL="457200" marR="0" lvl="0" indent="-355600" algn="l">
              <a:lnSpc>
                <a:spcPct val="90000"/>
              </a:lnSpc>
              <a:spcBef>
                <a:spcPts val="480"/>
              </a:spcBef>
              <a:spcAft>
                <a:spcPts val="0"/>
              </a:spcAft>
              <a:buClr>
                <a:schemeClr val="dk2"/>
              </a:buClr>
              <a:buSzPts val="2000"/>
              <a:buFont typeface="Calibri"/>
              <a:buChar char="▪"/>
              <a:defRPr sz="1600" b="0" i="0" u="none" strike="noStrike" cap="none">
                <a:solidFill>
                  <a:srgbClr val="000000"/>
                </a:solidFill>
                <a:latin typeface="Arial"/>
                <a:ea typeface="Arial"/>
                <a:cs typeface="Arial"/>
                <a:sym typeface="Arial"/>
              </a:defRPr>
            </a:lvl1pPr>
            <a:lvl2pPr marL="914400" marR="0" lvl="1" indent="-330200" algn="l">
              <a:lnSpc>
                <a:spcPct val="90000"/>
              </a:lnSpc>
              <a:spcBef>
                <a:spcPts val="480"/>
              </a:spcBef>
              <a:spcAft>
                <a:spcPts val="0"/>
              </a:spcAft>
              <a:buClr>
                <a:schemeClr val="dk2"/>
              </a:buClr>
              <a:buSzPts val="1600"/>
              <a:buFont typeface="Calibri"/>
              <a:buChar char="–"/>
              <a:defRPr sz="1600" b="0" i="0" u="none" strike="noStrike" cap="none">
                <a:solidFill>
                  <a:srgbClr val="000000"/>
                </a:solidFill>
                <a:latin typeface="Arial"/>
                <a:ea typeface="Arial"/>
                <a:cs typeface="Arial"/>
                <a:sym typeface="Arial"/>
              </a:defRPr>
            </a:lvl2pPr>
            <a:lvl3pPr marL="1371600" marR="0" lvl="2" indent="-330200" algn="l">
              <a:lnSpc>
                <a:spcPct val="90000"/>
              </a:lnSpc>
              <a:spcBef>
                <a:spcPts val="480"/>
              </a:spcBef>
              <a:spcAft>
                <a:spcPts val="0"/>
              </a:spcAft>
              <a:buClr>
                <a:schemeClr val="dk2"/>
              </a:buClr>
              <a:buSzPts val="1600"/>
              <a:buFont typeface="Calibri"/>
              <a:buChar char="▫"/>
              <a:defRPr sz="1600" b="0" i="0" u="none" strike="noStrike" cap="none">
                <a:solidFill>
                  <a:srgbClr val="000000"/>
                </a:solidFill>
                <a:latin typeface="Arial"/>
                <a:ea typeface="Arial"/>
                <a:cs typeface="Arial"/>
                <a:sym typeface="Arial"/>
              </a:defRPr>
            </a:lvl3pPr>
            <a:lvl4pPr marL="1828800" marR="0" lvl="3" indent="-355600" algn="l">
              <a:lnSpc>
                <a:spcPct val="90000"/>
              </a:lnSpc>
              <a:spcBef>
                <a:spcPts val="480"/>
              </a:spcBef>
              <a:spcAft>
                <a:spcPts val="0"/>
              </a:spcAft>
              <a:buClr>
                <a:schemeClr val="dk2"/>
              </a:buClr>
              <a:buSzPts val="2000"/>
              <a:buFont typeface="Arial"/>
              <a:buChar char="•"/>
              <a:defRPr sz="1600" b="0" i="0" u="none" strike="noStrike" cap="none">
                <a:solidFill>
                  <a:srgbClr val="000000"/>
                </a:solidFill>
                <a:latin typeface="Arial"/>
                <a:ea typeface="Arial"/>
                <a:cs typeface="Arial"/>
                <a:sym typeface="Arial"/>
              </a:defRPr>
            </a:lvl4pPr>
            <a:lvl5pPr marL="2286000" marR="0" lvl="4" indent="-330200" algn="l">
              <a:lnSpc>
                <a:spcPct val="90000"/>
              </a:lnSpc>
              <a:spcBef>
                <a:spcPts val="480"/>
              </a:spcBef>
              <a:spcAft>
                <a:spcPts val="0"/>
              </a:spcAft>
              <a:buClr>
                <a:schemeClr val="dk2"/>
              </a:buClr>
              <a:buSzPts val="1600"/>
              <a:buFont typeface="Noto Sans Symbols"/>
              <a:buChar char="➢"/>
              <a:defRPr sz="1600" b="0" i="0" u="none" strike="noStrike" cap="none">
                <a:solidFill>
                  <a:srgbClr val="000000"/>
                </a:solidFill>
                <a:latin typeface="Arial"/>
                <a:ea typeface="Arial"/>
                <a:cs typeface="Arial"/>
                <a:sym typeface="Arial"/>
              </a:defRPr>
            </a:lvl5pPr>
            <a:lvl6pPr marL="2743200" marR="0" lvl="5" indent="-342900" algn="l">
              <a:lnSpc>
                <a:spcPct val="9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40"/>
              </a:spcBef>
              <a:spcAft>
                <a:spcPts val="0"/>
              </a:spcAft>
              <a:buClr>
                <a:srgbClr val="C02A26"/>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g806401c4d1_0_823"/>
          <p:cNvSpPr txBox="1">
            <a:spLocks noGrp="1"/>
          </p:cNvSpPr>
          <p:nvPr>
            <p:ph type="sldNum" idx="12"/>
          </p:nvPr>
        </p:nvSpPr>
        <p:spPr>
          <a:xfrm>
            <a:off x="11631084" y="6586538"/>
            <a:ext cx="260400" cy="1524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AR"/>
              <a:t>‹Nº›</a:t>
            </a:fld>
            <a:r>
              <a:rPr lang="es-AR"/>
              <a:t> </a:t>
            </a:r>
            <a:endParaRPr sz="1200">
              <a:solidFill>
                <a:srgbClr val="888888"/>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omments" Target="../comments/commen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ashokaoffice365.sharepoint.com/:w:/s/AshokaArgentinaUruguayParaguay2/EQbkhYiele9HuWltVwQqs2wB1g1xkHGp3sKRzaGPNPFLrg?e=UqAnDb" TargetMode="External"/><Relationship Id="rId4" Type="http://schemas.openxmlformats.org/officeDocument/2006/relationships/hyperlink" Target="https://www.youtube.com/watch?time_continue=1502&amp;v=clzq4Nfoz1k&amp;feature=emb_tit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22.png"/><Relationship Id="rId4" Type="http://schemas.openxmlformats.org/officeDocument/2006/relationships/hyperlink" Target="https://www.youtube.com/watch?v=2kNskAWApRo&amp;feature=youtu.b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www.youtube.com/watch?v=2kNskAWApRo#action=share" TargetMode="External"/><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hyperlink" Target="https://www.youtube.com/watch?v=SMPIdm3-0rQ&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youtube.com/watch?v=2kNskAWApRo#action=share"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omments" Target="../comments/comment3.xml"/><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omments" Target="../comments/commen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5"/>
          <p:cNvPicPr preferRelativeResize="0"/>
          <p:nvPr/>
        </p:nvPicPr>
        <p:blipFill rotWithShape="1">
          <a:blip r:embed="rId3">
            <a:alphaModFix/>
          </a:blip>
          <a:srcRect/>
          <a:stretch/>
        </p:blipFill>
        <p:spPr>
          <a:xfrm>
            <a:off x="0" y="-159026"/>
            <a:ext cx="12314712" cy="7022752"/>
          </a:xfrm>
          <a:prstGeom prst="rect">
            <a:avLst/>
          </a:prstGeom>
          <a:noFill/>
          <a:ln>
            <a:noFill/>
          </a:ln>
        </p:spPr>
      </p:pic>
      <p:sp>
        <p:nvSpPr>
          <p:cNvPr id="258" name="Google Shape;258;p5"/>
          <p:cNvSpPr txBox="1"/>
          <p:nvPr/>
        </p:nvSpPr>
        <p:spPr>
          <a:xfrm>
            <a:off x="1463750" y="1591875"/>
            <a:ext cx="5069100" cy="22159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ES_tradnl" sz="4000" b="1" dirty="0" smtClean="0">
                <a:latin typeface="Montserrat"/>
                <a:ea typeface="Montserrat"/>
                <a:cs typeface="Montserrat"/>
                <a:sym typeface="Montserrat"/>
              </a:rPr>
              <a:t>CETRAM</a:t>
            </a:r>
            <a:endParaRPr sz="4000" b="1"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C02A26"/>
              </a:buClr>
              <a:buSzPts val="1800"/>
              <a:buFont typeface="Noto Sans Symbols"/>
              <a:buNone/>
            </a:pPr>
            <a:r>
              <a:rPr lang="es-AR" sz="1800" b="0" i="0" u="none" strike="noStrike" cap="none" dirty="0" smtClean="0">
                <a:solidFill>
                  <a:srgbClr val="000000"/>
                </a:solidFill>
                <a:latin typeface="Montserrat"/>
                <a:ea typeface="Montserrat"/>
                <a:cs typeface="Montserrat"/>
                <a:sym typeface="Montserrat"/>
              </a:rPr>
              <a:t>Pedro Chaná]</a:t>
            </a:r>
            <a:endParaRPr sz="18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dirty="0">
              <a:solidFill>
                <a:schemeClr val="lt1"/>
              </a:solidFill>
              <a:latin typeface="Montserrat"/>
              <a:ea typeface="Montserrat"/>
              <a:cs typeface="Montserrat"/>
              <a:sym typeface="Montserrat"/>
            </a:endParaRPr>
          </a:p>
        </p:txBody>
      </p:sp>
      <p:pic>
        <p:nvPicPr>
          <p:cNvPr id="259" name="Google Shape;259;p5"/>
          <p:cNvPicPr preferRelativeResize="0"/>
          <p:nvPr/>
        </p:nvPicPr>
        <p:blipFill rotWithShape="1">
          <a:blip r:embed="rId4">
            <a:alphaModFix/>
          </a:blip>
          <a:srcRect/>
          <a:stretch/>
        </p:blipFill>
        <p:spPr>
          <a:xfrm>
            <a:off x="975798" y="2408722"/>
            <a:ext cx="4191100" cy="1836100"/>
          </a:xfrm>
          <a:prstGeom prst="rect">
            <a:avLst/>
          </a:prstGeom>
          <a:noFill/>
          <a:ln>
            <a:noFill/>
          </a:ln>
        </p:spPr>
      </p:pic>
      <p:pic>
        <p:nvPicPr>
          <p:cNvPr id="260" name="Google Shape;260;p5"/>
          <p:cNvPicPr preferRelativeResize="0"/>
          <p:nvPr/>
        </p:nvPicPr>
        <p:blipFill rotWithShape="1">
          <a:blip r:embed="rId4">
            <a:alphaModFix/>
          </a:blip>
          <a:srcRect/>
          <a:stretch/>
        </p:blipFill>
        <p:spPr>
          <a:xfrm>
            <a:off x="6025759" y="2408722"/>
            <a:ext cx="4191061" cy="1836100"/>
          </a:xfrm>
          <a:prstGeom prst="rect">
            <a:avLst/>
          </a:prstGeom>
          <a:noFill/>
          <a:ln>
            <a:noFill/>
          </a:ln>
        </p:spPr>
      </p:pic>
      <p:pic>
        <p:nvPicPr>
          <p:cNvPr id="262" name="Google Shape;262;p5"/>
          <p:cNvPicPr preferRelativeResize="0"/>
          <p:nvPr/>
        </p:nvPicPr>
        <p:blipFill rotWithShape="1">
          <a:blip r:embed="rId5">
            <a:alphaModFix/>
          </a:blip>
          <a:srcRect/>
          <a:stretch/>
        </p:blipFill>
        <p:spPr>
          <a:xfrm>
            <a:off x="10604665" y="672805"/>
            <a:ext cx="665018" cy="644017"/>
          </a:xfrm>
          <a:prstGeom prst="rect">
            <a:avLst/>
          </a:prstGeom>
          <a:noFill/>
          <a:ln>
            <a:noFill/>
          </a:ln>
        </p:spPr>
      </p:pic>
      <p:sp>
        <p:nvSpPr>
          <p:cNvPr id="264" name="Google Shape;264;p5"/>
          <p:cNvSpPr txBox="1"/>
          <p:nvPr/>
        </p:nvSpPr>
        <p:spPr>
          <a:xfrm>
            <a:off x="899600" y="3715775"/>
            <a:ext cx="4708800" cy="244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266" name="Google Shape;266;p5"/>
          <p:cNvSpPr/>
          <p:nvPr/>
        </p:nvSpPr>
        <p:spPr>
          <a:xfrm>
            <a:off x="364250" y="62568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1</a:t>
            </a:r>
            <a:endParaRPr sz="1400" b="1" i="0" u="none" strike="noStrike" cap="none">
              <a:solidFill>
                <a:srgbClr val="000000"/>
              </a:solidFill>
              <a:latin typeface="Montserrat"/>
              <a:ea typeface="Montserrat"/>
              <a:cs typeface="Montserrat"/>
              <a:sym typeface="Montserrat"/>
            </a:endParaRPr>
          </a:p>
        </p:txBody>
      </p:sp>
      <p:pic>
        <p:nvPicPr>
          <p:cNvPr id="2" name="Imagen 1"/>
          <p:cNvPicPr>
            <a:picLocks noChangeAspect="1"/>
          </p:cNvPicPr>
          <p:nvPr/>
        </p:nvPicPr>
        <p:blipFill>
          <a:blip r:embed="rId6"/>
          <a:stretch>
            <a:fillRect/>
          </a:stretch>
        </p:blipFill>
        <p:spPr>
          <a:xfrm>
            <a:off x="6211270" y="2760350"/>
            <a:ext cx="3601490" cy="8824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g806401c4d1_0_292"/>
          <p:cNvPicPr preferRelativeResize="0"/>
          <p:nvPr/>
        </p:nvPicPr>
        <p:blipFill rotWithShape="1">
          <a:blip r:embed="rId3">
            <a:alphaModFix/>
          </a:blip>
          <a:srcRect/>
          <a:stretch/>
        </p:blipFill>
        <p:spPr>
          <a:xfrm>
            <a:off x="-61362" y="-88551"/>
            <a:ext cx="12314714" cy="7022751"/>
          </a:xfrm>
          <a:prstGeom prst="rect">
            <a:avLst/>
          </a:prstGeom>
          <a:noFill/>
          <a:ln>
            <a:noFill/>
          </a:ln>
        </p:spPr>
      </p:pic>
      <p:pic>
        <p:nvPicPr>
          <p:cNvPr id="439" name="Google Shape;439;g806401c4d1_0_292"/>
          <p:cNvPicPr preferRelativeResize="0"/>
          <p:nvPr/>
        </p:nvPicPr>
        <p:blipFill rotWithShape="1">
          <a:blip r:embed="rId4">
            <a:alphaModFix/>
          </a:blip>
          <a:srcRect/>
          <a:stretch/>
        </p:blipFill>
        <p:spPr>
          <a:xfrm>
            <a:off x="11247190" y="18705"/>
            <a:ext cx="665018" cy="644017"/>
          </a:xfrm>
          <a:prstGeom prst="rect">
            <a:avLst/>
          </a:prstGeom>
          <a:noFill/>
          <a:ln>
            <a:noFill/>
          </a:ln>
        </p:spPr>
      </p:pic>
      <p:sp>
        <p:nvSpPr>
          <p:cNvPr id="440" name="Google Shape;440;g806401c4d1_0_292"/>
          <p:cNvSpPr txBox="1"/>
          <p:nvPr/>
        </p:nvSpPr>
        <p:spPr>
          <a:xfrm>
            <a:off x="456280" y="297420"/>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2800"/>
              <a:buFont typeface="Arial"/>
              <a:buNone/>
            </a:pPr>
            <a:r>
              <a:rPr lang="es-AR" sz="2800" b="1" i="0" u="none" strike="noStrike" cap="none">
                <a:solidFill>
                  <a:srgbClr val="000000"/>
                </a:solidFill>
                <a:latin typeface="Montserrat"/>
                <a:ea typeface="Montserrat"/>
                <a:cs typeface="Montserrat"/>
                <a:sym typeface="Montserrat"/>
              </a:rPr>
              <a:t>Equipo y Finanzas</a:t>
            </a:r>
            <a:endParaRPr sz="2800" b="1" i="0" u="none" strike="noStrike" cap="none">
              <a:solidFill>
                <a:srgbClr val="000000"/>
              </a:solidFill>
              <a:latin typeface="Montserrat"/>
              <a:ea typeface="Montserrat"/>
              <a:cs typeface="Montserrat"/>
              <a:sym typeface="Montserrat"/>
            </a:endParaRPr>
          </a:p>
        </p:txBody>
      </p:sp>
      <p:grpSp>
        <p:nvGrpSpPr>
          <p:cNvPr id="441" name="Google Shape;441;g806401c4d1_0_292"/>
          <p:cNvGrpSpPr/>
          <p:nvPr/>
        </p:nvGrpSpPr>
        <p:grpSpPr>
          <a:xfrm>
            <a:off x="6215660" y="806003"/>
            <a:ext cx="5519862" cy="5399700"/>
            <a:chOff x="4629587" y="806003"/>
            <a:chExt cx="4140000" cy="5399700"/>
          </a:xfrm>
        </p:grpSpPr>
        <p:sp>
          <p:nvSpPr>
            <p:cNvPr id="442" name="Google Shape;442;g806401c4d1_0_292"/>
            <p:cNvSpPr/>
            <p:nvPr/>
          </p:nvSpPr>
          <p:spPr>
            <a:xfrm>
              <a:off x="4629587" y="806003"/>
              <a:ext cx="4140000" cy="5399700"/>
            </a:xfrm>
            <a:prstGeom prst="rect">
              <a:avLst/>
            </a:prstGeom>
            <a:noFill/>
            <a:ln w="19050" cap="flat" cmpd="sng">
              <a:solidFill>
                <a:schemeClr val="accent1"/>
              </a:solidFill>
              <a:prstDash val="solid"/>
              <a:miter lim="800000"/>
              <a:headEnd type="none" w="sm" len="sm"/>
              <a:tailEnd type="none" w="sm" len="sm"/>
            </a:ln>
          </p:spPr>
          <p:txBody>
            <a:bodyPr spcFirstLastPara="1" wrap="square" lIns="91425" tIns="396000" rIns="91425" bIns="45700" anchor="t" anchorCtr="0">
              <a:noAutofit/>
            </a:bodyPr>
            <a:lstStyle/>
            <a:p>
              <a:pPr marL="182562" marR="0" lvl="0" indent="-182562" algn="l" rtl="0">
                <a:lnSpc>
                  <a:spcPct val="100000"/>
                </a:lnSpc>
                <a:spcBef>
                  <a:spcPts val="0"/>
                </a:spcBef>
                <a:spcAft>
                  <a:spcPts val="0"/>
                </a:spcAft>
                <a:buClr>
                  <a:srgbClr val="000000"/>
                </a:buClr>
                <a:buSzPts val="1600"/>
                <a:buFont typeface="Arial"/>
                <a:buNone/>
              </a:pPr>
              <a:r>
                <a:rPr lang="es-AR" sz="1600" b="1" i="0" u="none" strike="noStrike" cap="none">
                  <a:solidFill>
                    <a:srgbClr val="000000"/>
                  </a:solidFill>
                  <a:latin typeface="Montserrat"/>
                  <a:ea typeface="Montserrat"/>
                  <a:cs typeface="Montserrat"/>
                  <a:sym typeface="Montserrat"/>
                </a:rPr>
                <a:t>[XX]</a:t>
              </a:r>
              <a:endParaRPr sz="1600" b="1" i="0" u="none" strike="noStrike" cap="none">
                <a:solidFill>
                  <a:srgbClr val="000000"/>
                </a:solidFill>
                <a:latin typeface="Montserrat"/>
                <a:ea typeface="Montserrat"/>
                <a:cs typeface="Montserrat"/>
                <a:sym typeface="Montserrat"/>
              </a:endParaRPr>
            </a:p>
            <a:p>
              <a:pPr marL="355600" marR="0" lvl="1" indent="-355600" algn="l" rtl="0">
                <a:lnSpc>
                  <a:spcPct val="100000"/>
                </a:lnSpc>
                <a:spcBef>
                  <a:spcPts val="600"/>
                </a:spcBef>
                <a:spcAft>
                  <a:spcPts val="0"/>
                </a:spcAft>
                <a:buClr>
                  <a:srgbClr val="000000"/>
                </a:buClr>
                <a:buSzPts val="1600"/>
                <a:buFont typeface="Montserrat"/>
                <a:buChar char="•"/>
              </a:pPr>
              <a:r>
                <a:rPr lang="es-AR" sz="1600" b="0" i="0" u="none" strike="noStrike" cap="none">
                  <a:solidFill>
                    <a:srgbClr val="000000"/>
                  </a:solidFill>
                  <a:latin typeface="Montserrat"/>
                  <a:ea typeface="Montserrat"/>
                  <a:cs typeface="Montserrat"/>
                  <a:sym typeface="Montserrat"/>
                </a:rPr>
                <a:t>¿Cuál es tu presupuesto actual? </a:t>
              </a:r>
              <a:endParaRPr sz="1400" b="0" i="0" u="none" strike="noStrike" cap="none">
                <a:solidFill>
                  <a:srgbClr val="000000"/>
                </a:solidFill>
                <a:latin typeface="Montserrat"/>
                <a:ea typeface="Montserrat"/>
                <a:cs typeface="Montserrat"/>
                <a:sym typeface="Montserrat"/>
              </a:endParaRPr>
            </a:p>
            <a:p>
              <a:pPr marL="355600" marR="0" lvl="1" indent="-355600" algn="l" rtl="0">
                <a:lnSpc>
                  <a:spcPct val="100000"/>
                </a:lnSpc>
                <a:spcBef>
                  <a:spcPts val="600"/>
                </a:spcBef>
                <a:spcAft>
                  <a:spcPts val="0"/>
                </a:spcAft>
                <a:buClr>
                  <a:srgbClr val="000000"/>
                </a:buClr>
                <a:buSzPts val="1600"/>
                <a:buFont typeface="Montserrat"/>
                <a:buChar char="•"/>
              </a:pPr>
              <a:r>
                <a:rPr lang="es-AR" sz="1600" b="0" i="0" u="none" strike="noStrike" cap="none">
                  <a:solidFill>
                    <a:srgbClr val="000000"/>
                  </a:solidFill>
                  <a:latin typeface="Montserrat"/>
                  <a:ea typeface="Montserrat"/>
                  <a:cs typeface="Montserrat"/>
                  <a:sym typeface="Montserrat"/>
                </a:rPr>
                <a:t>¿Cuál es tu estructura de costos? ¿Cómo se estructuran tus fondos actualmente? ¿Cuáles son tus fuentes principales de ingresos?</a:t>
              </a:r>
              <a:endParaRPr sz="1400" b="0" i="0" u="none" strike="noStrike" cap="none">
                <a:solidFill>
                  <a:srgbClr val="000000"/>
                </a:solidFill>
                <a:latin typeface="Montserrat"/>
                <a:ea typeface="Montserrat"/>
                <a:cs typeface="Montserrat"/>
                <a:sym typeface="Montserrat"/>
              </a:endParaRPr>
            </a:p>
            <a:p>
              <a:pPr marL="182562" marR="0" lvl="1" indent="-182562" algn="l" rtl="0">
                <a:lnSpc>
                  <a:spcPct val="100000"/>
                </a:lnSpc>
                <a:spcBef>
                  <a:spcPts val="92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1" indent="-80962" algn="l" rtl="0">
                <a:lnSpc>
                  <a:spcPct val="100000"/>
                </a:lnSpc>
                <a:spcBef>
                  <a:spcPts val="0"/>
                </a:spcBef>
                <a:spcAft>
                  <a:spcPts val="0"/>
                </a:spcAft>
                <a:buClr>
                  <a:schemeClr val="dk1"/>
                </a:buClr>
                <a:buSzPts val="1600"/>
                <a:buFont typeface="Arial"/>
                <a:buNone/>
              </a:pPr>
              <a:endParaRPr sz="1600" b="0" i="0" u="none" strike="noStrike" cap="none">
                <a:solidFill>
                  <a:srgbClr val="FF0000"/>
                </a:solidFill>
                <a:latin typeface="Calibri"/>
                <a:ea typeface="Calibri"/>
                <a:cs typeface="Calibri"/>
                <a:sym typeface="Calibri"/>
              </a:endParaRPr>
            </a:p>
          </p:txBody>
        </p:sp>
        <p:sp>
          <p:nvSpPr>
            <p:cNvPr id="443" name="Google Shape;443;g806401c4d1_0_292"/>
            <p:cNvSpPr/>
            <p:nvPr/>
          </p:nvSpPr>
          <p:spPr>
            <a:xfrm>
              <a:off x="4629587" y="809243"/>
              <a:ext cx="41400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Finanzas</a:t>
              </a:r>
              <a:endParaRPr sz="1400" b="0" i="0" u="none" strike="noStrike" cap="none">
                <a:solidFill>
                  <a:srgbClr val="000000"/>
                </a:solidFill>
                <a:latin typeface="Montserrat"/>
                <a:ea typeface="Montserrat"/>
                <a:cs typeface="Montserrat"/>
                <a:sym typeface="Montserrat"/>
              </a:endParaRPr>
            </a:p>
          </p:txBody>
        </p:sp>
      </p:grpSp>
      <p:grpSp>
        <p:nvGrpSpPr>
          <p:cNvPr id="444" name="Google Shape;444;g806401c4d1_0_292"/>
          <p:cNvGrpSpPr/>
          <p:nvPr/>
        </p:nvGrpSpPr>
        <p:grpSpPr>
          <a:xfrm>
            <a:off x="456265" y="810828"/>
            <a:ext cx="5519862" cy="5400000"/>
            <a:chOff x="342207" y="810828"/>
            <a:chExt cx="4140000" cy="5400000"/>
          </a:xfrm>
        </p:grpSpPr>
        <p:sp>
          <p:nvSpPr>
            <p:cNvPr id="445" name="Google Shape;445;g806401c4d1_0_292"/>
            <p:cNvSpPr/>
            <p:nvPr/>
          </p:nvSpPr>
          <p:spPr>
            <a:xfrm>
              <a:off x="342207" y="810828"/>
              <a:ext cx="4140000" cy="5400000"/>
            </a:xfrm>
            <a:prstGeom prst="rect">
              <a:avLst/>
            </a:prstGeom>
            <a:noFill/>
            <a:ln w="19050" cap="flat" cmpd="sng">
              <a:solidFill>
                <a:srgbClr val="000000"/>
              </a:solidFill>
              <a:prstDash val="solid"/>
              <a:miter lim="800000"/>
              <a:headEnd type="none" w="sm" len="sm"/>
              <a:tailEnd type="none" w="sm" len="sm"/>
            </a:ln>
          </p:spPr>
          <p:txBody>
            <a:bodyPr spcFirstLastPara="1" wrap="square" lIns="91425" tIns="396000" rIns="91425" bIns="45700" anchor="t" anchorCtr="0">
              <a:noAutofit/>
            </a:bodyPr>
            <a:lstStyle/>
            <a:p>
              <a:pPr marL="182562" marR="0" lvl="0" indent="-182562" algn="l" rtl="0">
                <a:lnSpc>
                  <a:spcPct val="100000"/>
                </a:lnSpc>
                <a:spcBef>
                  <a:spcPts val="0"/>
                </a:spcBef>
                <a:spcAft>
                  <a:spcPts val="0"/>
                </a:spcAft>
                <a:buClr>
                  <a:srgbClr val="000000"/>
                </a:buClr>
                <a:buSzPts val="1600"/>
                <a:buFont typeface="Arial"/>
                <a:buNone/>
              </a:pPr>
              <a:r>
                <a:rPr lang="es-AR" sz="1600" b="1" i="0" u="none" strike="noStrike" cap="none">
                  <a:solidFill>
                    <a:srgbClr val="000000"/>
                  </a:solidFill>
                  <a:latin typeface="Montserrat"/>
                  <a:ea typeface="Montserrat"/>
                  <a:cs typeface="Montserrat"/>
                  <a:sym typeface="Montserrat"/>
                </a:rPr>
                <a:t>[XX]</a:t>
              </a:r>
              <a:endParaRPr sz="1600" b="0" i="0" u="none" strike="noStrike" cap="none">
                <a:solidFill>
                  <a:srgbClr val="000000"/>
                </a:solidFill>
                <a:latin typeface="Montserrat"/>
                <a:ea typeface="Montserrat"/>
                <a:cs typeface="Montserrat"/>
                <a:sym typeface="Montserrat"/>
              </a:endParaRPr>
            </a:p>
            <a:p>
              <a:pPr marL="355600" marR="0" lvl="1" indent="-355600" algn="l" rtl="0">
                <a:lnSpc>
                  <a:spcPct val="100000"/>
                </a:lnSpc>
                <a:spcBef>
                  <a:spcPts val="600"/>
                </a:spcBef>
                <a:spcAft>
                  <a:spcPts val="0"/>
                </a:spcAft>
                <a:buClr>
                  <a:srgbClr val="000000"/>
                </a:buClr>
                <a:buSzPts val="1600"/>
                <a:buFont typeface="Montserrat"/>
                <a:buChar char="•"/>
              </a:pPr>
              <a:r>
                <a:rPr lang="es-AR" sz="1600" b="0" i="0" u="none" strike="noStrike" cap="none">
                  <a:solidFill>
                    <a:srgbClr val="000000"/>
                  </a:solidFill>
                  <a:latin typeface="Montserrat"/>
                  <a:ea typeface="Montserrat"/>
                  <a:cs typeface="Montserrat"/>
                  <a:sym typeface="Montserrat"/>
                </a:rPr>
                <a:t>¿Cómo está estructurado tu </a:t>
              </a:r>
              <a:r>
                <a:rPr lang="es-AR" sz="1600" b="0" i="0" u="none" strike="noStrike" cap="none">
                  <a:solidFill>
                    <a:srgbClr val="000000"/>
                  </a:solidFill>
                  <a:latin typeface="Montserrat"/>
                  <a:ea typeface="Montserrat"/>
                  <a:cs typeface="Montserrat"/>
                  <a:sym typeface="Montserrat"/>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equipo</a:t>
              </a:r>
              <a:r>
                <a:rPr lang="es-AR" sz="1600" b="0" i="0" u="none" strike="noStrike" cap="none">
                  <a:solidFill>
                    <a:srgbClr val="000000"/>
                  </a:solidFill>
                  <a:latin typeface="Montserrat"/>
                  <a:ea typeface="Montserrat"/>
                  <a:cs typeface="Montserrat"/>
                  <a:sym typeface="Montserrat"/>
                </a:rPr>
                <a:t> actualmente? ¿Con qué tipo de destrezas y capacidades cuentas?</a:t>
              </a:r>
              <a:endParaRPr sz="1400" b="0" i="0" u="none" strike="noStrike" cap="none">
                <a:solidFill>
                  <a:srgbClr val="000000"/>
                </a:solidFill>
                <a:latin typeface="Montserrat"/>
                <a:ea typeface="Montserrat"/>
                <a:cs typeface="Montserrat"/>
                <a:sym typeface="Montserrat"/>
              </a:endParaRPr>
            </a:p>
            <a:p>
              <a:pPr marL="355600" marR="0" lvl="1" indent="-355600" algn="l" rtl="0">
                <a:lnSpc>
                  <a:spcPct val="100000"/>
                </a:lnSpc>
                <a:spcBef>
                  <a:spcPts val="600"/>
                </a:spcBef>
                <a:spcAft>
                  <a:spcPts val="0"/>
                </a:spcAft>
                <a:buClr>
                  <a:srgbClr val="000000"/>
                </a:buClr>
                <a:buSzPts val="1600"/>
                <a:buFont typeface="Montserrat"/>
                <a:buChar char="•"/>
              </a:pPr>
              <a:r>
                <a:rPr lang="es-AR" sz="1600" b="0" i="0" u="none" strike="noStrike" cap="none">
                  <a:solidFill>
                    <a:srgbClr val="000000"/>
                  </a:solidFill>
                  <a:latin typeface="Montserrat"/>
                  <a:ea typeface="Montserrat"/>
                  <a:cs typeface="Montserrat"/>
                  <a:sym typeface="Montserrat"/>
                </a:rPr>
                <a:t>¿Con qué otros recursos humanos (ej. voluntarios) cuenta tu modelo? </a:t>
              </a:r>
              <a:endParaRPr sz="1400" b="0" i="0" u="none" strike="noStrike" cap="none">
                <a:solidFill>
                  <a:srgbClr val="000000"/>
                </a:solidFill>
                <a:latin typeface="Montserrat"/>
                <a:ea typeface="Montserrat"/>
                <a:cs typeface="Montserrat"/>
                <a:sym typeface="Montserrat"/>
              </a:endParaRPr>
            </a:p>
            <a:p>
              <a:pPr marL="355600" marR="0" lvl="1" indent="-355600" algn="l" rtl="0">
                <a:lnSpc>
                  <a:spcPct val="100000"/>
                </a:lnSpc>
                <a:spcBef>
                  <a:spcPts val="600"/>
                </a:spcBef>
                <a:spcAft>
                  <a:spcPts val="0"/>
                </a:spcAft>
                <a:buClr>
                  <a:srgbClr val="000000"/>
                </a:buClr>
                <a:buSzPts val="1600"/>
                <a:buFont typeface="Montserrat"/>
                <a:buChar char="•"/>
              </a:pPr>
              <a:r>
                <a:rPr lang="es-AR" sz="1600" b="0" i="0" u="none" strike="noStrike" cap="none">
                  <a:solidFill>
                    <a:srgbClr val="000000"/>
                  </a:solidFill>
                  <a:latin typeface="Montserrat"/>
                  <a:ea typeface="Montserrat"/>
                  <a:cs typeface="Montserrat"/>
                  <a:sym typeface="Montserrat"/>
                </a:rPr>
                <a:t>¿Cuáles son los socios/aliados con quienes trabajas para que tu trabajo sea exitoso?</a:t>
              </a:r>
              <a:endParaRPr sz="1400" b="0" i="0" u="none" strike="noStrike" cap="none">
                <a:solidFill>
                  <a:srgbClr val="000000"/>
                </a:solidFill>
                <a:latin typeface="Montserrat"/>
                <a:ea typeface="Montserrat"/>
                <a:cs typeface="Montserrat"/>
                <a:sym typeface="Montserrat"/>
              </a:endParaRPr>
            </a:p>
            <a:p>
              <a:pPr marL="182562" marR="0" lvl="1" indent="-80962" algn="l" rtl="0">
                <a:lnSpc>
                  <a:spcPct val="100000"/>
                </a:lnSpc>
                <a:spcBef>
                  <a:spcPts val="6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1" indent="-80962"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1" indent="-182562"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0" indent="-80962"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46" name="Google Shape;446;g806401c4d1_0_292"/>
            <p:cNvSpPr/>
            <p:nvPr/>
          </p:nvSpPr>
          <p:spPr>
            <a:xfrm>
              <a:off x="342207" y="810828"/>
              <a:ext cx="4140000" cy="360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Equipo</a:t>
              </a:r>
              <a:endParaRPr sz="1800" b="1" i="0" u="none" strike="noStrike" cap="none">
                <a:solidFill>
                  <a:schemeClr val="hlink"/>
                </a:solidFill>
                <a:latin typeface="Montserrat"/>
                <a:ea typeface="Montserrat"/>
                <a:cs typeface="Montserrat"/>
                <a:sym typeface="Montserrat"/>
              </a:endParaRPr>
            </a:p>
          </p:txBody>
        </p:sp>
      </p:grpSp>
      <p:sp>
        <p:nvSpPr>
          <p:cNvPr id="447" name="Google Shape;447;g806401c4d1_0_292"/>
          <p:cNvSpPr txBox="1"/>
          <p:nvPr/>
        </p:nvSpPr>
        <p:spPr>
          <a:xfrm>
            <a:off x="456275" y="126325"/>
            <a:ext cx="104607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Montserrat"/>
                <a:ea typeface="Montserrat"/>
                <a:cs typeface="Montserrat"/>
                <a:sym typeface="Montserrat"/>
              </a:rPr>
              <a:t>SITUACIÓN ACTUAL</a:t>
            </a:r>
            <a:endParaRPr sz="1400" b="0" i="0" u="none" strike="noStrike" cap="none">
              <a:solidFill>
                <a:srgbClr val="000000"/>
              </a:solidFill>
              <a:latin typeface="Montserrat"/>
              <a:ea typeface="Montserrat"/>
              <a:cs typeface="Montserrat"/>
              <a:sym typeface="Montserrat"/>
            </a:endParaRPr>
          </a:p>
        </p:txBody>
      </p:sp>
      <p:sp>
        <p:nvSpPr>
          <p:cNvPr id="448" name="Google Shape;448;g806401c4d1_0_292"/>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3</a:t>
            </a:r>
            <a:endParaRPr sz="1400" b="1" i="0" u="none" strike="noStrike" cap="none">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g806401c4d1_0_286"/>
          <p:cNvPicPr preferRelativeResize="0"/>
          <p:nvPr/>
        </p:nvPicPr>
        <p:blipFill rotWithShape="1">
          <a:blip r:embed="rId3">
            <a:alphaModFix/>
          </a:blip>
          <a:srcRect/>
          <a:stretch/>
        </p:blipFill>
        <p:spPr>
          <a:xfrm>
            <a:off x="-61362" y="-88551"/>
            <a:ext cx="12314714" cy="7022751"/>
          </a:xfrm>
          <a:prstGeom prst="rect">
            <a:avLst/>
          </a:prstGeom>
          <a:noFill/>
          <a:ln>
            <a:noFill/>
          </a:ln>
        </p:spPr>
      </p:pic>
      <p:pic>
        <p:nvPicPr>
          <p:cNvPr id="454" name="Google Shape;454;g806401c4d1_0_286"/>
          <p:cNvPicPr preferRelativeResize="0"/>
          <p:nvPr/>
        </p:nvPicPr>
        <p:blipFill rotWithShape="1">
          <a:blip r:embed="rId4">
            <a:alphaModFix/>
          </a:blip>
          <a:srcRect/>
          <a:stretch/>
        </p:blipFill>
        <p:spPr>
          <a:xfrm>
            <a:off x="11247190" y="18705"/>
            <a:ext cx="665018" cy="644017"/>
          </a:xfrm>
          <a:prstGeom prst="rect">
            <a:avLst/>
          </a:prstGeom>
          <a:noFill/>
          <a:ln>
            <a:noFill/>
          </a:ln>
        </p:spPr>
      </p:pic>
      <p:sp>
        <p:nvSpPr>
          <p:cNvPr id="455" name="Google Shape;455;g806401c4d1_0_286"/>
          <p:cNvSpPr txBox="1"/>
          <p:nvPr/>
        </p:nvSpPr>
        <p:spPr>
          <a:xfrm>
            <a:off x="456280" y="319920"/>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2800"/>
              <a:buFont typeface="Arial"/>
              <a:buNone/>
            </a:pPr>
            <a:r>
              <a:rPr lang="es-AR" sz="2800" b="1" i="0" u="none" strike="noStrike" cap="none">
                <a:solidFill>
                  <a:srgbClr val="000000"/>
                </a:solidFill>
                <a:latin typeface="Montserrat"/>
                <a:ea typeface="Montserrat"/>
                <a:cs typeface="Montserrat"/>
                <a:sym typeface="Montserrat"/>
              </a:rPr>
              <a:t>Nuestro Modelo</a:t>
            </a:r>
            <a:r>
              <a:rPr lang="es-AR" sz="2800" b="0" i="0" u="none" strike="noStrike" cap="none">
                <a:solidFill>
                  <a:srgbClr val="000000"/>
                </a:solidFill>
                <a:latin typeface="Montserrat"/>
                <a:ea typeface="Montserrat"/>
                <a:cs typeface="Montserrat"/>
                <a:sym typeface="Montserrat"/>
              </a:rPr>
              <a:t/>
            </a:r>
            <a:br>
              <a:rPr lang="es-AR" sz="2800" b="0" i="0" u="none" strike="noStrike" cap="none">
                <a:solidFill>
                  <a:srgbClr val="000000"/>
                </a:solidFill>
                <a:latin typeface="Montserrat"/>
                <a:ea typeface="Montserrat"/>
                <a:cs typeface="Montserrat"/>
                <a:sym typeface="Montserrat"/>
              </a:rPr>
            </a:br>
            <a:endParaRPr sz="2800" b="1" i="0" u="none" strike="noStrike" cap="none">
              <a:solidFill>
                <a:srgbClr val="000000"/>
              </a:solidFill>
              <a:latin typeface="Montserrat"/>
              <a:ea typeface="Montserrat"/>
              <a:cs typeface="Montserrat"/>
              <a:sym typeface="Montserrat"/>
            </a:endParaRPr>
          </a:p>
        </p:txBody>
      </p:sp>
      <p:sp>
        <p:nvSpPr>
          <p:cNvPr id="456" name="Google Shape;456;g806401c4d1_0_286"/>
          <p:cNvSpPr txBox="1"/>
          <p:nvPr/>
        </p:nvSpPr>
        <p:spPr>
          <a:xfrm>
            <a:off x="456278" y="94891"/>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Montserrat"/>
                <a:ea typeface="Montserrat"/>
                <a:cs typeface="Montserrat"/>
                <a:sym typeface="Montserrat"/>
              </a:rPr>
              <a:t>SITUACIÓN ACTUAL</a:t>
            </a:r>
            <a:endParaRPr sz="1200" b="0" i="0" u="none" strike="noStrike" cap="none">
              <a:solidFill>
                <a:srgbClr val="000000"/>
              </a:solidFill>
              <a:latin typeface="Montserrat"/>
              <a:ea typeface="Montserrat"/>
              <a:cs typeface="Montserrat"/>
              <a:sym typeface="Montserrat"/>
            </a:endParaRPr>
          </a:p>
        </p:txBody>
      </p:sp>
      <p:sp>
        <p:nvSpPr>
          <p:cNvPr id="457" name="Google Shape;457;g806401c4d1_0_286"/>
          <p:cNvSpPr/>
          <p:nvPr/>
        </p:nvSpPr>
        <p:spPr>
          <a:xfrm>
            <a:off x="12357101" y="-8999"/>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OPCIONAL</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60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Si piensan que necesitan más espacio para explicar los elementos del modelo, principales actividades etc. pueden usar esta página (si no, la pueden borrar).</a:t>
            </a:r>
            <a:endParaRPr sz="1400" b="0" i="0" u="none" strike="noStrike" cap="none">
              <a:solidFill>
                <a:srgbClr val="000000"/>
              </a:solidFill>
              <a:latin typeface="Montserrat"/>
              <a:ea typeface="Montserrat"/>
              <a:cs typeface="Montserrat"/>
              <a:sym typeface="Montserrat"/>
            </a:endParaRPr>
          </a:p>
        </p:txBody>
      </p:sp>
      <p:sp>
        <p:nvSpPr>
          <p:cNvPr id="458" name="Google Shape;458;g806401c4d1_0_286"/>
          <p:cNvSpPr/>
          <p:nvPr/>
        </p:nvSpPr>
        <p:spPr>
          <a:xfrm>
            <a:off x="8867500" y="5488"/>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3</a:t>
            </a:r>
            <a:endParaRPr sz="1400" b="1" i="0" u="none" strike="noStrike" cap="none">
              <a:solidFill>
                <a:srgbClr val="000000"/>
              </a:solidFill>
              <a:latin typeface="Montserrat"/>
              <a:ea typeface="Montserrat"/>
              <a:cs typeface="Montserrat"/>
              <a:sym typeface="Montserrat"/>
            </a:endParaRPr>
          </a:p>
        </p:txBody>
      </p:sp>
      <p:pic>
        <p:nvPicPr>
          <p:cNvPr id="459" name="Google Shape;459;g806401c4d1_0_286"/>
          <p:cNvPicPr preferRelativeResize="0"/>
          <p:nvPr/>
        </p:nvPicPr>
        <p:blipFill rotWithShape="1">
          <a:blip r:embed="rId5">
            <a:alphaModFix/>
          </a:blip>
          <a:srcRect/>
          <a:stretch/>
        </p:blipFill>
        <p:spPr>
          <a:xfrm>
            <a:off x="1066787" y="878425"/>
            <a:ext cx="10058427" cy="593020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g807027f554_0_608"/>
          <p:cNvPicPr preferRelativeResize="0"/>
          <p:nvPr/>
        </p:nvPicPr>
        <p:blipFill rotWithShape="1">
          <a:blip r:embed="rId3">
            <a:alphaModFix/>
          </a:blip>
          <a:srcRect r="-1317"/>
          <a:stretch/>
        </p:blipFill>
        <p:spPr>
          <a:xfrm>
            <a:off x="0" y="0"/>
            <a:ext cx="12352773" cy="6869875"/>
          </a:xfrm>
          <a:prstGeom prst="rect">
            <a:avLst/>
          </a:prstGeom>
          <a:noFill/>
          <a:ln>
            <a:noFill/>
          </a:ln>
        </p:spPr>
      </p:pic>
      <p:pic>
        <p:nvPicPr>
          <p:cNvPr id="465" name="Google Shape;465;g807027f554_0_608"/>
          <p:cNvPicPr preferRelativeResize="0"/>
          <p:nvPr/>
        </p:nvPicPr>
        <p:blipFill rotWithShape="1">
          <a:blip r:embed="rId4">
            <a:alphaModFix/>
          </a:blip>
          <a:srcRect/>
          <a:stretch/>
        </p:blipFill>
        <p:spPr>
          <a:xfrm>
            <a:off x="581891" y="574304"/>
            <a:ext cx="665018" cy="644017"/>
          </a:xfrm>
          <a:prstGeom prst="rect">
            <a:avLst/>
          </a:prstGeom>
          <a:noFill/>
          <a:ln>
            <a:noFill/>
          </a:ln>
        </p:spPr>
      </p:pic>
      <p:pic>
        <p:nvPicPr>
          <p:cNvPr id="466" name="Google Shape;466;g807027f554_0_608"/>
          <p:cNvPicPr preferRelativeResize="0"/>
          <p:nvPr/>
        </p:nvPicPr>
        <p:blipFill rotWithShape="1">
          <a:blip r:embed="rId5">
            <a:alphaModFix/>
          </a:blip>
          <a:srcRect/>
          <a:stretch/>
        </p:blipFill>
        <p:spPr>
          <a:xfrm>
            <a:off x="1365662" y="6072248"/>
            <a:ext cx="2053225" cy="845127"/>
          </a:xfrm>
          <a:prstGeom prst="rect">
            <a:avLst/>
          </a:prstGeom>
          <a:noFill/>
          <a:ln>
            <a:noFill/>
          </a:ln>
        </p:spPr>
      </p:pic>
      <p:sp>
        <p:nvSpPr>
          <p:cNvPr id="467" name="Google Shape;467;g807027f554_0_608"/>
          <p:cNvSpPr txBox="1"/>
          <p:nvPr/>
        </p:nvSpPr>
        <p:spPr>
          <a:xfrm>
            <a:off x="1445625" y="1872800"/>
            <a:ext cx="5183400" cy="3740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2000"/>
              <a:buFont typeface="Arial"/>
              <a:buNone/>
            </a:pPr>
            <a:r>
              <a:rPr lang="es-AR" sz="2000" b="0" i="0" u="none" strike="noStrike" cap="none">
                <a:solidFill>
                  <a:srgbClr val="000000"/>
                </a:solidFill>
                <a:latin typeface="Montserrat Light"/>
                <a:ea typeface="Montserrat Light"/>
                <a:cs typeface="Montserrat Light"/>
                <a:sym typeface="Montserrat Light"/>
              </a:rPr>
              <a:t>__ Introducción</a:t>
            </a:r>
            <a:endParaRPr sz="2000" b="0" i="0" u="none" strike="noStrike" cap="none">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000"/>
              <a:buFont typeface="Arial"/>
              <a:buNone/>
            </a:pPr>
            <a:r>
              <a:rPr lang="es-AR" sz="2000" b="0" i="0" u="none" strike="noStrike" cap="none">
                <a:solidFill>
                  <a:srgbClr val="000000"/>
                </a:solidFill>
                <a:latin typeface="Montserrat Light"/>
                <a:ea typeface="Montserrat Light"/>
                <a:cs typeface="Montserrat Light"/>
                <a:sym typeface="Montserrat Light"/>
              </a:rPr>
              <a:t>__ Situación actual</a:t>
            </a:r>
            <a:endParaRPr sz="2000" b="0" i="0" u="none" strike="noStrike" cap="none">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000"/>
              <a:buFont typeface="Arial"/>
              <a:buNone/>
            </a:pPr>
            <a:r>
              <a:rPr lang="es-AR" sz="2000" b="1" i="0" u="none" strike="noStrike" cap="none">
                <a:solidFill>
                  <a:srgbClr val="000000"/>
                </a:solidFill>
                <a:latin typeface="Montserrat"/>
                <a:ea typeface="Montserrat"/>
                <a:cs typeface="Montserrat"/>
                <a:sym typeface="Montserrat"/>
              </a:rPr>
              <a:t>__ Enfoque de ampliación de impacto</a:t>
            </a:r>
            <a:endParaRPr sz="2000" b="1"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000"/>
              <a:buFont typeface="Arial"/>
              <a:buNone/>
            </a:pPr>
            <a:r>
              <a:rPr lang="es-AR" sz="2000" b="0" i="0" u="none" strike="noStrike" cap="none">
                <a:solidFill>
                  <a:srgbClr val="000000"/>
                </a:solidFill>
                <a:latin typeface="Montserrat Light"/>
                <a:ea typeface="Montserrat Light"/>
                <a:cs typeface="Montserrat Light"/>
                <a:sym typeface="Montserrat Light"/>
              </a:rPr>
              <a:t>__ Conclusión</a:t>
            </a:r>
            <a:endParaRPr sz="2000" b="0" i="0" u="none" strike="noStrike" cap="none">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000"/>
              <a:buFont typeface="Arial"/>
              <a:buNone/>
            </a:pPr>
            <a:r>
              <a:rPr lang="es-AR" sz="2000" b="0" i="0" u="none" strike="noStrike" cap="none">
                <a:solidFill>
                  <a:srgbClr val="000000"/>
                </a:solidFill>
                <a:latin typeface="Montserrat Light"/>
                <a:ea typeface="Montserrat Light"/>
                <a:cs typeface="Montserrat Light"/>
                <a:sym typeface="Montserrat Light"/>
              </a:rPr>
              <a:t>__ Preguntas</a:t>
            </a:r>
            <a:endParaRPr sz="2000" b="0" i="0" u="none" strike="noStrike" cap="none">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pic>
        <p:nvPicPr>
          <p:cNvPr id="468" name="Google Shape;468;g807027f554_0_608"/>
          <p:cNvPicPr preferRelativeResize="0"/>
          <p:nvPr/>
        </p:nvPicPr>
        <p:blipFill rotWithShape="1">
          <a:blip r:embed="rId6">
            <a:alphaModFix/>
          </a:blip>
          <a:srcRect l="25991" r="25981"/>
          <a:stretch/>
        </p:blipFill>
        <p:spPr>
          <a:xfrm>
            <a:off x="7391284" y="0"/>
            <a:ext cx="4940138" cy="6858000"/>
          </a:xfrm>
          <a:prstGeom prst="rect">
            <a:avLst/>
          </a:prstGeom>
          <a:noFill/>
          <a:ln>
            <a:noFill/>
          </a:ln>
        </p:spPr>
      </p:pic>
      <p:pic>
        <p:nvPicPr>
          <p:cNvPr id="469" name="Google Shape;469;g807027f554_0_608"/>
          <p:cNvPicPr preferRelativeResize="0"/>
          <p:nvPr/>
        </p:nvPicPr>
        <p:blipFill rotWithShape="1">
          <a:blip r:embed="rId7">
            <a:alphaModFix/>
          </a:blip>
          <a:srcRect/>
          <a:stretch/>
        </p:blipFill>
        <p:spPr>
          <a:xfrm>
            <a:off x="5120063" y="450604"/>
            <a:ext cx="3702479" cy="11766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15"/>
          <p:cNvPicPr preferRelativeResize="0"/>
          <p:nvPr/>
        </p:nvPicPr>
        <p:blipFill rotWithShape="1">
          <a:blip r:embed="rId3">
            <a:alphaModFix/>
          </a:blip>
          <a:srcRect l="-50" r="48" b="15667"/>
          <a:stretch/>
        </p:blipFill>
        <p:spPr>
          <a:xfrm>
            <a:off x="-6443" y="0"/>
            <a:ext cx="12198444" cy="6858000"/>
          </a:xfrm>
          <a:prstGeom prst="rect">
            <a:avLst/>
          </a:prstGeom>
          <a:noFill/>
          <a:ln>
            <a:noFill/>
          </a:ln>
        </p:spPr>
      </p:pic>
      <p:sp>
        <p:nvSpPr>
          <p:cNvPr id="475" name="Google Shape;475;p15"/>
          <p:cNvSpPr txBox="1"/>
          <p:nvPr/>
        </p:nvSpPr>
        <p:spPr>
          <a:xfrm>
            <a:off x="636049" y="1343925"/>
            <a:ext cx="6606000" cy="529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s-AR" sz="3500" b="1" i="0" u="none" strike="noStrike" cap="none">
                <a:solidFill>
                  <a:schemeClr val="lt1"/>
                </a:solidFill>
                <a:latin typeface="Montserrat"/>
                <a:ea typeface="Montserrat"/>
                <a:cs typeface="Montserrat"/>
                <a:sym typeface="Montserrat"/>
              </a:rPr>
              <a:t>¿Cómo es tu liderazgo?</a:t>
            </a:r>
            <a:endParaRPr sz="900" b="1"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r>
              <a:rPr lang="es-AR" sz="2600" b="0" i="0" u="none" strike="noStrike" cap="none">
                <a:solidFill>
                  <a:schemeClr val="lt1"/>
                </a:solidFill>
                <a:latin typeface="Montserrat"/>
                <a:ea typeface="Montserrat"/>
                <a:cs typeface="Montserrat"/>
                <a:sym typeface="Montserrat"/>
              </a:rPr>
              <a:t>L</a:t>
            </a:r>
            <a:r>
              <a:rPr lang="es-AR" sz="2900" b="0" i="0" u="none" strike="noStrike" cap="none">
                <a:solidFill>
                  <a:schemeClr val="lt1"/>
                </a:solidFill>
                <a:latin typeface="Montserrat"/>
                <a:ea typeface="Montserrat"/>
                <a:cs typeface="Montserrat"/>
                <a:sym typeface="Montserrat"/>
              </a:rPr>
              <a:t>es recomendamos ver este video:</a:t>
            </a:r>
            <a:endParaRPr sz="29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s-AR" sz="1400" b="0" i="0" u="sng" strike="noStrike" cap="none">
                <a:solidFill>
                  <a:srgbClr val="FFFFFF"/>
                </a:solidFill>
                <a:latin typeface="Arial"/>
                <a:ea typeface="Arial"/>
                <a:cs typeface="Arial"/>
                <a:sym typeface="Arial"/>
                <a:hlinkClick r:id="rId4"/>
              </a:rPr>
              <a:t>https://www.youtube.com/watch?time_continue=1502&amp;v=clzq4Nfoz1k&amp;feature=emb_title</a:t>
            </a:r>
            <a:r>
              <a:rPr lang="es-AR"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AR" sz="2900" b="0" i="0" u="none" strike="noStrike" cap="none">
                <a:solidFill>
                  <a:schemeClr val="lt1"/>
                </a:solidFill>
                <a:latin typeface="Montserrat"/>
                <a:ea typeface="Montserrat"/>
                <a:cs typeface="Montserrat"/>
                <a:sym typeface="Montserrat"/>
              </a:rPr>
              <a:t>Y trabajar sobre este documento:</a:t>
            </a:r>
            <a:r>
              <a:rPr lang="es-AR" sz="1900" b="0" i="0" u="none" strike="noStrike" cap="none">
                <a:solidFill>
                  <a:srgbClr val="FFFFFF"/>
                </a:solidFill>
                <a:latin typeface="Montserrat"/>
                <a:ea typeface="Montserrat"/>
                <a:cs typeface="Montserrat"/>
                <a:sym typeface="Montserrat"/>
              </a:rPr>
              <a:t> </a:t>
            </a:r>
            <a:endParaRPr sz="1900" b="0"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s-AR" sz="1400" b="0" i="0" u="sng" strike="noStrike" cap="none">
                <a:solidFill>
                  <a:srgbClr val="FFFFFF"/>
                </a:solidFill>
                <a:latin typeface="Arial"/>
                <a:ea typeface="Arial"/>
                <a:cs typeface="Arial"/>
                <a:sym typeface="Arial"/>
                <a:hlinkClick r:id="rId5"/>
              </a:rPr>
              <a:t>ttps://ashokaoffice365.sharepoint.com/:w:/s/AshokaArgentinaUruguayParaguay2/EQbkhYiele9HuWltVwQqs2wB1g1xkHGp3sKRzaGPNPFLrg?e=UqAnDb</a:t>
            </a:r>
            <a:r>
              <a:rPr lang="es-AR"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21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600"/>
              <a:buFont typeface="Arial"/>
              <a:buNone/>
            </a:pPr>
            <a:endParaRPr sz="3000" b="1" i="0" u="none" strike="noStrike" cap="none">
              <a:solidFill>
                <a:schemeClr val="lt1"/>
              </a:solidFill>
              <a:latin typeface="Montserrat"/>
              <a:ea typeface="Montserrat"/>
              <a:cs typeface="Montserrat"/>
              <a:sym typeface="Montserrat"/>
            </a:endParaRPr>
          </a:p>
        </p:txBody>
      </p:sp>
      <p:pic>
        <p:nvPicPr>
          <p:cNvPr id="476" name="Google Shape;476;p15"/>
          <p:cNvPicPr preferRelativeResize="0"/>
          <p:nvPr/>
        </p:nvPicPr>
        <p:blipFill rotWithShape="1">
          <a:blip r:embed="rId6">
            <a:alphaModFix/>
          </a:blip>
          <a:srcRect/>
          <a:stretch/>
        </p:blipFill>
        <p:spPr>
          <a:xfrm>
            <a:off x="780191" y="4964217"/>
            <a:ext cx="665018" cy="644017"/>
          </a:xfrm>
          <a:prstGeom prst="rect">
            <a:avLst/>
          </a:prstGeom>
          <a:noFill/>
          <a:ln>
            <a:noFill/>
          </a:ln>
        </p:spPr>
      </p:pic>
      <p:sp>
        <p:nvSpPr>
          <p:cNvPr id="477" name="Google Shape;477;p15"/>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4</a:t>
            </a:r>
            <a:endParaRPr sz="14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g807027f554_0_617"/>
          <p:cNvPicPr preferRelativeResize="0"/>
          <p:nvPr/>
        </p:nvPicPr>
        <p:blipFill rotWithShape="1">
          <a:blip r:embed="rId3">
            <a:alphaModFix/>
          </a:blip>
          <a:srcRect l="14021" t="16225" r="59" b="26197"/>
          <a:stretch/>
        </p:blipFill>
        <p:spPr>
          <a:xfrm>
            <a:off x="0" y="1"/>
            <a:ext cx="12182531" cy="6858002"/>
          </a:xfrm>
          <a:prstGeom prst="rect">
            <a:avLst/>
          </a:prstGeom>
          <a:noFill/>
          <a:ln>
            <a:noFill/>
          </a:ln>
        </p:spPr>
      </p:pic>
      <p:sp>
        <p:nvSpPr>
          <p:cNvPr id="483" name="Google Shape;483;g807027f554_0_617"/>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84" name="Google Shape;484;g807027f554_0_617"/>
          <p:cNvSpPr txBox="1"/>
          <p:nvPr/>
        </p:nvSpPr>
        <p:spPr>
          <a:xfrm>
            <a:off x="4747352" y="1216366"/>
            <a:ext cx="7447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43C61"/>
              </a:buClr>
              <a:buSzPts val="2800"/>
              <a:buFont typeface="Arial"/>
              <a:buNone/>
            </a:pPr>
            <a:r>
              <a:rPr lang="es-AR" sz="2800" b="1" i="0" u="none" strike="noStrike" cap="none">
                <a:solidFill>
                  <a:srgbClr val="FFFFFF"/>
                </a:solidFill>
                <a:latin typeface="Montserrat"/>
                <a:ea typeface="Montserrat"/>
                <a:cs typeface="Montserrat"/>
                <a:sym typeface="Montserrat"/>
              </a:rPr>
              <a:t>Potencial de impacto máximo y objetivos clave</a:t>
            </a:r>
            <a:endParaRPr sz="2800" b="1" i="0" u="none" strike="noStrike" cap="none">
              <a:solidFill>
                <a:srgbClr val="FFFFFF"/>
              </a:solidFill>
              <a:latin typeface="Montserrat"/>
              <a:ea typeface="Montserrat"/>
              <a:cs typeface="Montserrat"/>
              <a:sym typeface="Montserrat"/>
            </a:endParaRPr>
          </a:p>
        </p:txBody>
      </p:sp>
      <p:sp>
        <p:nvSpPr>
          <p:cNvPr id="485" name="Google Shape;485;g807027f554_0_617"/>
          <p:cNvSpPr txBox="1"/>
          <p:nvPr/>
        </p:nvSpPr>
        <p:spPr>
          <a:xfrm>
            <a:off x="4747351" y="991338"/>
            <a:ext cx="75504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FFFFFF"/>
                </a:solidFill>
                <a:latin typeface="Montserrat"/>
                <a:ea typeface="Montserrat"/>
                <a:cs typeface="Montserrat"/>
                <a:sym typeface="Montserrat"/>
              </a:rPr>
              <a:t>ENFOQUE DE AMPLIACIÓN DE IMPACTO  </a:t>
            </a:r>
            <a:endParaRPr sz="1200" b="0" i="0" u="none" strike="noStrike" cap="none">
              <a:solidFill>
                <a:srgbClr val="FFFFFF"/>
              </a:solidFill>
              <a:latin typeface="Montserrat"/>
              <a:ea typeface="Montserrat"/>
              <a:cs typeface="Montserrat"/>
              <a:sym typeface="Montserrat"/>
            </a:endParaRPr>
          </a:p>
        </p:txBody>
      </p:sp>
      <p:sp>
        <p:nvSpPr>
          <p:cNvPr id="486" name="Google Shape;486;g807027f554_0_617"/>
          <p:cNvSpPr txBox="1"/>
          <p:nvPr/>
        </p:nvSpPr>
        <p:spPr>
          <a:xfrm>
            <a:off x="5720350" y="2595100"/>
            <a:ext cx="5373900" cy="79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0" i="0" u="none" strike="noStrike" cap="none">
                <a:solidFill>
                  <a:srgbClr val="FFFFFF"/>
                </a:solidFill>
                <a:latin typeface="Montserrat"/>
                <a:ea typeface="Montserrat"/>
                <a:cs typeface="Montserrat"/>
                <a:sym typeface="Montserrat"/>
              </a:rPr>
              <a:t>Hemos recorrido la primer etapa clave: aproximación al sistema en el que se desenvuelve tu emprendimiento y conocimiento del abordaje que desarrolla tu organización. Ahora viene la etapa más creativa de nuestro proceso: intercambiar ideas, enfoques, líneas de acción, poniendo la creatividad y conocimientos de todo el equipo a dialogar para tener el mejor plan de escala del impacto. Allá vamos!</a:t>
            </a:r>
            <a:endParaRPr sz="1600" b="0" i="0" u="none" strike="noStrike" cap="none">
              <a:solidFill>
                <a:srgbClr val="FFFFFF"/>
              </a:solidFill>
              <a:latin typeface="Montserrat"/>
              <a:ea typeface="Montserrat"/>
              <a:cs typeface="Montserrat"/>
              <a:sym typeface="Montserrat"/>
            </a:endParaRPr>
          </a:p>
        </p:txBody>
      </p:sp>
      <p:sp>
        <p:nvSpPr>
          <p:cNvPr id="487" name="Google Shape;487;g807027f554_0_617"/>
          <p:cNvSpPr/>
          <p:nvPr/>
        </p:nvSpPr>
        <p:spPr>
          <a:xfrm>
            <a:off x="10429350" y="6269088"/>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4</a:t>
            </a:r>
            <a:endParaRPr sz="1400" b="1" i="0" u="none" strike="noStrike" cap="none">
              <a:solidFill>
                <a:srgbClr val="000000"/>
              </a:solidFill>
              <a:latin typeface="Montserrat"/>
              <a:ea typeface="Montserrat"/>
              <a:cs typeface="Montserrat"/>
              <a:sym typeface="Montserrat"/>
            </a:endParaRPr>
          </a:p>
        </p:txBody>
      </p:sp>
      <p:sp>
        <p:nvSpPr>
          <p:cNvPr id="488" name="Google Shape;488;g807027f554_0_617"/>
          <p:cNvSpPr/>
          <p:nvPr/>
        </p:nvSpPr>
        <p:spPr>
          <a:xfrm>
            <a:off x="6163" y="5938"/>
            <a:ext cx="12192000" cy="6858000"/>
          </a:xfrm>
          <a:prstGeom prst="rect">
            <a:avLst/>
          </a:prstGeom>
          <a:noFill/>
          <a:ln w="114300" cap="flat" cmpd="sng">
            <a:solidFill>
              <a:srgbClr val="F36D17"/>
            </a:solidFill>
            <a:prstDash val="solid"/>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g8732f95265_0_39"/>
          <p:cNvPicPr preferRelativeResize="0"/>
          <p:nvPr/>
        </p:nvPicPr>
        <p:blipFill rotWithShape="1">
          <a:blip r:embed="rId3">
            <a:alphaModFix/>
          </a:blip>
          <a:srcRect l="56559" t="36060" b="32598"/>
          <a:stretch/>
        </p:blipFill>
        <p:spPr>
          <a:xfrm>
            <a:off x="-62025" y="0"/>
            <a:ext cx="12254025" cy="7426073"/>
          </a:xfrm>
          <a:prstGeom prst="rect">
            <a:avLst/>
          </a:prstGeom>
          <a:noFill/>
          <a:ln>
            <a:noFill/>
          </a:ln>
        </p:spPr>
      </p:pic>
      <p:grpSp>
        <p:nvGrpSpPr>
          <p:cNvPr id="494" name="Google Shape;494;g8732f95265_0_39"/>
          <p:cNvGrpSpPr/>
          <p:nvPr/>
        </p:nvGrpSpPr>
        <p:grpSpPr>
          <a:xfrm>
            <a:off x="5312405" y="1872923"/>
            <a:ext cx="6415361" cy="3843641"/>
            <a:chOff x="3856913" y="1274187"/>
            <a:chExt cx="4909214" cy="4608130"/>
          </a:xfrm>
        </p:grpSpPr>
        <p:sp>
          <p:nvSpPr>
            <p:cNvPr id="495" name="Google Shape;495;g8732f95265_0_39"/>
            <p:cNvSpPr/>
            <p:nvPr/>
          </p:nvSpPr>
          <p:spPr>
            <a:xfrm>
              <a:off x="3856913" y="1274317"/>
              <a:ext cx="4909200" cy="4608000"/>
            </a:xfrm>
            <a:prstGeom prst="rect">
              <a:avLst/>
            </a:prstGeom>
            <a:solidFill>
              <a:srgbClr val="F3F3F3"/>
            </a:solidFill>
            <a:ln w="19050" cap="flat" cmpd="sng">
              <a:solidFill>
                <a:schemeClr val="hlink"/>
              </a:solidFill>
              <a:prstDash val="solid"/>
              <a:miter lim="800000"/>
              <a:headEnd type="none" w="sm" len="sm"/>
              <a:tailEnd type="none" w="sm" len="sm"/>
            </a:ln>
          </p:spPr>
          <p:txBody>
            <a:bodyPr spcFirstLastPara="1" wrap="square" lIns="93275" tIns="396000" rIns="93275" bIns="46625" anchor="t" anchorCtr="0">
              <a:noAutofit/>
            </a:bodyPr>
            <a:lstStyle/>
            <a:p>
              <a:pPr marL="182562" marR="0" lvl="0" indent="-182562" algn="l" rtl="0">
                <a:lnSpc>
                  <a:spcPct val="115000"/>
                </a:lnSpc>
                <a:spcBef>
                  <a:spcPts val="0"/>
                </a:spcBef>
                <a:spcAft>
                  <a:spcPts val="0"/>
                </a:spcAft>
                <a:buClr>
                  <a:srgbClr val="000000"/>
                </a:buClr>
                <a:buSzPts val="1600"/>
                <a:buFont typeface="Arial"/>
                <a:buNone/>
              </a:pPr>
              <a:r>
                <a:rPr lang="es-AR" sz="1400" b="1" i="0" u="none" strike="noStrike" cap="none">
                  <a:solidFill>
                    <a:srgbClr val="000000"/>
                  </a:solidFill>
                  <a:latin typeface="Montserrat"/>
                  <a:ea typeface="Montserrat"/>
                  <a:cs typeface="Montserrat"/>
                  <a:sym typeface="Montserrat"/>
                </a:rPr>
                <a:t>[XX]</a:t>
              </a:r>
              <a:endParaRPr sz="1400" b="1" i="0" u="none" strike="noStrike" cap="none">
                <a:solidFill>
                  <a:srgbClr val="000000"/>
                </a:solidFill>
                <a:latin typeface="Montserrat"/>
                <a:ea typeface="Montserrat"/>
                <a:cs typeface="Montserrat"/>
                <a:sym typeface="Montserrat"/>
              </a:endParaRPr>
            </a:p>
            <a:p>
              <a:pPr marL="355600" marR="0" lvl="1" indent="-342900" algn="l" rtl="0">
                <a:lnSpc>
                  <a:spcPct val="115000"/>
                </a:lnSpc>
                <a:spcBef>
                  <a:spcPts val="600"/>
                </a:spcBef>
                <a:spcAft>
                  <a:spcPts val="0"/>
                </a:spcAft>
                <a:buClr>
                  <a:schemeClr val="dk1"/>
                </a:buClr>
                <a:buSzPts val="1400"/>
                <a:buFont typeface="Montserrat"/>
                <a:buChar char="•"/>
              </a:pPr>
              <a:r>
                <a:rPr lang="es-AR" sz="1400" b="0" i="0" u="none" strike="noStrike" cap="none">
                  <a:solidFill>
                    <a:schemeClr val="dk1"/>
                  </a:solidFill>
                  <a:latin typeface="Montserrat"/>
                  <a:ea typeface="Montserrat"/>
                  <a:cs typeface="Montserrat"/>
                  <a:sym typeface="Montserrat"/>
                </a:rPr>
                <a:t>¿Cuáles son tus objetivos futuros para el cambio sistémico que persigues?</a:t>
              </a:r>
              <a:endParaRPr sz="1200" b="0" i="0" u="none" strike="noStrike" cap="none">
                <a:solidFill>
                  <a:srgbClr val="000000"/>
                </a:solidFill>
                <a:latin typeface="Montserrat"/>
                <a:ea typeface="Montserrat"/>
                <a:cs typeface="Montserrat"/>
                <a:sym typeface="Montserrat"/>
              </a:endParaRPr>
            </a:p>
            <a:p>
              <a:pPr marL="355600" marR="0" lvl="1" indent="-342900" algn="l" rtl="0">
                <a:lnSpc>
                  <a:spcPct val="115000"/>
                </a:lnSpc>
                <a:spcBef>
                  <a:spcPts val="600"/>
                </a:spcBef>
                <a:spcAft>
                  <a:spcPts val="0"/>
                </a:spcAft>
                <a:buClr>
                  <a:schemeClr val="dk1"/>
                </a:buClr>
                <a:buSzPts val="1400"/>
                <a:buFont typeface="Montserrat"/>
                <a:buChar char="•"/>
              </a:pPr>
              <a:r>
                <a:rPr lang="es-AR" sz="1400" b="0" i="0" u="none" strike="noStrike" cap="none">
                  <a:solidFill>
                    <a:schemeClr val="dk1"/>
                  </a:solidFill>
                  <a:highlight>
                    <a:srgbClr val="FFFF00"/>
                  </a:highlight>
                  <a:latin typeface="Montserrat"/>
                  <a:ea typeface="Montserrat"/>
                  <a:cs typeface="Montserrat"/>
                  <a:sym typeface="Montserrat"/>
                </a:rPr>
                <a:t>¿Cuál es el impacto que deseas escalar? ¿Cuáles son las características de la idea que permitirán que se expanda y se adopte en otros lugares?</a:t>
              </a:r>
              <a:endParaRPr sz="1200" b="0" i="0" u="none" strike="noStrike" cap="none">
                <a:solidFill>
                  <a:srgbClr val="000000"/>
                </a:solidFill>
                <a:highlight>
                  <a:srgbClr val="FFFF00"/>
                </a:highlight>
                <a:latin typeface="Montserrat"/>
                <a:ea typeface="Montserrat"/>
                <a:cs typeface="Montserrat"/>
                <a:sym typeface="Montserrat"/>
              </a:endParaRPr>
            </a:p>
            <a:p>
              <a:pPr marL="355600" marR="0" lvl="1" indent="-342900" algn="l" rtl="0">
                <a:lnSpc>
                  <a:spcPct val="115000"/>
                </a:lnSpc>
                <a:spcBef>
                  <a:spcPts val="600"/>
                </a:spcBef>
                <a:spcAft>
                  <a:spcPts val="0"/>
                </a:spcAft>
                <a:buClr>
                  <a:schemeClr val="dk1"/>
                </a:buClr>
                <a:buSzPts val="1400"/>
                <a:buFont typeface="Montserrat"/>
                <a:buChar char="•"/>
              </a:pPr>
              <a:r>
                <a:rPr lang="es-AR" sz="1400" b="0" i="0" u="none" strike="noStrike" cap="none">
                  <a:solidFill>
                    <a:schemeClr val="dk1"/>
                  </a:solidFill>
                  <a:latin typeface="Montserrat"/>
                  <a:ea typeface="Montserrat"/>
                  <a:cs typeface="Montserrat"/>
                  <a:sym typeface="Montserrat"/>
                </a:rPr>
                <a:t>¿Qué componentes de tu modelo son más importantes de difundir o replicar para lograr cambios sistémicos en tu campo de acción? ¿Cuáles son los componentes del modelo que no son negociables? ¿De qué se podría prescindir para que otros puedan adaptarlo y para que resulte más sencilla la expansión del modelo (es decir, los elementos sí negociables)?</a:t>
              </a:r>
              <a:endParaRPr sz="1200" b="0" i="0" u="none" strike="noStrike" cap="none">
                <a:solidFill>
                  <a:srgbClr val="000000"/>
                </a:solidFill>
                <a:latin typeface="Montserrat"/>
                <a:ea typeface="Montserrat"/>
                <a:cs typeface="Montserrat"/>
                <a:sym typeface="Montserrat"/>
              </a:endParaRPr>
            </a:p>
          </p:txBody>
        </p:sp>
        <p:sp>
          <p:nvSpPr>
            <p:cNvPr id="496" name="Google Shape;496;g8732f95265_0_39"/>
            <p:cNvSpPr/>
            <p:nvPr/>
          </p:nvSpPr>
          <p:spPr>
            <a:xfrm>
              <a:off x="3868327" y="1274187"/>
              <a:ext cx="4897800" cy="360000"/>
            </a:xfrm>
            <a:prstGeom prst="rect">
              <a:avLst/>
            </a:prstGeom>
            <a:solidFill>
              <a:srgbClr val="000000"/>
            </a:solidFill>
            <a:ln w="19050" cap="flat" cmpd="sng">
              <a:solidFill>
                <a:schemeClr val="accent1"/>
              </a:solidFill>
              <a:prstDash val="solid"/>
              <a:round/>
              <a:headEnd type="none" w="sm" len="sm"/>
              <a:tailEnd type="none" w="sm" len="sm"/>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1" i="0" u="none" strike="noStrike" cap="none">
                  <a:solidFill>
                    <a:schemeClr val="lt1"/>
                  </a:solidFill>
                  <a:latin typeface="Montserrat"/>
                  <a:ea typeface="Montserrat"/>
                  <a:cs typeface="Montserrat"/>
                  <a:sym typeface="Montserrat"/>
                </a:rPr>
                <a:t>Objetivos y componentes del modelo para la expansión</a:t>
              </a:r>
              <a:endParaRPr sz="1400" b="0" i="0" u="none" strike="noStrike" cap="none">
                <a:solidFill>
                  <a:srgbClr val="000000"/>
                </a:solidFill>
                <a:latin typeface="Montserrat"/>
                <a:ea typeface="Montserrat"/>
                <a:cs typeface="Montserrat"/>
                <a:sym typeface="Montserrat"/>
              </a:endParaRPr>
            </a:p>
          </p:txBody>
        </p:sp>
      </p:grpSp>
      <p:sp>
        <p:nvSpPr>
          <p:cNvPr id="497" name="Google Shape;497;g8732f95265_0_39"/>
          <p:cNvSpPr txBox="1"/>
          <p:nvPr/>
        </p:nvSpPr>
        <p:spPr>
          <a:xfrm>
            <a:off x="456280" y="628195"/>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43C61"/>
              </a:buClr>
              <a:buSzPts val="2800"/>
              <a:buFont typeface="Arial"/>
              <a:buNone/>
            </a:pPr>
            <a:r>
              <a:rPr lang="es-AR" sz="2800" b="1" i="0" u="none" strike="noStrike" cap="none">
                <a:solidFill>
                  <a:srgbClr val="FFFFFF"/>
                </a:solidFill>
                <a:latin typeface="Montserrat"/>
                <a:ea typeface="Montserrat"/>
                <a:cs typeface="Montserrat"/>
                <a:sym typeface="Montserrat"/>
              </a:rPr>
              <a:t>Potencial de impacto máximo y objetivos clave</a:t>
            </a:r>
            <a:endParaRPr sz="2800" b="1" i="0" u="none" strike="noStrike" cap="none">
              <a:solidFill>
                <a:srgbClr val="FFFFFF"/>
              </a:solidFill>
              <a:latin typeface="Montserrat"/>
              <a:ea typeface="Montserrat"/>
              <a:cs typeface="Montserrat"/>
              <a:sym typeface="Montserrat"/>
            </a:endParaRPr>
          </a:p>
        </p:txBody>
      </p:sp>
      <p:grpSp>
        <p:nvGrpSpPr>
          <p:cNvPr id="498" name="Google Shape;498;g8732f95265_0_39"/>
          <p:cNvGrpSpPr/>
          <p:nvPr/>
        </p:nvGrpSpPr>
        <p:grpSpPr>
          <a:xfrm>
            <a:off x="451132" y="1420488"/>
            <a:ext cx="4846322" cy="4623727"/>
            <a:chOff x="914133" y="1510874"/>
            <a:chExt cx="4463777" cy="4331766"/>
          </a:xfrm>
        </p:grpSpPr>
        <p:sp>
          <p:nvSpPr>
            <p:cNvPr id="499" name="Google Shape;499;g8732f95265_0_39"/>
            <p:cNvSpPr/>
            <p:nvPr/>
          </p:nvSpPr>
          <p:spPr>
            <a:xfrm>
              <a:off x="928910" y="1525640"/>
              <a:ext cx="4449000" cy="4317000"/>
            </a:xfrm>
            <a:prstGeom prst="homePlate">
              <a:avLst>
                <a:gd name="adj" fmla="val 7907"/>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3275" tIns="396000" rIns="93275" bIns="46625" anchor="t" anchorCtr="0">
              <a:noAutofit/>
            </a:bodyPr>
            <a:lstStyle/>
            <a:p>
              <a:pPr marL="182562" marR="0" lvl="0" indent="-182562" algn="l" rtl="0">
                <a:lnSpc>
                  <a:spcPct val="115000"/>
                </a:lnSpc>
                <a:spcBef>
                  <a:spcPts val="0"/>
                </a:spcBef>
                <a:spcAft>
                  <a:spcPts val="0"/>
                </a:spcAft>
                <a:buClr>
                  <a:srgbClr val="000000"/>
                </a:buClr>
                <a:buSzPts val="1600"/>
                <a:buFont typeface="Arial"/>
                <a:buNone/>
              </a:pPr>
              <a:r>
                <a:rPr lang="es-AR" sz="1400" b="1" i="0" u="none" strike="noStrike" cap="none">
                  <a:solidFill>
                    <a:srgbClr val="000000"/>
                  </a:solidFill>
                  <a:latin typeface="Montserrat"/>
                  <a:ea typeface="Montserrat"/>
                  <a:cs typeface="Montserrat"/>
                  <a:sym typeface="Montserrat"/>
                </a:rPr>
                <a:t>[XX]</a:t>
              </a:r>
              <a:endParaRPr sz="1400" b="0" i="0" u="none" strike="noStrike" cap="none">
                <a:solidFill>
                  <a:srgbClr val="000000"/>
                </a:solidFill>
                <a:latin typeface="Montserrat"/>
                <a:ea typeface="Montserrat"/>
                <a:cs typeface="Montserrat"/>
                <a:sym typeface="Montserrat"/>
              </a:endParaRPr>
            </a:p>
            <a:p>
              <a:pPr marL="355600" marR="0" lvl="0" indent="-342900" algn="l" rtl="0">
                <a:lnSpc>
                  <a:spcPct val="115000"/>
                </a:lnSpc>
                <a:spcBef>
                  <a:spcPts val="600"/>
                </a:spcBef>
                <a:spcAft>
                  <a:spcPts val="0"/>
                </a:spcAft>
                <a:buClr>
                  <a:srgbClr val="000000"/>
                </a:buClr>
                <a:buSzPts val="1400"/>
                <a:buFont typeface="Montserrat"/>
                <a:buChar char="•"/>
              </a:pPr>
              <a:r>
                <a:rPr lang="es-AR" sz="1400" b="0" i="0" u="none" strike="noStrike" cap="none">
                  <a:solidFill>
                    <a:srgbClr val="000000"/>
                  </a:solidFill>
                  <a:latin typeface="Montserrat"/>
                  <a:ea typeface="Montserrat"/>
                  <a:cs typeface="Montserrat"/>
                  <a:sym typeface="Montserrat"/>
                </a:rPr>
                <a:t>Describe el potencial de impacto máximo de tu innovación - ¿Cuánta personas, qué segmentos demográficos y qué países y regiones podrían beneficiarse potencialmente de esta innovación? </a:t>
              </a:r>
              <a:endParaRPr sz="1200" b="0" i="0" u="none" strike="noStrike" cap="none">
                <a:solidFill>
                  <a:srgbClr val="000000"/>
                </a:solidFill>
                <a:latin typeface="Montserrat"/>
                <a:ea typeface="Montserrat"/>
                <a:cs typeface="Montserrat"/>
                <a:sym typeface="Montserrat"/>
              </a:endParaRPr>
            </a:p>
            <a:p>
              <a:pPr marL="355600" marR="0" lvl="0" indent="-342900" algn="l" rtl="0">
                <a:lnSpc>
                  <a:spcPct val="115000"/>
                </a:lnSpc>
                <a:spcBef>
                  <a:spcPts val="600"/>
                </a:spcBef>
                <a:spcAft>
                  <a:spcPts val="0"/>
                </a:spcAft>
                <a:buClr>
                  <a:srgbClr val="000000"/>
                </a:buClr>
                <a:buSzPts val="1400"/>
                <a:buFont typeface="Montserrat"/>
                <a:buChar char="•"/>
              </a:pPr>
              <a:r>
                <a:rPr lang="es-AR" sz="1400" b="0" i="0" u="none" strike="noStrike" cap="none">
                  <a:solidFill>
                    <a:srgbClr val="000000"/>
                  </a:solidFill>
                  <a:latin typeface="Montserrat"/>
                  <a:ea typeface="Montserrat"/>
                  <a:cs typeface="Montserrat"/>
                  <a:sym typeface="Montserrat"/>
                </a:rPr>
                <a:t>¿Cuál es la demanda actual para tu innovación?</a:t>
              </a:r>
              <a:endParaRPr sz="1200" b="0" i="0" u="none" strike="noStrike" cap="none">
                <a:solidFill>
                  <a:srgbClr val="000000"/>
                </a:solidFill>
                <a:latin typeface="Montserrat"/>
                <a:ea typeface="Montserrat"/>
                <a:cs typeface="Montserrat"/>
                <a:sym typeface="Montserrat"/>
              </a:endParaRPr>
            </a:p>
            <a:p>
              <a:pPr marL="355600" marR="0" lvl="0" indent="-342900" algn="l" rtl="0">
                <a:lnSpc>
                  <a:spcPct val="115000"/>
                </a:lnSpc>
                <a:spcBef>
                  <a:spcPts val="600"/>
                </a:spcBef>
                <a:spcAft>
                  <a:spcPts val="0"/>
                </a:spcAft>
                <a:buClr>
                  <a:srgbClr val="000000"/>
                </a:buClr>
                <a:buSzPts val="1400"/>
                <a:buFont typeface="Montserrat"/>
                <a:buChar char="•"/>
              </a:pPr>
              <a:r>
                <a:rPr lang="es-AR" sz="1400" b="0" i="0" u="none" strike="noStrike" cap="none">
                  <a:solidFill>
                    <a:srgbClr val="000000"/>
                  </a:solidFill>
                  <a:highlight>
                    <a:srgbClr val="FFFF00"/>
                  </a:highlight>
                  <a:latin typeface="Montserrat"/>
                  <a:ea typeface="Montserrat"/>
                  <a:cs typeface="Montserrat"/>
                  <a:sym typeface="Montserrat"/>
                </a:rPr>
                <a:t>¿Cuáles son tus aliados naturales y los que quizás no son tan obvios para ti y tu idea? </a:t>
              </a:r>
              <a:endParaRPr sz="1400" b="0" i="0" u="none" strike="noStrike" cap="none">
                <a:solidFill>
                  <a:srgbClr val="000000"/>
                </a:solidFill>
                <a:highlight>
                  <a:srgbClr val="FFFF00"/>
                </a:highlight>
                <a:latin typeface="Montserrat"/>
                <a:ea typeface="Montserrat"/>
                <a:cs typeface="Montserrat"/>
                <a:sym typeface="Montserrat"/>
              </a:endParaRPr>
            </a:p>
            <a:p>
              <a:pPr marL="355600" marR="0" lvl="0" indent="-342900" algn="l" rtl="0">
                <a:lnSpc>
                  <a:spcPct val="115000"/>
                </a:lnSpc>
                <a:spcBef>
                  <a:spcPts val="600"/>
                </a:spcBef>
                <a:spcAft>
                  <a:spcPts val="0"/>
                </a:spcAft>
                <a:buClr>
                  <a:srgbClr val="000000"/>
                </a:buClr>
                <a:buSzPts val="1400"/>
                <a:buFont typeface="Montserrat"/>
                <a:buChar char="•"/>
              </a:pPr>
              <a:r>
                <a:rPr lang="es-AR" sz="1400" b="0" i="0" u="none" strike="noStrike" cap="none">
                  <a:solidFill>
                    <a:srgbClr val="000000"/>
                  </a:solidFill>
                  <a:highlight>
                    <a:srgbClr val="FFFF00"/>
                  </a:highlight>
                  <a:latin typeface="Montserrat"/>
                  <a:ea typeface="Montserrat"/>
                  <a:cs typeface="Montserrat"/>
                  <a:sym typeface="Montserrat"/>
                </a:rPr>
                <a:t>Aquí es importante relevar qué están haciendo otras organizaciones trabajando en tu mismo campo. Cuáles son los aspectos clave del problema que no han sido resueltos y hacen que éste persista?</a:t>
              </a:r>
              <a:endParaRPr sz="1400" b="0" i="0" u="none" strike="noStrike" cap="none">
                <a:solidFill>
                  <a:srgbClr val="000000"/>
                </a:solidFill>
                <a:highlight>
                  <a:srgbClr val="FFFF00"/>
                </a:highlight>
                <a:latin typeface="Montserrat"/>
                <a:ea typeface="Montserrat"/>
                <a:cs typeface="Montserrat"/>
                <a:sym typeface="Montserrat"/>
              </a:endParaRPr>
            </a:p>
          </p:txBody>
        </p:sp>
        <p:sp>
          <p:nvSpPr>
            <p:cNvPr id="500" name="Google Shape;500;g8732f95265_0_39"/>
            <p:cNvSpPr/>
            <p:nvPr/>
          </p:nvSpPr>
          <p:spPr>
            <a:xfrm>
              <a:off x="914133" y="1510874"/>
              <a:ext cx="4156428" cy="360000"/>
            </a:xfrm>
            <a:custGeom>
              <a:avLst/>
              <a:gdLst/>
              <a:ahLst/>
              <a:cxnLst/>
              <a:rect l="l" t="t" r="r" b="b"/>
              <a:pathLst>
                <a:path w="10100" h="10000" extrusionOk="0">
                  <a:moveTo>
                    <a:pt x="0" y="0"/>
                  </a:moveTo>
                  <a:lnTo>
                    <a:pt x="9972" y="0"/>
                  </a:lnTo>
                  <a:cubicBezTo>
                    <a:pt x="10015" y="3306"/>
                    <a:pt x="10057" y="6612"/>
                    <a:pt x="10100" y="9918"/>
                  </a:cubicBezTo>
                  <a:lnTo>
                    <a:pt x="9" y="10000"/>
                  </a:lnTo>
                  <a:cubicBezTo>
                    <a:pt x="6" y="6667"/>
                    <a:pt x="3" y="3333"/>
                    <a:pt x="0" y="0"/>
                  </a:cubicBezTo>
                  <a:close/>
                </a:path>
              </a:pathLst>
            </a:custGeom>
            <a:solidFill>
              <a:srgbClr val="000000"/>
            </a:solidFill>
            <a:ln w="19050" cap="flat" cmpd="sng">
              <a:solidFill>
                <a:schemeClr val="accent1"/>
              </a:solidFill>
              <a:prstDash val="solid"/>
              <a:round/>
              <a:headEnd type="none" w="sm" len="sm"/>
              <a:tailEnd type="none" w="sm" len="sm"/>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1" i="0" u="none" strike="noStrike" cap="none">
                  <a:solidFill>
                    <a:schemeClr val="lt1"/>
                  </a:solidFill>
                  <a:latin typeface="Montserrat"/>
                  <a:ea typeface="Montserrat"/>
                  <a:cs typeface="Montserrat"/>
                  <a:sym typeface="Montserrat"/>
                </a:rPr>
                <a:t>Potencial de impacto máximo</a:t>
              </a:r>
              <a:endParaRPr sz="1400" b="0" i="0" u="none" strike="noStrike" cap="none">
                <a:solidFill>
                  <a:srgbClr val="000000"/>
                </a:solidFill>
                <a:latin typeface="Montserrat"/>
                <a:ea typeface="Montserrat"/>
                <a:cs typeface="Montserrat"/>
                <a:sym typeface="Montserrat"/>
              </a:endParaRPr>
            </a:p>
          </p:txBody>
        </p:sp>
      </p:grpSp>
      <p:sp>
        <p:nvSpPr>
          <p:cNvPr id="501" name="Google Shape;501;g8732f95265_0_39"/>
          <p:cNvSpPr txBox="1"/>
          <p:nvPr/>
        </p:nvSpPr>
        <p:spPr>
          <a:xfrm>
            <a:off x="456278" y="403166"/>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FFFFFF"/>
                </a:solidFill>
                <a:latin typeface="Montserrat"/>
                <a:ea typeface="Montserrat"/>
                <a:cs typeface="Montserrat"/>
                <a:sym typeface="Montserrat"/>
              </a:rPr>
              <a:t>ENFOQUE DE AMPLIACIÓN DE IMPACTO  </a:t>
            </a:r>
            <a:endParaRPr sz="1200" b="0" i="0" u="none" strike="noStrike" cap="none">
              <a:solidFill>
                <a:srgbClr val="FFFFFF"/>
              </a:solidFill>
              <a:latin typeface="Montserrat"/>
              <a:ea typeface="Montserrat"/>
              <a:cs typeface="Montserrat"/>
              <a:sym typeface="Montserrat"/>
            </a:endParaRPr>
          </a:p>
        </p:txBody>
      </p:sp>
      <p:sp>
        <p:nvSpPr>
          <p:cNvPr id="502" name="Google Shape;502;g8732f95265_0_39"/>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4</a:t>
            </a:r>
            <a:endParaRPr sz="14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g806401c4d1_0_320"/>
          <p:cNvPicPr preferRelativeResize="0"/>
          <p:nvPr/>
        </p:nvPicPr>
        <p:blipFill rotWithShape="1">
          <a:blip r:embed="rId3">
            <a:alphaModFix/>
          </a:blip>
          <a:srcRect l="56559" t="36060" b="32598"/>
          <a:stretch/>
        </p:blipFill>
        <p:spPr>
          <a:xfrm>
            <a:off x="-62025" y="0"/>
            <a:ext cx="12254025" cy="7426073"/>
          </a:xfrm>
          <a:prstGeom prst="rect">
            <a:avLst/>
          </a:prstGeom>
          <a:noFill/>
          <a:ln>
            <a:noFill/>
          </a:ln>
        </p:spPr>
      </p:pic>
      <p:sp>
        <p:nvSpPr>
          <p:cNvPr id="508" name="Google Shape;508;g806401c4d1_0_320"/>
          <p:cNvSpPr txBox="1">
            <a:spLocks noGrp="1"/>
          </p:cNvSpPr>
          <p:nvPr>
            <p:ph type="title"/>
          </p:nvPr>
        </p:nvSpPr>
        <p:spPr>
          <a:xfrm>
            <a:off x="501225" y="678200"/>
            <a:ext cx="14020801" cy="1325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1"/>
              </a:buClr>
              <a:buSzPts val="2800"/>
              <a:buFont typeface="Arial"/>
              <a:buNone/>
            </a:pPr>
            <a:r>
              <a:rPr lang="es-AR" sz="2800" b="1">
                <a:solidFill>
                  <a:srgbClr val="FFFFFF"/>
                </a:solidFill>
                <a:latin typeface="Montserrat"/>
                <a:ea typeface="Montserrat"/>
                <a:cs typeface="Montserrat"/>
                <a:sym typeface="Montserrat"/>
              </a:rPr>
              <a:t>Para tener en cuenta...</a:t>
            </a:r>
            <a:endParaRPr>
              <a:solidFill>
                <a:srgbClr val="FFFFFF"/>
              </a:solidFill>
              <a:latin typeface="Montserrat"/>
              <a:ea typeface="Montserrat"/>
              <a:cs typeface="Montserrat"/>
              <a:sym typeface="Montserrat"/>
            </a:endParaRPr>
          </a:p>
        </p:txBody>
      </p:sp>
      <p:grpSp>
        <p:nvGrpSpPr>
          <p:cNvPr id="509" name="Google Shape;509;g806401c4d1_0_320"/>
          <p:cNvGrpSpPr/>
          <p:nvPr/>
        </p:nvGrpSpPr>
        <p:grpSpPr>
          <a:xfrm>
            <a:off x="956950" y="1661875"/>
            <a:ext cx="10361766" cy="2915664"/>
            <a:chOff x="547796" y="1486545"/>
            <a:chExt cx="7771519" cy="2915664"/>
          </a:xfrm>
        </p:grpSpPr>
        <p:sp>
          <p:nvSpPr>
            <p:cNvPr id="510" name="Google Shape;510;g806401c4d1_0_320"/>
            <p:cNvSpPr txBox="1"/>
            <p:nvPr/>
          </p:nvSpPr>
          <p:spPr>
            <a:xfrm>
              <a:off x="838515" y="1881609"/>
              <a:ext cx="7480800" cy="2520600"/>
            </a:xfrm>
            <a:prstGeom prst="rect">
              <a:avLst/>
            </a:prstGeom>
            <a:solidFill>
              <a:srgbClr val="EFEFEF"/>
            </a:solidFill>
            <a:ln w="12700" cap="flat" cmpd="sng">
              <a:solidFill>
                <a:schemeClr val="accent5"/>
              </a:solidFill>
              <a:prstDash val="dash"/>
              <a:round/>
              <a:headEnd type="none" w="sm" len="sm"/>
              <a:tailEnd type="none" w="sm" len="sm"/>
            </a:ln>
          </p:spPr>
          <p:txBody>
            <a:bodyPr spcFirstLastPara="1" wrap="square" lIns="468000" tIns="288000" rIns="288000" bIns="288000"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es-AR" sz="1500" b="0" i="0" u="none" strike="noStrike" cap="none">
                  <a:solidFill>
                    <a:srgbClr val="000000"/>
                  </a:solidFill>
                  <a:latin typeface="Montserrat"/>
                  <a:ea typeface="Montserrat"/>
                  <a:cs typeface="Montserrat"/>
                  <a:sym typeface="Montserrat"/>
                </a:rPr>
                <a:t>Algunos conceptos clave para la elección de la Estrategia de escala</a:t>
              </a:r>
              <a:endParaRPr sz="1500" b="0" i="0" u="none" strike="noStrike" cap="none">
                <a:solidFill>
                  <a:srgbClr val="000000"/>
                </a:solidFill>
                <a:latin typeface="Montserrat"/>
                <a:ea typeface="Montserrat"/>
                <a:cs typeface="Montserrat"/>
                <a:sym typeface="Montserrat"/>
              </a:endParaRPr>
            </a:p>
            <a:p>
              <a:pPr marL="0" marR="0" lvl="0" indent="0" algn="just" rtl="0">
                <a:lnSpc>
                  <a:spcPct val="115000"/>
                </a:lnSpc>
                <a:spcBef>
                  <a:spcPts val="0"/>
                </a:spcBef>
                <a:spcAft>
                  <a:spcPts val="0"/>
                </a:spcAft>
                <a:buClr>
                  <a:srgbClr val="000000"/>
                </a:buClr>
                <a:buSzPts val="1800"/>
                <a:buFont typeface="Arial"/>
                <a:buNone/>
              </a:pPr>
              <a:endParaRPr sz="1500" b="0" i="0" u="none" strike="noStrike" cap="none">
                <a:solidFill>
                  <a:srgbClr val="000000"/>
                </a:solidFill>
                <a:latin typeface="Montserrat"/>
                <a:ea typeface="Montserrat"/>
                <a:cs typeface="Montserrat"/>
                <a:sym typeface="Montserrat"/>
              </a:endParaRPr>
            </a:p>
            <a:p>
              <a:pPr marL="358775" marR="0" lvl="0" indent="-339725" algn="just" rtl="0">
                <a:lnSpc>
                  <a:spcPct val="115000"/>
                </a:lnSpc>
                <a:spcBef>
                  <a:spcPts val="600"/>
                </a:spcBef>
                <a:spcAft>
                  <a:spcPts val="0"/>
                </a:spcAft>
                <a:buClr>
                  <a:srgbClr val="000000"/>
                </a:buClr>
                <a:buSzPts val="1300"/>
                <a:buFont typeface="Arial"/>
                <a:buChar char="•"/>
              </a:pPr>
              <a:r>
                <a:rPr lang="es-AR" sz="1300" b="0" i="0" u="none" strike="noStrike" cap="none">
                  <a:solidFill>
                    <a:srgbClr val="000000"/>
                  </a:solidFill>
                  <a:latin typeface="Montserrat"/>
                  <a:ea typeface="Montserrat"/>
                  <a:cs typeface="Montserrat"/>
                  <a:sym typeface="Montserrat"/>
                </a:rPr>
                <a:t>Para determinar cuáles son los caminos adecuados, es importante analizar los siguientes aspectos:</a:t>
              </a:r>
              <a:r>
                <a:rPr lang="es-AR" sz="1300" b="1" i="0" u="none" strike="noStrike" cap="none">
                  <a:solidFill>
                    <a:srgbClr val="000000"/>
                  </a:solidFill>
                  <a:latin typeface="Montserrat"/>
                  <a:ea typeface="Montserrat"/>
                  <a:cs typeface="Montserrat"/>
                  <a:sym typeface="Montserrat"/>
                </a:rPr>
                <a:t> fortalezas y capacidades de la organización, la rapidez que se busca, nivel de control que sería ideal, implicaciones financieras y de recursos humanos, factibilidad de enganchar a otros socios, </a:t>
              </a:r>
              <a:r>
                <a:rPr lang="es-AR" sz="1300" b="0" i="0" u="none" strike="noStrike" cap="none">
                  <a:solidFill>
                    <a:srgbClr val="000000"/>
                  </a:solidFill>
                  <a:latin typeface="Montserrat"/>
                  <a:ea typeface="Montserrat"/>
                  <a:cs typeface="Montserrat"/>
                  <a:sym typeface="Montserrat"/>
                </a:rPr>
                <a:t>entre otros.</a:t>
              </a:r>
              <a:endParaRPr sz="13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r>
                <a:rPr lang="es-AR" sz="1100" b="0" i="0" u="none" strike="noStrike" cap="none">
                  <a:solidFill>
                    <a:srgbClr val="000000"/>
                  </a:solidFill>
                  <a:latin typeface="Montserrat"/>
                  <a:ea typeface="Montserrat"/>
                  <a:cs typeface="Montserrat"/>
                  <a:sym typeface="Montserrat"/>
                </a:rPr>
                <a:t>              Para reflexionar sobre los modelos de distribución de tu abordaje y pensar la estrategia de escala más adecuada: </a:t>
              </a:r>
              <a:endParaRPr sz="11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r>
                <a:rPr lang="es-AR" sz="1100" b="0" i="0" u="none" strike="noStrike" cap="none">
                  <a:solidFill>
                    <a:srgbClr val="000000"/>
                  </a:solidFill>
                  <a:latin typeface="Montserrat"/>
                  <a:ea typeface="Montserrat"/>
                  <a:cs typeface="Montserrat"/>
                  <a:sym typeface="Montserrat"/>
                </a:rPr>
                <a:t>              </a:t>
              </a:r>
              <a:r>
                <a:rPr lang="es-AR" sz="800" b="0" i="0" u="sng" strike="noStrike" cap="none">
                  <a:solidFill>
                    <a:srgbClr val="000000"/>
                  </a:solidFill>
                  <a:latin typeface="Montserrat"/>
                  <a:ea typeface="Montserrat"/>
                  <a:cs typeface="Montserrat"/>
                  <a:sym typeface="Montserrat"/>
                  <a:hlinkClick r:id="rId4"/>
                </a:rPr>
                <a:t>https://www.youtube.com/watch?v=2kNskAWApRo&amp;feature=youtu.be</a:t>
              </a:r>
              <a:endParaRPr sz="11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Montserrat"/>
                <a:ea typeface="Montserrat"/>
                <a:cs typeface="Montserrat"/>
                <a:sym typeface="Montserrat"/>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1" name="Google Shape;511;g806401c4d1_0_320" descr="pin.png"/>
            <p:cNvPicPr preferRelativeResize="0"/>
            <p:nvPr/>
          </p:nvPicPr>
          <p:blipFill rotWithShape="1">
            <a:blip r:embed="rId5">
              <a:alphaModFix/>
            </a:blip>
            <a:srcRect/>
            <a:stretch/>
          </p:blipFill>
          <p:spPr>
            <a:xfrm>
              <a:off x="547796" y="1486545"/>
              <a:ext cx="575639" cy="767500"/>
            </a:xfrm>
            <a:prstGeom prst="rect">
              <a:avLst/>
            </a:prstGeom>
            <a:noFill/>
            <a:ln>
              <a:noFill/>
            </a:ln>
          </p:spPr>
        </p:pic>
      </p:grpSp>
      <p:sp>
        <p:nvSpPr>
          <p:cNvPr id="512" name="Google Shape;512;g806401c4d1_0_320"/>
          <p:cNvSpPr txBox="1"/>
          <p:nvPr/>
        </p:nvSpPr>
        <p:spPr>
          <a:xfrm>
            <a:off x="456278" y="385466"/>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FFFFFF"/>
                </a:solidFill>
                <a:latin typeface="Montserrat"/>
                <a:ea typeface="Montserrat"/>
                <a:cs typeface="Montserrat"/>
                <a:sym typeface="Montserrat"/>
              </a:rPr>
              <a:t>ENFOQUE DE AMPLIACIÓN DE IMPACTO  </a:t>
            </a:r>
            <a:endParaRPr sz="1200" b="0" i="0" u="none" strike="noStrike" cap="none">
              <a:solidFill>
                <a:srgbClr val="FFFFFF"/>
              </a:solidFill>
              <a:latin typeface="Montserrat"/>
              <a:ea typeface="Montserrat"/>
              <a:cs typeface="Montserrat"/>
              <a:sym typeface="Montserrat"/>
            </a:endParaRPr>
          </a:p>
        </p:txBody>
      </p:sp>
      <p:sp>
        <p:nvSpPr>
          <p:cNvPr id="513" name="Google Shape;513;g806401c4d1_0_320"/>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4</a:t>
            </a:r>
            <a:endParaRPr sz="1400" b="1" i="0" u="none" strike="noStrike" cap="none">
              <a:solidFill>
                <a:srgbClr val="000000"/>
              </a:solidFill>
              <a:latin typeface="Montserrat"/>
              <a:ea typeface="Montserrat"/>
              <a:cs typeface="Montserrat"/>
              <a:sym typeface="Montserrat"/>
            </a:endParaRPr>
          </a:p>
        </p:txBody>
      </p:sp>
      <p:pic>
        <p:nvPicPr>
          <p:cNvPr id="514" name="Google Shape;514;g806401c4d1_0_320"/>
          <p:cNvPicPr preferRelativeResize="0"/>
          <p:nvPr/>
        </p:nvPicPr>
        <p:blipFill rotWithShape="1">
          <a:blip r:embed="rId6">
            <a:alphaModFix/>
          </a:blip>
          <a:srcRect/>
          <a:stretch/>
        </p:blipFill>
        <p:spPr>
          <a:xfrm>
            <a:off x="1714358" y="3734707"/>
            <a:ext cx="495937" cy="495937"/>
          </a:xfrm>
          <a:prstGeom prst="rect">
            <a:avLst/>
          </a:prstGeom>
          <a:noFill/>
          <a:ln>
            <a:noFill/>
          </a:ln>
        </p:spPr>
      </p:pic>
      <p:sp>
        <p:nvSpPr>
          <p:cNvPr id="515" name="Google Shape;515;g806401c4d1_0_320"/>
          <p:cNvSpPr/>
          <p:nvPr/>
        </p:nvSpPr>
        <p:spPr>
          <a:xfrm>
            <a:off x="6175" y="22"/>
            <a:ext cx="12192000" cy="6863700"/>
          </a:xfrm>
          <a:prstGeom prst="rect">
            <a:avLst/>
          </a:prstGeom>
          <a:noFill/>
          <a:ln w="114300" cap="flat" cmpd="sng">
            <a:solidFill>
              <a:srgbClr val="F36D17"/>
            </a:solidFill>
            <a:prstDash val="solid"/>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g806401c4d1_0_329"/>
          <p:cNvPicPr preferRelativeResize="0"/>
          <p:nvPr/>
        </p:nvPicPr>
        <p:blipFill rotWithShape="1">
          <a:blip r:embed="rId3">
            <a:alphaModFix/>
          </a:blip>
          <a:srcRect l="56559" t="36061" b="34996"/>
          <a:stretch/>
        </p:blipFill>
        <p:spPr>
          <a:xfrm>
            <a:off x="-62025" y="0"/>
            <a:ext cx="12254025" cy="6858002"/>
          </a:xfrm>
          <a:prstGeom prst="rect">
            <a:avLst/>
          </a:prstGeom>
          <a:noFill/>
          <a:ln>
            <a:noFill/>
          </a:ln>
        </p:spPr>
      </p:pic>
      <p:sp>
        <p:nvSpPr>
          <p:cNvPr id="521" name="Google Shape;521;g806401c4d1_0_329"/>
          <p:cNvSpPr/>
          <p:nvPr/>
        </p:nvSpPr>
        <p:spPr>
          <a:xfrm>
            <a:off x="10429350" y="6269088"/>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4</a:t>
            </a:r>
            <a:endParaRPr sz="1400" b="1" i="0" u="none" strike="noStrike" cap="none">
              <a:solidFill>
                <a:srgbClr val="000000"/>
              </a:solidFill>
              <a:latin typeface="Montserrat"/>
              <a:ea typeface="Montserrat"/>
              <a:cs typeface="Montserrat"/>
              <a:sym typeface="Montserrat"/>
            </a:endParaRPr>
          </a:p>
        </p:txBody>
      </p:sp>
      <p:sp>
        <p:nvSpPr>
          <p:cNvPr id="522" name="Google Shape;522;g806401c4d1_0_329"/>
          <p:cNvSpPr txBox="1"/>
          <p:nvPr/>
        </p:nvSpPr>
        <p:spPr>
          <a:xfrm>
            <a:off x="456280" y="649595"/>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2800"/>
              <a:buFont typeface="Arial"/>
              <a:buNone/>
            </a:pPr>
            <a:r>
              <a:rPr lang="es-AR" sz="2600" b="1" i="0" u="none" strike="noStrike" cap="none">
                <a:solidFill>
                  <a:srgbClr val="FFFFFF"/>
                </a:solidFill>
                <a:latin typeface="Montserrat"/>
                <a:ea typeface="Montserrat"/>
                <a:cs typeface="Montserrat"/>
                <a:sym typeface="Montserrat"/>
              </a:rPr>
              <a:t>Preguntas y caminos a tener en cuenta para las siguientes páginas </a:t>
            </a:r>
            <a:endParaRPr sz="1000" b="1" i="0" u="none" strike="noStrike" cap="none">
              <a:solidFill>
                <a:srgbClr val="FFFFFF"/>
              </a:solidFill>
              <a:latin typeface="Montserrat"/>
              <a:ea typeface="Montserrat"/>
              <a:cs typeface="Montserrat"/>
              <a:sym typeface="Montserrat"/>
            </a:endParaRPr>
          </a:p>
        </p:txBody>
      </p:sp>
      <p:sp>
        <p:nvSpPr>
          <p:cNvPr id="523" name="Google Shape;523;g806401c4d1_0_329"/>
          <p:cNvSpPr txBox="1"/>
          <p:nvPr/>
        </p:nvSpPr>
        <p:spPr>
          <a:xfrm>
            <a:off x="456278" y="424566"/>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FFFFFF"/>
                </a:solidFill>
                <a:latin typeface="Montserrat"/>
                <a:ea typeface="Montserrat"/>
                <a:cs typeface="Montserrat"/>
                <a:sym typeface="Montserrat"/>
              </a:rPr>
              <a:t>ENFOQUE DE AMPLIACIÓN DE IMPACTO  </a:t>
            </a:r>
            <a:endParaRPr sz="1200" b="0" i="0" u="none" strike="noStrike" cap="none">
              <a:solidFill>
                <a:srgbClr val="FFFFFF"/>
              </a:solidFill>
              <a:latin typeface="Montserrat"/>
              <a:ea typeface="Montserrat"/>
              <a:cs typeface="Montserrat"/>
              <a:sym typeface="Montserrat"/>
            </a:endParaRPr>
          </a:p>
        </p:txBody>
      </p:sp>
      <p:sp>
        <p:nvSpPr>
          <p:cNvPr id="524" name="Google Shape;524;g806401c4d1_0_329"/>
          <p:cNvSpPr txBox="1"/>
          <p:nvPr/>
        </p:nvSpPr>
        <p:spPr>
          <a:xfrm>
            <a:off x="239184" y="1594360"/>
            <a:ext cx="11785500" cy="3657600"/>
          </a:xfrm>
          <a:prstGeom prst="rect">
            <a:avLst/>
          </a:prstGeom>
          <a:noFill/>
          <a:ln>
            <a:noFill/>
          </a:ln>
        </p:spPr>
        <p:txBody>
          <a:bodyPr spcFirstLastPara="1" wrap="square" lIns="91425" tIns="45700" rIns="91425" bIns="45700" anchor="t" anchorCtr="0">
            <a:noAutofit/>
          </a:bodyPr>
          <a:lstStyle/>
          <a:p>
            <a:pPr marL="358775" marR="0" lvl="0" indent="-358775" algn="just" rtl="0">
              <a:lnSpc>
                <a:spcPct val="115000"/>
              </a:lnSpc>
              <a:spcBef>
                <a:spcPts val="0"/>
              </a:spcBef>
              <a:spcAft>
                <a:spcPts val="0"/>
              </a:spcAft>
              <a:buClr>
                <a:schemeClr val="dk1"/>
              </a:buClr>
              <a:buSzPts val="1600"/>
              <a:buFont typeface="Montserrat"/>
              <a:buChar char="•"/>
            </a:pPr>
            <a:r>
              <a:rPr lang="es-AR" sz="1600" b="0" i="0" u="none" strike="noStrike" cap="none">
                <a:solidFill>
                  <a:schemeClr val="dk1"/>
                </a:solidFill>
                <a:latin typeface="Montserrat"/>
                <a:ea typeface="Montserrat"/>
                <a:cs typeface="Montserrat"/>
                <a:sym typeface="Montserrat"/>
              </a:rPr>
              <a:t>¿Cómo quieres llegar a conseguir el cambio sistémico? ¿Cómo puede tu idea alcanzar o acercarse a su potencial de impacto global de la forma más rápida y eficiente? </a:t>
            </a:r>
            <a:endParaRPr sz="1400" b="0" i="0" u="none" strike="noStrike" cap="none">
              <a:solidFill>
                <a:srgbClr val="000000"/>
              </a:solidFill>
              <a:latin typeface="Montserrat"/>
              <a:ea typeface="Montserrat"/>
              <a:cs typeface="Montserrat"/>
              <a:sym typeface="Montserrat"/>
            </a:endParaRPr>
          </a:p>
          <a:p>
            <a:pPr marL="358775" marR="0" lvl="0" indent="-358775" algn="just" rtl="0">
              <a:lnSpc>
                <a:spcPct val="115000"/>
              </a:lnSpc>
              <a:spcBef>
                <a:spcPts val="600"/>
              </a:spcBef>
              <a:spcAft>
                <a:spcPts val="0"/>
              </a:spcAft>
              <a:buClr>
                <a:schemeClr val="dk1"/>
              </a:buClr>
              <a:buSzPts val="1600"/>
              <a:buFont typeface="Montserrat"/>
              <a:buChar char="•"/>
            </a:pPr>
            <a:r>
              <a:rPr lang="es-AR" sz="1600" b="0" i="0" u="none" strike="noStrike" cap="none">
                <a:solidFill>
                  <a:schemeClr val="dk1"/>
                </a:solidFill>
                <a:latin typeface="Montserrat"/>
                <a:ea typeface="Montserrat"/>
                <a:cs typeface="Montserrat"/>
                <a:sym typeface="Montserrat"/>
              </a:rPr>
              <a:t>¿Qué has aprendido de tus esfuerzos de expansión anteriores y de terceros, que te permite acercarte a un impacto cada vez mayor?</a:t>
            </a:r>
            <a:endParaRPr sz="1400" b="0" i="0" u="none" strike="noStrike" cap="none">
              <a:solidFill>
                <a:srgbClr val="000000"/>
              </a:solidFill>
              <a:latin typeface="Montserrat"/>
              <a:ea typeface="Montserrat"/>
              <a:cs typeface="Montserrat"/>
              <a:sym typeface="Montserrat"/>
            </a:endParaRPr>
          </a:p>
          <a:p>
            <a:pPr marL="358775" marR="0" lvl="0" indent="-358775" algn="just" rtl="0">
              <a:lnSpc>
                <a:spcPct val="115000"/>
              </a:lnSpc>
              <a:spcBef>
                <a:spcPts val="600"/>
              </a:spcBef>
              <a:spcAft>
                <a:spcPts val="0"/>
              </a:spcAft>
              <a:buClr>
                <a:schemeClr val="dk1"/>
              </a:buClr>
              <a:buSzPts val="1600"/>
              <a:buFont typeface="Arial"/>
              <a:buChar char="•"/>
            </a:pPr>
            <a:r>
              <a:rPr lang="es-AR" sz="1600" b="0" i="0" u="none" strike="noStrike" cap="none">
                <a:solidFill>
                  <a:schemeClr val="dk1"/>
                </a:solidFill>
                <a:latin typeface="Montserrat"/>
                <a:ea typeface="Montserrat"/>
                <a:cs typeface="Montserrat"/>
                <a:sym typeface="Montserrat"/>
              </a:rPr>
              <a:t>Muchas estrategias de expansión supondrán un conjunto de enfoques diferentes. ¿Cuáles son los modelos o estrategias de expansión más adecuados para alcanzar tu propio impacto? Pueden encontrar </a:t>
            </a:r>
            <a:r>
              <a:rPr lang="es-AR" sz="1600" b="1" i="0" u="none" strike="noStrike" cap="none">
                <a:solidFill>
                  <a:srgbClr val="000000"/>
                </a:solidFill>
                <a:latin typeface="Montserrat"/>
                <a:ea typeface="Montserrat"/>
                <a:cs typeface="Montserrat"/>
                <a:sym typeface="Montserrat"/>
              </a:rPr>
              <a:t>más detalles </a:t>
            </a:r>
            <a:r>
              <a:rPr lang="es-AR" sz="1600" b="0" i="0" u="none" strike="noStrike" cap="none">
                <a:solidFill>
                  <a:schemeClr val="dk1"/>
                </a:solidFill>
                <a:latin typeface="Montserrat"/>
                <a:ea typeface="Montserrat"/>
                <a:cs typeface="Montserrat"/>
                <a:sym typeface="Montserrat"/>
              </a:rPr>
              <a:t>sobre algunos caminos a continuación y otros</a:t>
            </a:r>
            <a:r>
              <a:rPr lang="es-AR" sz="1600" b="0" i="0" u="none" strike="noStrike" cap="none">
                <a:solidFill>
                  <a:srgbClr val="000000"/>
                </a:solidFill>
                <a:latin typeface="Montserrat"/>
                <a:ea typeface="Montserrat"/>
                <a:cs typeface="Montserrat"/>
                <a:sym typeface="Montserrat"/>
              </a:rPr>
              <a:t> </a:t>
            </a:r>
            <a:r>
              <a:rPr lang="es-AR" sz="1600" b="1" i="0" u="none" strike="noStrike" cap="none">
                <a:solidFill>
                  <a:srgbClr val="000000"/>
                </a:solidFill>
                <a:latin typeface="Montserrat"/>
                <a:ea typeface="Montserrat"/>
                <a:cs typeface="Montserrat"/>
                <a:sym typeface="Montserrat"/>
              </a:rPr>
              <a:t>en la guía de contenidos</a:t>
            </a:r>
            <a:r>
              <a:rPr lang="es-AR" sz="1600" b="0" i="0" u="none" strike="noStrike" cap="none">
                <a:solidFill>
                  <a:srgbClr val="000000"/>
                </a:solidFill>
                <a:latin typeface="Montserrat"/>
                <a:ea typeface="Montserrat"/>
                <a:cs typeface="Montserrat"/>
                <a:sym typeface="Montserrat"/>
              </a:rPr>
              <a:t>.</a:t>
            </a:r>
            <a:r>
              <a:rPr lang="es-AR" sz="1600" b="0" i="0" u="none" strike="noStrike" cap="none">
                <a:solidFill>
                  <a:schemeClr val="dk1"/>
                </a:solidFill>
                <a:latin typeface="Montserrat"/>
                <a:ea typeface="Montserrat"/>
                <a:cs typeface="Montserrat"/>
                <a:sym typeface="Montserrat"/>
              </a:rPr>
              <a:t> </a:t>
            </a:r>
            <a:r>
              <a:rPr lang="es-AR" sz="1600" b="1" i="0" u="none" strike="noStrike" cap="none">
                <a:solidFill>
                  <a:srgbClr val="000000"/>
                </a:solidFill>
                <a:latin typeface="Montserrat"/>
                <a:ea typeface="Montserrat"/>
                <a:cs typeface="Montserrat"/>
                <a:sym typeface="Montserrat"/>
              </a:rPr>
              <a:t>Recomendamos que los revisen con mucha atención antes de iniciar el ejercicio</a:t>
            </a:r>
            <a:r>
              <a:rPr lang="es-AR" sz="1600" b="1" i="0" u="none" strike="noStrike" cap="none">
                <a:solidFill>
                  <a:schemeClr val="accent1"/>
                </a:solidFill>
                <a:latin typeface="Montserrat"/>
                <a:ea typeface="Montserrat"/>
                <a:cs typeface="Montserrat"/>
                <a:sym typeface="Montserrat"/>
              </a:rPr>
              <a:t>.</a:t>
            </a:r>
            <a:r>
              <a:rPr lang="es-AR" sz="1600" b="0" i="0" u="none" strike="noStrike" cap="none">
                <a:solidFill>
                  <a:schemeClr val="dk1"/>
                </a:solidFill>
                <a:latin typeface="Montserrat"/>
                <a:ea typeface="Montserrat"/>
                <a:cs typeface="Montserrat"/>
                <a:sym typeface="Montserrat"/>
              </a:rPr>
              <a:t> Para determinar cuáles son los caminos adecuados, adicionalmente se pueden analizar los siguientes aspectos:</a:t>
            </a:r>
            <a:r>
              <a:rPr lang="es-AR" sz="1600" b="1" i="0" u="none" strike="noStrike" cap="none">
                <a:solidFill>
                  <a:schemeClr val="dk1"/>
                </a:solidFill>
                <a:latin typeface="Montserrat"/>
                <a:ea typeface="Montserrat"/>
                <a:cs typeface="Montserrat"/>
                <a:sym typeface="Montserrat"/>
              </a:rPr>
              <a:t> </a:t>
            </a:r>
            <a:r>
              <a:rPr lang="es-AR" sz="1600" b="1" i="0" u="none" strike="noStrike" cap="none">
                <a:solidFill>
                  <a:srgbClr val="000000"/>
                </a:solidFill>
                <a:latin typeface="Montserrat"/>
                <a:ea typeface="Montserrat"/>
                <a:cs typeface="Montserrat"/>
                <a:sym typeface="Montserrat"/>
              </a:rPr>
              <a:t>fortalezas y capacidades de la organización, la rapidez que se busca, nivel de control que sería ideal, implicaciones financieras y de recursos humanos, factibilidad de enganchar a otros socios, </a:t>
            </a:r>
            <a:r>
              <a:rPr lang="es-AR" sz="1600" b="0" i="0" u="none" strike="noStrike" cap="none">
                <a:solidFill>
                  <a:schemeClr val="dk1"/>
                </a:solidFill>
                <a:latin typeface="Montserrat"/>
                <a:ea typeface="Montserrat"/>
                <a:cs typeface="Montserrat"/>
                <a:sym typeface="Montserrat"/>
              </a:rPr>
              <a:t>entre otros</a:t>
            </a:r>
            <a:r>
              <a:rPr lang="es-AR" sz="1600" b="0" i="0" u="none" strike="noStrike" cap="none">
                <a:solidFill>
                  <a:schemeClr val="accent1"/>
                </a:solidFill>
                <a:latin typeface="Montserrat"/>
                <a:ea typeface="Montserrat"/>
                <a:cs typeface="Montserrat"/>
                <a:sym typeface="Montserrat"/>
              </a:rPr>
              <a:t>.</a:t>
            </a:r>
            <a:endParaRPr sz="1400" b="0" i="0" u="none" strike="noStrike" cap="none">
              <a:solidFill>
                <a:srgbClr val="000000"/>
              </a:solidFill>
              <a:latin typeface="Montserrat"/>
              <a:ea typeface="Montserrat"/>
              <a:cs typeface="Montserrat"/>
              <a:sym typeface="Montserrat"/>
            </a:endParaRPr>
          </a:p>
          <a:p>
            <a:pPr marL="0" marR="0" lvl="0" indent="0" algn="just" rtl="0">
              <a:lnSpc>
                <a:spcPct val="115000"/>
              </a:lnSpc>
              <a:spcBef>
                <a:spcPts val="600"/>
              </a:spcBef>
              <a:spcAft>
                <a:spcPts val="0"/>
              </a:spcAft>
              <a:buClr>
                <a:srgbClr val="000000"/>
              </a:buClr>
              <a:buSzPts val="1600"/>
              <a:buFont typeface="Arial"/>
              <a:buNone/>
            </a:pPr>
            <a:r>
              <a:rPr lang="es-AR" sz="1600" b="1" i="0" u="none" strike="noStrike" cap="none">
                <a:solidFill>
                  <a:srgbClr val="000000"/>
                </a:solidFill>
                <a:latin typeface="Montserrat"/>
                <a:ea typeface="Montserrat"/>
                <a:cs typeface="Montserrat"/>
                <a:sym typeface="Montserrat"/>
              </a:rPr>
              <a:t>En las siguientes láminas para cada estrategia de expansión que se escoja, por favor incluyan una breve descripción y cómo se aplica a su modelo. </a:t>
            </a:r>
            <a:endParaRPr sz="1400" b="0" i="0" u="none" strike="noStrike" cap="none">
              <a:solidFill>
                <a:srgbClr val="000000"/>
              </a:solidFill>
              <a:latin typeface="Montserrat"/>
              <a:ea typeface="Montserrat"/>
              <a:cs typeface="Montserrat"/>
              <a:sym typeface="Montserrat"/>
            </a:endParaRPr>
          </a:p>
          <a:p>
            <a:pPr marL="0" marR="0" lvl="0" indent="0" algn="just" rtl="0">
              <a:lnSpc>
                <a:spcPct val="115000"/>
              </a:lnSpc>
              <a:spcBef>
                <a:spcPts val="600"/>
              </a:spcBef>
              <a:spcAft>
                <a:spcPts val="0"/>
              </a:spcAft>
              <a:buClr>
                <a:srgbClr val="000000"/>
              </a:buClr>
              <a:buSzPts val="1600"/>
              <a:buFont typeface="Arial"/>
              <a:buNone/>
            </a:pPr>
            <a:r>
              <a:rPr lang="es-AR" sz="1600" b="1" i="0" u="none" strike="noStrike" cap="none">
                <a:solidFill>
                  <a:srgbClr val="000000"/>
                </a:solidFill>
                <a:latin typeface="Montserrat"/>
                <a:ea typeface="Montserrat"/>
                <a:cs typeface="Montserrat"/>
                <a:sym typeface="Montserrat"/>
              </a:rPr>
              <a:t>Tómense el tiempo para considerar cuáles son los ajustes que se tendrá que hacer en el modelo y la organización para implementar un nuevo camino de expansión de impacto e incluirlo en la diapositiva 27.</a:t>
            </a:r>
            <a:endParaRPr sz="1400" b="0" i="0" u="none" strike="noStrike" cap="none">
              <a:solidFill>
                <a:srgbClr val="000000"/>
              </a:solidFill>
              <a:latin typeface="Montserrat"/>
              <a:ea typeface="Montserrat"/>
              <a:cs typeface="Montserrat"/>
              <a:sym typeface="Montserrat"/>
            </a:endParaRPr>
          </a:p>
          <a:p>
            <a:pPr marL="0" marR="0" lvl="0" indent="0" algn="just" rtl="0">
              <a:lnSpc>
                <a:spcPct val="115000"/>
              </a:lnSpc>
              <a:spcBef>
                <a:spcPts val="6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525" name="Google Shape;525;g806401c4d1_0_329"/>
          <p:cNvSpPr/>
          <p:nvPr/>
        </p:nvSpPr>
        <p:spPr>
          <a:xfrm>
            <a:off x="6175" y="6076"/>
            <a:ext cx="12192000" cy="6858000"/>
          </a:xfrm>
          <a:prstGeom prst="rect">
            <a:avLst/>
          </a:prstGeom>
          <a:noFill/>
          <a:ln w="114300" cap="flat" cmpd="sng">
            <a:solidFill>
              <a:srgbClr val="F36D17"/>
            </a:solidFill>
            <a:prstDash val="solid"/>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g806401c4d1_0_336"/>
          <p:cNvPicPr preferRelativeResize="0"/>
          <p:nvPr/>
        </p:nvPicPr>
        <p:blipFill rotWithShape="1">
          <a:blip r:embed="rId3">
            <a:alphaModFix/>
          </a:blip>
          <a:srcRect l="56559" t="36060" b="32598"/>
          <a:stretch/>
        </p:blipFill>
        <p:spPr>
          <a:xfrm>
            <a:off x="-31012" y="0"/>
            <a:ext cx="12254025" cy="7426073"/>
          </a:xfrm>
          <a:prstGeom prst="rect">
            <a:avLst/>
          </a:prstGeom>
          <a:noFill/>
          <a:ln>
            <a:noFill/>
          </a:ln>
        </p:spPr>
      </p:pic>
      <p:sp>
        <p:nvSpPr>
          <p:cNvPr id="531" name="Google Shape;531;g806401c4d1_0_336"/>
          <p:cNvSpPr txBox="1"/>
          <p:nvPr/>
        </p:nvSpPr>
        <p:spPr>
          <a:xfrm>
            <a:off x="456276" y="652075"/>
            <a:ext cx="96063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a:solidFill>
                  <a:srgbClr val="FFFFFF"/>
                </a:solidFill>
                <a:latin typeface="Montserrat"/>
                <a:ea typeface="Montserrat"/>
                <a:cs typeface="Montserrat"/>
                <a:sym typeface="Montserrat"/>
              </a:rPr>
              <a:t>Trayectorias clave para expandir el impacto social</a:t>
            </a:r>
            <a:endParaRPr sz="1400" b="0" i="0" u="none" strike="noStrike" cap="none">
              <a:solidFill>
                <a:srgbClr val="FFFFFF"/>
              </a:solidFill>
              <a:latin typeface="Montserrat"/>
              <a:ea typeface="Montserrat"/>
              <a:cs typeface="Montserrat"/>
              <a:sym typeface="Montserrat"/>
            </a:endParaRPr>
          </a:p>
        </p:txBody>
      </p:sp>
      <p:sp>
        <p:nvSpPr>
          <p:cNvPr id="532" name="Google Shape;532;g806401c4d1_0_336"/>
          <p:cNvSpPr/>
          <p:nvPr/>
        </p:nvSpPr>
        <p:spPr>
          <a:xfrm>
            <a:off x="12370648" y="143401"/>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Versión resumida. Podrás encontrar más información con ejemplos y algunas consideraciones en la guía de contenidos.</a:t>
            </a:r>
            <a:endParaRPr sz="14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33" name="Google Shape;533;g806401c4d1_0_336"/>
          <p:cNvSpPr txBox="1"/>
          <p:nvPr/>
        </p:nvSpPr>
        <p:spPr>
          <a:xfrm>
            <a:off x="456278" y="463716"/>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FFFFFF"/>
                </a:solidFill>
                <a:latin typeface="Montserrat"/>
                <a:ea typeface="Montserrat"/>
                <a:cs typeface="Montserrat"/>
                <a:sym typeface="Montserrat"/>
              </a:rPr>
              <a:t>ENFOQUE DE AMPLIACIÓN DE IMPACTO  </a:t>
            </a:r>
            <a:endParaRPr sz="1200" b="0" i="0" u="none" strike="noStrike" cap="none">
              <a:solidFill>
                <a:srgbClr val="FFFFFF"/>
              </a:solidFill>
              <a:latin typeface="Montserrat"/>
              <a:ea typeface="Montserrat"/>
              <a:cs typeface="Montserrat"/>
              <a:sym typeface="Montserrat"/>
            </a:endParaRPr>
          </a:p>
        </p:txBody>
      </p:sp>
      <p:sp>
        <p:nvSpPr>
          <p:cNvPr id="534" name="Google Shape;534;g806401c4d1_0_336"/>
          <p:cNvSpPr txBox="1"/>
          <p:nvPr/>
        </p:nvSpPr>
        <p:spPr>
          <a:xfrm>
            <a:off x="456275" y="1066200"/>
            <a:ext cx="11568300" cy="526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700" b="0" i="0" u="none" strike="noStrike" cap="none">
                <a:solidFill>
                  <a:srgbClr val="FFFFFF"/>
                </a:solidFill>
                <a:latin typeface="Montserrat"/>
                <a:ea typeface="Montserrat"/>
                <a:cs typeface="Montserrat"/>
                <a:sym typeface="Montserrat"/>
              </a:rPr>
              <a:t>Los modelos sociales suelen utilizar una combinación de estas estrategias para expandir su impacto</a:t>
            </a:r>
            <a:endParaRPr sz="1300" b="0"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5" name="Google Shape;535;g806401c4d1_0_336"/>
          <p:cNvSpPr txBox="1"/>
          <p:nvPr/>
        </p:nvSpPr>
        <p:spPr>
          <a:xfrm>
            <a:off x="239184" y="1594360"/>
            <a:ext cx="11785500" cy="3657600"/>
          </a:xfrm>
          <a:prstGeom prst="rect">
            <a:avLst/>
          </a:prstGeom>
          <a:noFill/>
          <a:ln>
            <a:noFill/>
          </a:ln>
        </p:spPr>
        <p:txBody>
          <a:bodyPr spcFirstLastPara="1" wrap="square" lIns="91425" tIns="45700" rIns="91425" bIns="45700" anchor="t" anchorCtr="0">
            <a:noAutofit/>
          </a:bodyPr>
          <a:lstStyle/>
          <a:p>
            <a:pPr marL="358775" marR="0" lvl="0" indent="-358775" algn="l" rtl="0">
              <a:lnSpc>
                <a:spcPct val="115000"/>
              </a:lnSpc>
              <a:spcBef>
                <a:spcPts val="0"/>
              </a:spcBef>
              <a:spcAft>
                <a:spcPts val="0"/>
              </a:spcAft>
              <a:buClr>
                <a:srgbClr val="000000"/>
              </a:buClr>
              <a:buSzPts val="1600"/>
              <a:buFont typeface="Arial"/>
              <a:buChar char="•"/>
            </a:pPr>
            <a:r>
              <a:rPr lang="es-AR" sz="1600" b="1" i="0" u="none" strike="noStrike" cap="none">
                <a:solidFill>
                  <a:srgbClr val="000000"/>
                </a:solidFill>
                <a:latin typeface="Montserrat"/>
                <a:ea typeface="Montserrat"/>
                <a:cs typeface="Montserrat"/>
                <a:sym typeface="Montserrat"/>
              </a:rPr>
              <a:t>Crecimiento de la organización </a:t>
            </a:r>
            <a:r>
              <a:rPr lang="es-AR" sz="1600" b="0" i="0" u="none" strike="noStrike" cap="none">
                <a:solidFill>
                  <a:srgbClr val="000000"/>
                </a:solidFill>
                <a:latin typeface="Montserrat"/>
                <a:ea typeface="Montserrat"/>
                <a:cs typeface="Montserrat"/>
                <a:sym typeface="Montserrat"/>
              </a:rPr>
              <a:t>(crecimiento orgánico, sucursales, franquicias, fusiones y adquisiciones de empresas etc.)</a:t>
            </a:r>
            <a:endParaRPr sz="1400" b="0" i="0" u="none" strike="noStrike" cap="none">
              <a:solidFill>
                <a:srgbClr val="000000"/>
              </a:solidFill>
              <a:latin typeface="Montserrat"/>
              <a:ea typeface="Montserrat"/>
              <a:cs typeface="Montserrat"/>
              <a:sym typeface="Montserrat"/>
            </a:endParaRPr>
          </a:p>
          <a:p>
            <a:pPr marL="358775" marR="0" lvl="0" indent="-358775" algn="l" rtl="0">
              <a:lnSpc>
                <a:spcPct val="115000"/>
              </a:lnSpc>
              <a:spcBef>
                <a:spcPts val="60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	Similar a cómo las empresas tienden a crecer. Permite un mayor control sobre lo que se repite, pero puede ser muy intensivo en recursos y de lento crecimiento. (</a:t>
            </a:r>
            <a:r>
              <a:rPr lang="es-AR" sz="1600" b="0" i="1" u="none" strike="noStrike" cap="none">
                <a:solidFill>
                  <a:srgbClr val="000000"/>
                </a:solidFill>
                <a:latin typeface="Montserrat"/>
                <a:ea typeface="Montserrat"/>
                <a:cs typeface="Montserrat"/>
                <a:sym typeface="Montserrat"/>
              </a:rPr>
              <a:t>Ojo: Su uso como camino único no necesariamente lleva a un cambio sistémico)</a:t>
            </a:r>
            <a:endParaRPr sz="1600" b="0" i="0" u="none" strike="noStrike" cap="none">
              <a:solidFill>
                <a:srgbClr val="000000"/>
              </a:solidFill>
              <a:latin typeface="Montserrat"/>
              <a:ea typeface="Montserrat"/>
              <a:cs typeface="Montserrat"/>
              <a:sym typeface="Montserrat"/>
            </a:endParaRPr>
          </a:p>
          <a:p>
            <a:pPr marL="358775" marR="0" lvl="0" indent="-358775" algn="l" rtl="0">
              <a:lnSpc>
                <a:spcPct val="115000"/>
              </a:lnSpc>
              <a:spcBef>
                <a:spcPts val="600"/>
              </a:spcBef>
              <a:spcAft>
                <a:spcPts val="0"/>
              </a:spcAft>
              <a:buClr>
                <a:srgbClr val="000000"/>
              </a:buClr>
              <a:buSzPts val="1600"/>
              <a:buFont typeface="Arial"/>
              <a:buChar char="•"/>
            </a:pPr>
            <a:r>
              <a:rPr lang="es-AR" sz="1600" b="1" i="0" u="none" strike="noStrike" cap="none">
                <a:solidFill>
                  <a:srgbClr val="000000"/>
                </a:solidFill>
                <a:latin typeface="Montserrat"/>
                <a:ea typeface="Montserrat"/>
                <a:cs typeface="Montserrat"/>
                <a:sym typeface="Montserrat"/>
              </a:rPr>
              <a:t>Abrir tu idea para replicarla </a:t>
            </a:r>
            <a:r>
              <a:rPr lang="es-AR" sz="1600" b="0" i="0" u="none" strike="noStrike" cap="none">
                <a:solidFill>
                  <a:srgbClr val="000000"/>
                </a:solidFill>
                <a:latin typeface="Montserrat"/>
                <a:ea typeface="Montserrat"/>
                <a:cs typeface="Montserrat"/>
                <a:sym typeface="Montserrat"/>
              </a:rPr>
              <a:t>(a través de «Open Action», licencias etc.) </a:t>
            </a:r>
            <a:endParaRPr sz="1400" b="0" i="0" u="none" strike="noStrike" cap="none">
              <a:solidFill>
                <a:srgbClr val="000000"/>
              </a:solidFill>
              <a:latin typeface="Montserrat"/>
              <a:ea typeface="Montserrat"/>
              <a:cs typeface="Montserrat"/>
              <a:sym typeface="Montserrat"/>
            </a:endParaRPr>
          </a:p>
          <a:p>
            <a:pPr marL="358775" marR="0" lvl="0" indent="-358775" algn="l" rtl="0">
              <a:lnSpc>
                <a:spcPct val="115000"/>
              </a:lnSpc>
              <a:spcBef>
                <a:spcPts val="60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	Permite la propagación más rápida, pero también supone abandonar una parte o todo el control del modelo. </a:t>
            </a:r>
            <a:endParaRPr sz="1400" b="0" i="0" u="none" strike="noStrike" cap="none">
              <a:solidFill>
                <a:srgbClr val="000000"/>
              </a:solidFill>
              <a:latin typeface="Montserrat"/>
              <a:ea typeface="Montserrat"/>
              <a:cs typeface="Montserrat"/>
              <a:sym typeface="Montserrat"/>
            </a:endParaRPr>
          </a:p>
          <a:p>
            <a:pPr marL="358775" marR="0" lvl="0" indent="-358775" algn="l" rtl="0">
              <a:lnSpc>
                <a:spcPct val="115000"/>
              </a:lnSpc>
              <a:spcBef>
                <a:spcPts val="600"/>
              </a:spcBef>
              <a:spcAft>
                <a:spcPts val="0"/>
              </a:spcAft>
              <a:buClr>
                <a:srgbClr val="000000"/>
              </a:buClr>
              <a:buSzPts val="1600"/>
              <a:buFont typeface="Arial"/>
              <a:buChar char="•"/>
            </a:pPr>
            <a:r>
              <a:rPr lang="es-AR" sz="1600" b="1" i="0" u="none" strike="noStrike" cap="none">
                <a:solidFill>
                  <a:srgbClr val="000000"/>
                </a:solidFill>
                <a:latin typeface="Montserrat"/>
                <a:ea typeface="Montserrat"/>
                <a:cs typeface="Montserrat"/>
                <a:sym typeface="Montserrat"/>
              </a:rPr>
              <a:t>«Redes inteligentes» </a:t>
            </a:r>
            <a:r>
              <a:rPr lang="es-AR" sz="1600" b="0" i="0" u="none" strike="noStrike" cap="none">
                <a:solidFill>
                  <a:srgbClr val="000000"/>
                </a:solidFill>
                <a:latin typeface="Montserrat"/>
                <a:ea typeface="Montserrat"/>
                <a:cs typeface="Montserrat"/>
                <a:sym typeface="Montserrat"/>
              </a:rPr>
              <a:t>(a través de asociaciones en red, sacando partido de las colaboraciones, «Piggybacking»)</a:t>
            </a:r>
            <a:endParaRPr sz="1400" b="0" i="0" u="none" strike="noStrike" cap="none">
              <a:solidFill>
                <a:srgbClr val="000000"/>
              </a:solidFill>
              <a:latin typeface="Montserrat"/>
              <a:ea typeface="Montserrat"/>
              <a:cs typeface="Montserrat"/>
              <a:sym typeface="Montserrat"/>
            </a:endParaRPr>
          </a:p>
          <a:p>
            <a:pPr marL="358775" marR="0" lvl="0" indent="-358775" algn="l" rtl="0">
              <a:lnSpc>
                <a:spcPct val="115000"/>
              </a:lnSpc>
              <a:spcBef>
                <a:spcPts val="60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	Permite una amplia distribución del producto, la metodología y/o las herramientas y convierte a otros en aliados y/o equipo de promoción. </a:t>
            </a:r>
            <a:endParaRPr sz="1400" b="0" i="0" u="none" strike="noStrike" cap="none">
              <a:solidFill>
                <a:srgbClr val="000000"/>
              </a:solidFill>
              <a:latin typeface="Montserrat"/>
              <a:ea typeface="Montserrat"/>
              <a:cs typeface="Montserrat"/>
              <a:sym typeface="Montserrat"/>
            </a:endParaRPr>
          </a:p>
          <a:p>
            <a:pPr marL="358775" marR="0" lvl="0" indent="-358775" algn="l" rtl="0">
              <a:lnSpc>
                <a:spcPct val="115000"/>
              </a:lnSpc>
              <a:spcBef>
                <a:spcPts val="600"/>
              </a:spcBef>
              <a:spcAft>
                <a:spcPts val="0"/>
              </a:spcAft>
              <a:buClr>
                <a:srgbClr val="000000"/>
              </a:buClr>
              <a:buSzPts val="1600"/>
              <a:buFont typeface="Arial"/>
              <a:buChar char="•"/>
            </a:pPr>
            <a:r>
              <a:rPr lang="es-AR" sz="1600" b="1" i="0" u="none" strike="noStrike" cap="none">
                <a:solidFill>
                  <a:srgbClr val="000000"/>
                </a:solidFill>
                <a:latin typeface="Montserrat"/>
                <a:ea typeface="Montserrat"/>
                <a:cs typeface="Montserrat"/>
                <a:sym typeface="Montserrat"/>
              </a:rPr>
              <a:t>Establecer nuevos estándares </a:t>
            </a:r>
            <a:r>
              <a:rPr lang="es-AR" sz="1600" b="0" i="0" u="none" strike="noStrike" cap="none">
                <a:solidFill>
                  <a:srgbClr val="000000"/>
                </a:solidFill>
                <a:latin typeface="Montserrat"/>
                <a:ea typeface="Montserrat"/>
                <a:cs typeface="Montserrat"/>
                <a:sym typeface="Montserrat"/>
              </a:rPr>
              <a:t>(promoción, campañas, movimientos, cambios en las políticas, nuevos protocolos, formación especializada etc.) </a:t>
            </a:r>
            <a:endParaRPr sz="1400" b="0" i="0" u="none" strike="noStrike" cap="none">
              <a:solidFill>
                <a:srgbClr val="000000"/>
              </a:solidFill>
              <a:latin typeface="Montserrat"/>
              <a:ea typeface="Montserrat"/>
              <a:cs typeface="Montserrat"/>
              <a:sym typeface="Montserrat"/>
            </a:endParaRPr>
          </a:p>
          <a:p>
            <a:pPr marL="358775" marR="0" lvl="0" indent="-358775" algn="l" rtl="0">
              <a:lnSpc>
                <a:spcPct val="115000"/>
              </a:lnSpc>
              <a:spcBef>
                <a:spcPts val="60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	Muchos de estos métodos están vinculados entre sí y suelen funcionar en conjunto para generar un cambio sistémico.</a:t>
            </a:r>
            <a:endParaRPr sz="1400" b="0" i="0" u="none" strike="noStrike" cap="none">
              <a:solidFill>
                <a:srgbClr val="000000"/>
              </a:solidFill>
              <a:latin typeface="Montserrat"/>
              <a:ea typeface="Montserrat"/>
              <a:cs typeface="Montserrat"/>
              <a:sym typeface="Montserrat"/>
            </a:endParaRPr>
          </a:p>
          <a:p>
            <a:pPr marL="0" marR="0" lvl="0" indent="0" algn="just" rtl="0">
              <a:lnSpc>
                <a:spcPct val="115000"/>
              </a:lnSpc>
              <a:spcBef>
                <a:spcPts val="60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p:txBody>
      </p:sp>
      <p:sp>
        <p:nvSpPr>
          <p:cNvPr id="536" name="Google Shape;536;g806401c4d1_0_336"/>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4</a:t>
            </a:r>
            <a:endParaRPr sz="1400" b="1" i="0" u="none" strike="noStrike" cap="none">
              <a:solidFill>
                <a:srgbClr val="000000"/>
              </a:solidFill>
              <a:latin typeface="Montserrat"/>
              <a:ea typeface="Montserrat"/>
              <a:cs typeface="Montserrat"/>
              <a:sym typeface="Montserrat"/>
            </a:endParaRPr>
          </a:p>
        </p:txBody>
      </p:sp>
      <p:sp>
        <p:nvSpPr>
          <p:cNvPr id="537" name="Google Shape;537;g806401c4d1_0_336"/>
          <p:cNvSpPr/>
          <p:nvPr/>
        </p:nvSpPr>
        <p:spPr>
          <a:xfrm>
            <a:off x="-12" y="-12"/>
            <a:ext cx="12192000" cy="6858000"/>
          </a:xfrm>
          <a:prstGeom prst="rect">
            <a:avLst/>
          </a:prstGeom>
          <a:noFill/>
          <a:ln w="114300" cap="flat" cmpd="sng">
            <a:solidFill>
              <a:srgbClr val="F36D17"/>
            </a:solidFill>
            <a:prstDash val="solid"/>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g806401c4d1_0_345"/>
          <p:cNvPicPr preferRelativeResize="0"/>
          <p:nvPr/>
        </p:nvPicPr>
        <p:blipFill rotWithShape="1">
          <a:blip r:embed="rId3">
            <a:alphaModFix/>
          </a:blip>
          <a:srcRect l="56559" t="36060" b="32598"/>
          <a:stretch/>
        </p:blipFill>
        <p:spPr>
          <a:xfrm>
            <a:off x="-62025" y="0"/>
            <a:ext cx="12254025" cy="7426073"/>
          </a:xfrm>
          <a:prstGeom prst="rect">
            <a:avLst/>
          </a:prstGeom>
          <a:noFill/>
          <a:ln>
            <a:noFill/>
          </a:ln>
        </p:spPr>
      </p:pic>
      <p:sp>
        <p:nvSpPr>
          <p:cNvPr id="543" name="Google Shape;543;g806401c4d1_0_345"/>
          <p:cNvSpPr txBox="1"/>
          <p:nvPr/>
        </p:nvSpPr>
        <p:spPr>
          <a:xfrm>
            <a:off x="456275" y="631575"/>
            <a:ext cx="10549800" cy="7923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2800"/>
              <a:buFont typeface="Arial"/>
              <a:buNone/>
            </a:pPr>
            <a:r>
              <a:rPr lang="es-AR" sz="2800" b="1" i="0" u="none" strike="noStrike" cap="none">
                <a:solidFill>
                  <a:srgbClr val="FFFFFF"/>
                </a:solidFill>
                <a:latin typeface="Montserrat"/>
                <a:ea typeface="Montserrat"/>
                <a:cs typeface="Montserrat"/>
                <a:sym typeface="Montserrat"/>
              </a:rPr>
              <a:t>Resumen de trayectoria(s) de expansión elegida(s)</a:t>
            </a:r>
            <a:endParaRPr sz="2800" b="1" i="0" u="none" strike="noStrike" cap="none">
              <a:solidFill>
                <a:srgbClr val="FFFFFF"/>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FFFFFF"/>
              </a:solidFill>
              <a:latin typeface="Montserrat"/>
              <a:ea typeface="Montserrat"/>
              <a:cs typeface="Montserrat"/>
              <a:sym typeface="Montserrat"/>
            </a:endParaRPr>
          </a:p>
          <a:p>
            <a:pPr marL="0" marR="0" lvl="0" indent="0" algn="just" rtl="0">
              <a:lnSpc>
                <a:spcPct val="115000"/>
              </a:lnSpc>
              <a:spcBef>
                <a:spcPts val="600"/>
              </a:spcBef>
              <a:spcAft>
                <a:spcPts val="0"/>
              </a:spcAft>
              <a:buClr>
                <a:schemeClr val="dk1"/>
              </a:buClr>
              <a:buSzPts val="1600"/>
              <a:buFont typeface="Arial"/>
              <a:buNone/>
            </a:pPr>
            <a:r>
              <a:rPr lang="es-AR" sz="1600" b="1" i="0" u="none" strike="noStrike" cap="none">
                <a:solidFill>
                  <a:srgbClr val="FFFFFF"/>
                </a:solidFill>
                <a:latin typeface="Montserrat"/>
                <a:ea typeface="Montserrat"/>
                <a:cs typeface="Montserrat"/>
                <a:sym typeface="Montserrat"/>
              </a:rPr>
              <a:t>En esta lámina, para cada estrategia de expansión que se escoja, por favor incluyan una breve descripción y cómo se aplica a tu modelo. Tómense el tiempo para considerar cuáles son los ajustes que se tendrá que hacer en el modelo y la organización para implementar un nuevo camino de expansión de impacto.</a:t>
            </a:r>
            <a:endParaRPr sz="1400" b="0" i="0" u="none" strike="noStrike" cap="none">
              <a:solidFill>
                <a:srgbClr val="FFFFFF"/>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FFFFFF"/>
              </a:solidFill>
              <a:latin typeface="Montserrat"/>
              <a:ea typeface="Montserrat"/>
              <a:cs typeface="Montserrat"/>
              <a:sym typeface="Montserrat"/>
            </a:endParaRPr>
          </a:p>
        </p:txBody>
      </p:sp>
      <p:sp>
        <p:nvSpPr>
          <p:cNvPr id="544" name="Google Shape;544;g806401c4d1_0_345"/>
          <p:cNvSpPr/>
          <p:nvPr/>
        </p:nvSpPr>
        <p:spPr>
          <a:xfrm>
            <a:off x="12370648" y="-8999"/>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Esta lámina es para el informe intermedio.  </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60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Le brindará una idea sobre las conclusiones a las que llegaron en esta primera mitad del periodo de trabajo en cuanto a la(s) trayectoria(s) elegida(s) al equipo de GlobalizerX. (Pueden incluir la cantidad de Trayectorias de expansión que uds crean necesarias, aunque sugerimos incluir las más relevantes y viables.)</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600"/>
              </a:spcBef>
              <a:spcAft>
                <a:spcPts val="0"/>
              </a:spcAft>
              <a:buClr>
                <a:srgbClr val="000000"/>
              </a:buClr>
              <a:buSzPts val="1600"/>
              <a:buFont typeface="Arial"/>
              <a:buNone/>
            </a:pP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60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NO hace falta incluir mucho detalle sobre estas trayectorias.  Estos se llenarán luego de este punto. </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600"/>
              </a:spcBef>
              <a:spcAft>
                <a:spcPts val="0"/>
              </a:spcAft>
              <a:buClr>
                <a:srgbClr val="000000"/>
              </a:buClr>
              <a:buSzPts val="1600"/>
              <a:buFont typeface="Arial"/>
              <a:buNone/>
            </a:pP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60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Pueden incluir o no esta lámina para su documento final. </a:t>
            </a:r>
            <a:endParaRPr sz="14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45" name="Google Shape;545;g806401c4d1_0_345"/>
          <p:cNvSpPr txBox="1"/>
          <p:nvPr/>
        </p:nvSpPr>
        <p:spPr>
          <a:xfrm>
            <a:off x="456278" y="406541"/>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FFFFFF"/>
                </a:solidFill>
                <a:latin typeface="Montserrat"/>
                <a:ea typeface="Montserrat"/>
                <a:cs typeface="Montserrat"/>
                <a:sym typeface="Montserrat"/>
              </a:rPr>
              <a:t>ENFOQUE DE AMPLIACIÓN DE IMPACTO  </a:t>
            </a:r>
            <a:endParaRPr sz="1200" b="0" i="0" u="none" strike="noStrike" cap="none">
              <a:solidFill>
                <a:srgbClr val="FFFFFF"/>
              </a:solidFill>
              <a:latin typeface="Montserrat"/>
              <a:ea typeface="Montserrat"/>
              <a:cs typeface="Montserrat"/>
              <a:sym typeface="Montserrat"/>
            </a:endParaRPr>
          </a:p>
        </p:txBody>
      </p:sp>
      <p:sp>
        <p:nvSpPr>
          <p:cNvPr id="546" name="Google Shape;546;g806401c4d1_0_345"/>
          <p:cNvSpPr txBox="1"/>
          <p:nvPr/>
        </p:nvSpPr>
        <p:spPr>
          <a:xfrm>
            <a:off x="329634" y="3076610"/>
            <a:ext cx="11785500" cy="35496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600"/>
              <a:buFont typeface="Montserrat"/>
              <a:buChar char="•"/>
            </a:pPr>
            <a:r>
              <a:rPr lang="es-AR" sz="1600" b="1" i="0" u="none" strike="noStrike" cap="none">
                <a:solidFill>
                  <a:srgbClr val="000000"/>
                </a:solidFill>
                <a:latin typeface="Montserrat"/>
                <a:ea typeface="Montserrat"/>
                <a:cs typeface="Montserrat"/>
                <a:sym typeface="Montserrat"/>
              </a:rPr>
              <a:t>Trayectoria I</a:t>
            </a:r>
            <a:endParaRPr sz="1400" b="0" i="0" u="none" strike="noStrike" cap="none">
              <a:solidFill>
                <a:srgbClr val="000000"/>
              </a:solidFill>
              <a:latin typeface="Montserrat"/>
              <a:ea typeface="Montserrat"/>
              <a:cs typeface="Montserrat"/>
              <a:sym typeface="Montserrat"/>
            </a:endParaRPr>
          </a:p>
          <a:p>
            <a:pPr marL="285750" marR="0" lvl="0" indent="-285750" algn="l" rtl="0">
              <a:lnSpc>
                <a:spcPct val="100000"/>
              </a:lnSpc>
              <a:spcBef>
                <a:spcPts val="600"/>
              </a:spcBef>
              <a:spcAft>
                <a:spcPts val="0"/>
              </a:spcAft>
              <a:buClr>
                <a:srgbClr val="000000"/>
              </a:buClr>
              <a:buSzPts val="1600"/>
              <a:buFont typeface="Arial"/>
              <a:buNone/>
            </a:pPr>
            <a:r>
              <a:rPr lang="es-AR" sz="1600" b="1" i="0" u="none" strike="noStrike" cap="none">
                <a:solidFill>
                  <a:srgbClr val="000000"/>
                </a:solidFill>
                <a:latin typeface="Montserrat"/>
                <a:ea typeface="Montserrat"/>
                <a:cs typeface="Montserrat"/>
                <a:sym typeface="Montserrat"/>
              </a:rPr>
              <a:t>	</a:t>
            </a:r>
            <a:r>
              <a:rPr lang="es-AR" sz="1600" b="0" i="0" u="none" strike="noStrike" cap="none">
                <a:solidFill>
                  <a:srgbClr val="000000"/>
                </a:solidFill>
                <a:latin typeface="Montserrat"/>
                <a:ea typeface="Montserrat"/>
                <a:cs typeface="Montserrat"/>
                <a:sym typeface="Montserrat"/>
              </a:rPr>
              <a:t>Por qué elegimos esta trayectoria</a:t>
            </a:r>
            <a:endParaRPr sz="1400" b="0" i="0" u="none" strike="noStrike" cap="none">
              <a:solidFill>
                <a:srgbClr val="000000"/>
              </a:solidFill>
              <a:latin typeface="Montserrat"/>
              <a:ea typeface="Montserrat"/>
              <a:cs typeface="Montserrat"/>
              <a:sym typeface="Montserrat"/>
            </a:endParaRPr>
          </a:p>
          <a:p>
            <a:pPr marL="285750" marR="0" lvl="0" indent="-28575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285750" marR="0" lvl="0" indent="-28575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285750" marR="0" lvl="0" indent="-285750" algn="l" rtl="0">
              <a:lnSpc>
                <a:spcPct val="100000"/>
              </a:lnSpc>
              <a:spcBef>
                <a:spcPts val="600"/>
              </a:spcBef>
              <a:spcAft>
                <a:spcPts val="0"/>
              </a:spcAft>
              <a:buClr>
                <a:srgbClr val="000000"/>
              </a:buClr>
              <a:buSzPts val="1600"/>
              <a:buFont typeface="Montserrat"/>
              <a:buChar char="•"/>
            </a:pPr>
            <a:r>
              <a:rPr lang="es-AR" sz="1600" b="1" i="0" u="none" strike="noStrike" cap="none">
                <a:solidFill>
                  <a:srgbClr val="000000"/>
                </a:solidFill>
                <a:latin typeface="Montserrat"/>
                <a:ea typeface="Montserrat"/>
                <a:cs typeface="Montserrat"/>
                <a:sym typeface="Montserrat"/>
              </a:rPr>
              <a:t>Trayectoria II</a:t>
            </a:r>
            <a:endParaRPr sz="1400" b="0" i="0" u="none" strike="noStrike" cap="none">
              <a:solidFill>
                <a:srgbClr val="000000"/>
              </a:solidFill>
              <a:latin typeface="Montserrat"/>
              <a:ea typeface="Montserrat"/>
              <a:cs typeface="Montserrat"/>
              <a:sym typeface="Montserrat"/>
            </a:endParaRPr>
          </a:p>
          <a:p>
            <a:pPr marL="285750" marR="0" lvl="0" indent="-285750" algn="l" rtl="0">
              <a:lnSpc>
                <a:spcPct val="100000"/>
              </a:lnSpc>
              <a:spcBef>
                <a:spcPts val="600"/>
              </a:spcBef>
              <a:spcAft>
                <a:spcPts val="0"/>
              </a:spcAft>
              <a:buClr>
                <a:srgbClr val="000000"/>
              </a:buClr>
              <a:buSzPts val="1600"/>
              <a:buFont typeface="Arial"/>
              <a:buNone/>
            </a:pPr>
            <a:r>
              <a:rPr lang="es-AR" sz="1600" b="1" i="0" u="none" strike="noStrike" cap="none">
                <a:solidFill>
                  <a:srgbClr val="000000"/>
                </a:solidFill>
                <a:latin typeface="Montserrat"/>
                <a:ea typeface="Montserrat"/>
                <a:cs typeface="Montserrat"/>
                <a:sym typeface="Montserrat"/>
              </a:rPr>
              <a:t>	</a:t>
            </a:r>
            <a:r>
              <a:rPr lang="es-AR" sz="1600" b="0" i="0" u="none" strike="noStrike" cap="none">
                <a:solidFill>
                  <a:srgbClr val="000000"/>
                </a:solidFill>
                <a:latin typeface="Montserrat"/>
                <a:ea typeface="Montserrat"/>
                <a:cs typeface="Montserrat"/>
                <a:sym typeface="Montserrat"/>
              </a:rPr>
              <a:t>Por qué elegimos esta trayectoria</a:t>
            </a:r>
            <a:endParaRPr sz="1400" b="0" i="0" u="none" strike="noStrike" cap="none">
              <a:solidFill>
                <a:srgbClr val="000000"/>
              </a:solidFill>
              <a:latin typeface="Montserrat"/>
              <a:ea typeface="Montserrat"/>
              <a:cs typeface="Montserrat"/>
              <a:sym typeface="Montserrat"/>
            </a:endParaRPr>
          </a:p>
          <a:p>
            <a:pPr marL="285750" marR="0" lvl="0" indent="-28575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547" name="Google Shape;547;g806401c4d1_0_345"/>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5</a:t>
            </a:r>
            <a:endParaRPr sz="14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g807027f554_0_570"/>
          <p:cNvPicPr preferRelativeResize="0"/>
          <p:nvPr/>
        </p:nvPicPr>
        <p:blipFill rotWithShape="1">
          <a:blip r:embed="rId3">
            <a:alphaModFix/>
          </a:blip>
          <a:srcRect/>
          <a:stretch/>
        </p:blipFill>
        <p:spPr>
          <a:xfrm>
            <a:off x="0" y="-159026"/>
            <a:ext cx="12314714" cy="7022751"/>
          </a:xfrm>
          <a:prstGeom prst="rect">
            <a:avLst/>
          </a:prstGeom>
          <a:noFill/>
          <a:ln>
            <a:noFill/>
          </a:ln>
        </p:spPr>
      </p:pic>
      <p:sp>
        <p:nvSpPr>
          <p:cNvPr id="273" name="Google Shape;273;g807027f554_0_570"/>
          <p:cNvSpPr txBox="1"/>
          <p:nvPr/>
        </p:nvSpPr>
        <p:spPr>
          <a:xfrm>
            <a:off x="780850" y="501225"/>
            <a:ext cx="8437200" cy="163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s-AR" sz="4000" b="1" i="0" u="none" strike="noStrike" cap="none">
                <a:solidFill>
                  <a:srgbClr val="000000"/>
                </a:solidFill>
                <a:latin typeface="Montserrat"/>
                <a:ea typeface="Montserrat"/>
                <a:cs typeface="Montserrat"/>
                <a:sym typeface="Montserrat"/>
              </a:rPr>
              <a:t>Mantras del GlobalizerX</a:t>
            </a:r>
            <a:endParaRPr sz="4000" b="1"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a:ea typeface="Montserrat"/>
              <a:cs typeface="Montserrat"/>
              <a:sym typeface="Montserrat"/>
            </a:endParaRPr>
          </a:p>
        </p:txBody>
      </p:sp>
      <p:pic>
        <p:nvPicPr>
          <p:cNvPr id="274" name="Google Shape;274;g807027f554_0_570"/>
          <p:cNvPicPr preferRelativeResize="0"/>
          <p:nvPr/>
        </p:nvPicPr>
        <p:blipFill rotWithShape="1">
          <a:blip r:embed="rId4">
            <a:alphaModFix/>
          </a:blip>
          <a:srcRect/>
          <a:stretch/>
        </p:blipFill>
        <p:spPr>
          <a:xfrm>
            <a:off x="10604665" y="672805"/>
            <a:ext cx="665018" cy="644017"/>
          </a:xfrm>
          <a:prstGeom prst="rect">
            <a:avLst/>
          </a:prstGeom>
          <a:noFill/>
          <a:ln>
            <a:noFill/>
          </a:ln>
        </p:spPr>
      </p:pic>
      <p:sp>
        <p:nvSpPr>
          <p:cNvPr id="275" name="Google Shape;275;g807027f554_0_570"/>
          <p:cNvSpPr txBox="1"/>
          <p:nvPr/>
        </p:nvSpPr>
        <p:spPr>
          <a:xfrm>
            <a:off x="6514825" y="501225"/>
            <a:ext cx="3089100" cy="27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700" b="0" i="0" u="none" strike="noStrike" cap="none">
              <a:solidFill>
                <a:schemeClr val="dk1"/>
              </a:solidFill>
              <a:latin typeface="Montserrat SemiBold"/>
              <a:ea typeface="Montserrat SemiBold"/>
              <a:cs typeface="Montserrat SemiBold"/>
              <a:sym typeface="Montserrat SemiBold"/>
            </a:endParaRPr>
          </a:p>
        </p:txBody>
      </p:sp>
      <p:sp>
        <p:nvSpPr>
          <p:cNvPr id="276" name="Google Shape;276;g807027f554_0_570"/>
          <p:cNvSpPr txBox="1"/>
          <p:nvPr/>
        </p:nvSpPr>
        <p:spPr>
          <a:xfrm>
            <a:off x="899600" y="3715775"/>
            <a:ext cx="4708800" cy="244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277" name="Google Shape;277;g807027f554_0_570"/>
          <p:cNvSpPr txBox="1"/>
          <p:nvPr/>
        </p:nvSpPr>
        <p:spPr>
          <a:xfrm>
            <a:off x="5975600" y="3789450"/>
            <a:ext cx="4708800" cy="244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278" name="Google Shape;278;g807027f554_0_570"/>
          <p:cNvSpPr/>
          <p:nvPr/>
        </p:nvSpPr>
        <p:spPr>
          <a:xfrm>
            <a:off x="364250" y="62568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1</a:t>
            </a:r>
            <a:endParaRPr sz="1400" b="1" i="0" u="none" strike="noStrike" cap="none">
              <a:solidFill>
                <a:srgbClr val="000000"/>
              </a:solidFill>
              <a:latin typeface="Montserrat"/>
              <a:ea typeface="Montserrat"/>
              <a:cs typeface="Montserrat"/>
              <a:sym typeface="Montserrat"/>
            </a:endParaRPr>
          </a:p>
        </p:txBody>
      </p:sp>
      <p:sp>
        <p:nvSpPr>
          <p:cNvPr id="279" name="Google Shape;279;g807027f554_0_570"/>
          <p:cNvSpPr txBox="1"/>
          <p:nvPr/>
        </p:nvSpPr>
        <p:spPr>
          <a:xfrm>
            <a:off x="2167400" y="1571275"/>
            <a:ext cx="8517000" cy="4470900"/>
          </a:xfrm>
          <a:prstGeom prst="rect">
            <a:avLst/>
          </a:prstGeom>
          <a:noFill/>
          <a:ln>
            <a:noFill/>
          </a:ln>
        </p:spPr>
        <p:txBody>
          <a:bodyPr spcFirstLastPara="1" wrap="square" lIns="468000" tIns="468000" rIns="288000" bIns="288000" anchor="t" anchorCtr="0">
            <a:noAutofit/>
          </a:bodyPr>
          <a:lstStyle/>
          <a:p>
            <a:pPr marL="355600" marR="0" lvl="0" indent="-260350" algn="l" rtl="0">
              <a:lnSpc>
                <a:spcPct val="100000"/>
              </a:lnSpc>
              <a:spcBef>
                <a:spcPts val="0"/>
              </a:spcBef>
              <a:spcAft>
                <a:spcPts val="0"/>
              </a:spcAft>
              <a:buClr>
                <a:srgbClr val="000000"/>
              </a:buClr>
              <a:buSzPts val="2500"/>
              <a:buFont typeface="Noto Sans Symbols"/>
              <a:buChar char="▪"/>
            </a:pPr>
            <a:r>
              <a:rPr lang="es-AR" sz="2500" b="1" i="0" u="none" strike="noStrike" cap="none">
                <a:solidFill>
                  <a:srgbClr val="000000"/>
                </a:solidFill>
                <a:latin typeface="Montserrat"/>
                <a:ea typeface="Montserrat"/>
                <a:cs typeface="Montserrat"/>
                <a:sym typeface="Montserrat"/>
              </a:rPr>
              <a:t>¡Busca el cambio sistémico!</a:t>
            </a:r>
            <a:br>
              <a:rPr lang="es-AR" sz="2500" b="1" i="0" u="none" strike="noStrike" cap="none">
                <a:solidFill>
                  <a:srgbClr val="000000"/>
                </a:solidFill>
                <a:latin typeface="Montserrat"/>
                <a:ea typeface="Montserrat"/>
                <a:cs typeface="Montserrat"/>
                <a:sym typeface="Montserrat"/>
              </a:rPr>
            </a:br>
            <a:r>
              <a:rPr lang="es-AR" sz="2500" b="0" i="0" u="none" strike="noStrike" cap="none">
                <a:solidFill>
                  <a:srgbClr val="000000"/>
                </a:solidFill>
                <a:latin typeface="Montserrat"/>
                <a:ea typeface="Montserrat"/>
                <a:cs typeface="Montserrat"/>
                <a:sym typeface="Montserrat"/>
              </a:rPr>
              <a:t>O los síntomas se repetirán</a:t>
            </a:r>
            <a:endParaRPr sz="2500" b="0" i="0" u="none" strike="noStrike" cap="none">
              <a:solidFill>
                <a:srgbClr val="000000"/>
              </a:solidFill>
              <a:latin typeface="Montserrat"/>
              <a:ea typeface="Montserrat"/>
              <a:cs typeface="Montserrat"/>
              <a:sym typeface="Montserrat"/>
            </a:endParaRPr>
          </a:p>
          <a:p>
            <a:pPr marL="355600" marR="0" lvl="0" indent="-355600" algn="l" rtl="0">
              <a:lnSpc>
                <a:spcPct val="100000"/>
              </a:lnSpc>
              <a:spcBef>
                <a:spcPts val="600"/>
              </a:spcBef>
              <a:spcAft>
                <a:spcPts val="0"/>
              </a:spcAft>
              <a:buClr>
                <a:srgbClr val="000000"/>
              </a:buClr>
              <a:buSzPts val="2000"/>
              <a:buFont typeface="Arial"/>
              <a:buNone/>
            </a:pPr>
            <a:endParaRPr sz="2500" b="0" i="0" u="none" strike="noStrike" cap="none">
              <a:solidFill>
                <a:srgbClr val="000000"/>
              </a:solidFill>
              <a:latin typeface="Montserrat"/>
              <a:ea typeface="Montserrat"/>
              <a:cs typeface="Montserrat"/>
              <a:sym typeface="Montserrat"/>
            </a:endParaRPr>
          </a:p>
          <a:p>
            <a:pPr marL="355600" marR="0" lvl="0" indent="-260350" algn="l" rtl="0">
              <a:lnSpc>
                <a:spcPct val="100000"/>
              </a:lnSpc>
              <a:spcBef>
                <a:spcPts val="600"/>
              </a:spcBef>
              <a:spcAft>
                <a:spcPts val="0"/>
              </a:spcAft>
              <a:buClr>
                <a:srgbClr val="000000"/>
              </a:buClr>
              <a:buSzPts val="2500"/>
              <a:buFont typeface="Noto Sans Symbols"/>
              <a:buChar char="▪"/>
            </a:pPr>
            <a:r>
              <a:rPr lang="es-AR" sz="2500" b="1" i="0" u="none" strike="noStrike" cap="none">
                <a:solidFill>
                  <a:srgbClr val="000000"/>
                </a:solidFill>
                <a:latin typeface="Montserrat"/>
                <a:ea typeface="Montserrat"/>
                <a:cs typeface="Montserrat"/>
                <a:sym typeface="Montserrat"/>
              </a:rPr>
              <a:t>¡Céntrate en el impacto indirecto!</a:t>
            </a:r>
            <a:br>
              <a:rPr lang="es-AR" sz="2500" b="1" i="0" u="none" strike="noStrike" cap="none">
                <a:solidFill>
                  <a:srgbClr val="000000"/>
                </a:solidFill>
                <a:latin typeface="Montserrat"/>
                <a:ea typeface="Montserrat"/>
                <a:cs typeface="Montserrat"/>
                <a:sym typeface="Montserrat"/>
              </a:rPr>
            </a:br>
            <a:r>
              <a:rPr lang="es-AR" sz="2500" b="0" i="0" u="none" strike="noStrike" cap="none">
                <a:solidFill>
                  <a:srgbClr val="000000"/>
                </a:solidFill>
                <a:latin typeface="Montserrat"/>
                <a:ea typeface="Montserrat"/>
                <a:cs typeface="Montserrat"/>
                <a:sym typeface="Montserrat"/>
              </a:rPr>
              <a:t>La capacidad de influencia es clave</a:t>
            </a:r>
            <a:endParaRPr sz="2500" b="0" i="0" u="none" strike="noStrike" cap="none">
              <a:solidFill>
                <a:srgbClr val="000000"/>
              </a:solidFill>
              <a:latin typeface="Montserrat"/>
              <a:ea typeface="Montserrat"/>
              <a:cs typeface="Montserrat"/>
              <a:sym typeface="Montserrat"/>
            </a:endParaRPr>
          </a:p>
          <a:p>
            <a:pPr marL="355600" marR="0" lvl="0" indent="-355600" algn="l" rtl="0">
              <a:lnSpc>
                <a:spcPct val="100000"/>
              </a:lnSpc>
              <a:spcBef>
                <a:spcPts val="600"/>
              </a:spcBef>
              <a:spcAft>
                <a:spcPts val="0"/>
              </a:spcAft>
              <a:buClr>
                <a:srgbClr val="000000"/>
              </a:buClr>
              <a:buSzPts val="2000"/>
              <a:buFont typeface="Arial"/>
              <a:buNone/>
            </a:pPr>
            <a:endParaRPr sz="2500" b="0" i="0" u="none" strike="noStrike" cap="none">
              <a:solidFill>
                <a:srgbClr val="000000"/>
              </a:solidFill>
              <a:latin typeface="Montserrat"/>
              <a:ea typeface="Montserrat"/>
              <a:cs typeface="Montserrat"/>
              <a:sym typeface="Montserrat"/>
            </a:endParaRPr>
          </a:p>
          <a:p>
            <a:pPr marL="355600" marR="0" lvl="0" indent="-260350" algn="l" rtl="0">
              <a:lnSpc>
                <a:spcPct val="100000"/>
              </a:lnSpc>
              <a:spcBef>
                <a:spcPts val="600"/>
              </a:spcBef>
              <a:spcAft>
                <a:spcPts val="0"/>
              </a:spcAft>
              <a:buClr>
                <a:srgbClr val="000000"/>
              </a:buClr>
              <a:buSzPts val="2500"/>
              <a:buFont typeface="Noto Sans Symbols"/>
              <a:buChar char="▪"/>
            </a:pPr>
            <a:r>
              <a:rPr lang="es-AR" sz="2500" b="1" i="0" u="none" strike="noStrike" cap="none">
                <a:solidFill>
                  <a:srgbClr val="000000"/>
                </a:solidFill>
                <a:latin typeface="Montserrat"/>
                <a:ea typeface="Montserrat"/>
                <a:cs typeface="Montserrat"/>
                <a:sym typeface="Montserrat"/>
              </a:rPr>
              <a:t>¡Abre tu idea!</a:t>
            </a:r>
            <a:br>
              <a:rPr lang="es-AR" sz="2500" b="1" i="0" u="none" strike="noStrike" cap="none">
                <a:solidFill>
                  <a:srgbClr val="000000"/>
                </a:solidFill>
                <a:latin typeface="Montserrat"/>
                <a:ea typeface="Montserrat"/>
                <a:cs typeface="Montserrat"/>
                <a:sym typeface="Montserrat"/>
              </a:rPr>
            </a:br>
            <a:r>
              <a:rPr lang="es-AR" sz="2500" b="0" i="0" u="none" strike="noStrike" cap="none">
                <a:solidFill>
                  <a:srgbClr val="000000"/>
                </a:solidFill>
                <a:latin typeface="Montserrat"/>
                <a:ea typeface="Montserrat"/>
                <a:cs typeface="Montserrat"/>
                <a:sym typeface="Montserrat"/>
              </a:rPr>
              <a:t>Es un tema de mentalidad.</a:t>
            </a:r>
            <a:endParaRPr sz="2500" b="0" i="0" u="none" strike="noStrike" cap="none">
              <a:solidFill>
                <a:srgbClr val="000000"/>
              </a:solidFill>
              <a:latin typeface="Montserrat"/>
              <a:ea typeface="Montserrat"/>
              <a:cs typeface="Montserrat"/>
              <a:sym typeface="Montserrat"/>
            </a:endParaRPr>
          </a:p>
        </p:txBody>
      </p:sp>
      <p:pic>
        <p:nvPicPr>
          <p:cNvPr id="280" name="Google Shape;280;g807027f554_0_570"/>
          <p:cNvPicPr preferRelativeResize="0"/>
          <p:nvPr/>
        </p:nvPicPr>
        <p:blipFill rotWithShape="1">
          <a:blip r:embed="rId5">
            <a:alphaModFix/>
          </a:blip>
          <a:srcRect/>
          <a:stretch/>
        </p:blipFill>
        <p:spPr>
          <a:xfrm>
            <a:off x="10261512" y="5897273"/>
            <a:ext cx="2053225" cy="845127"/>
          </a:xfrm>
          <a:prstGeom prst="rect">
            <a:avLst/>
          </a:prstGeom>
          <a:noFill/>
          <a:ln>
            <a:noFill/>
          </a:ln>
        </p:spPr>
      </p:pic>
      <p:sp>
        <p:nvSpPr>
          <p:cNvPr id="281" name="Google Shape;281;g807027f554_0_570"/>
          <p:cNvSpPr/>
          <p:nvPr/>
        </p:nvSpPr>
        <p:spPr>
          <a:xfrm>
            <a:off x="6163" y="5938"/>
            <a:ext cx="12192000" cy="6858000"/>
          </a:xfrm>
          <a:prstGeom prst="rect">
            <a:avLst/>
          </a:prstGeom>
          <a:noFill/>
          <a:ln w="114300" cap="flat" cmpd="sng">
            <a:solidFill>
              <a:srgbClr val="F36D17"/>
            </a:solidFill>
            <a:prstDash val="solid"/>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g806401c4d1_0_352"/>
          <p:cNvPicPr preferRelativeResize="0"/>
          <p:nvPr/>
        </p:nvPicPr>
        <p:blipFill rotWithShape="1">
          <a:blip r:embed="rId3">
            <a:alphaModFix/>
          </a:blip>
          <a:srcRect l="56559" t="36060" b="32598"/>
          <a:stretch/>
        </p:blipFill>
        <p:spPr>
          <a:xfrm>
            <a:off x="-62025" y="0"/>
            <a:ext cx="12254025" cy="7426073"/>
          </a:xfrm>
          <a:prstGeom prst="rect">
            <a:avLst/>
          </a:prstGeom>
          <a:noFill/>
          <a:ln>
            <a:noFill/>
          </a:ln>
        </p:spPr>
      </p:pic>
      <p:sp>
        <p:nvSpPr>
          <p:cNvPr id="553" name="Google Shape;553;g806401c4d1_0_352"/>
          <p:cNvSpPr/>
          <p:nvPr/>
        </p:nvSpPr>
        <p:spPr>
          <a:xfrm>
            <a:off x="10429350" y="6269088"/>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4</a:t>
            </a:r>
            <a:endParaRPr sz="1400" b="1" i="0" u="none" strike="noStrike" cap="none">
              <a:solidFill>
                <a:srgbClr val="000000"/>
              </a:solidFill>
              <a:latin typeface="Montserrat"/>
              <a:ea typeface="Montserrat"/>
              <a:cs typeface="Montserrat"/>
              <a:sym typeface="Montserrat"/>
            </a:endParaRPr>
          </a:p>
        </p:txBody>
      </p:sp>
      <p:sp>
        <p:nvSpPr>
          <p:cNvPr id="554" name="Google Shape;554;g806401c4d1_0_352"/>
          <p:cNvSpPr txBox="1">
            <a:spLocks noGrp="1"/>
          </p:cNvSpPr>
          <p:nvPr>
            <p:ph type="title"/>
          </p:nvPr>
        </p:nvSpPr>
        <p:spPr>
          <a:xfrm>
            <a:off x="1117600" y="365125"/>
            <a:ext cx="14020801" cy="1325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1"/>
              </a:buClr>
              <a:buSzPts val="2800"/>
              <a:buFont typeface="Arial"/>
              <a:buNone/>
            </a:pPr>
            <a:endParaRPr sz="2800" b="1">
              <a:solidFill>
                <a:srgbClr val="FFFFFF"/>
              </a:solidFill>
              <a:latin typeface="Montserrat"/>
              <a:ea typeface="Montserrat"/>
              <a:cs typeface="Montserrat"/>
              <a:sym typeface="Montserrat"/>
            </a:endParaRPr>
          </a:p>
          <a:p>
            <a:pPr marL="0" marR="0" lvl="0" indent="0" algn="l" rtl="0">
              <a:lnSpc>
                <a:spcPct val="90000"/>
              </a:lnSpc>
              <a:spcBef>
                <a:spcPts val="0"/>
              </a:spcBef>
              <a:spcAft>
                <a:spcPts val="0"/>
              </a:spcAft>
              <a:buClr>
                <a:schemeClr val="accent1"/>
              </a:buClr>
              <a:buSzPts val="2800"/>
              <a:buFont typeface="Arial"/>
              <a:buNone/>
            </a:pPr>
            <a:r>
              <a:rPr lang="es-AR" sz="2800" b="1" i="0" u="none" strike="noStrike" cap="none">
                <a:solidFill>
                  <a:srgbClr val="FFFFFF"/>
                </a:solidFill>
                <a:latin typeface="Montserrat"/>
                <a:ea typeface="Montserrat"/>
                <a:cs typeface="Montserrat"/>
                <a:sym typeface="Montserrat"/>
              </a:rPr>
              <a:t>¡Nota! Informe intermedio</a:t>
            </a:r>
            <a:endParaRPr>
              <a:solidFill>
                <a:srgbClr val="FFFFFF"/>
              </a:solidFill>
              <a:latin typeface="Montserrat"/>
              <a:ea typeface="Montserrat"/>
              <a:cs typeface="Montserrat"/>
              <a:sym typeface="Montserrat"/>
            </a:endParaRPr>
          </a:p>
        </p:txBody>
      </p:sp>
      <p:sp>
        <p:nvSpPr>
          <p:cNvPr id="555" name="Google Shape;555;g806401c4d1_0_352"/>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5</a:t>
            </a:r>
            <a:endParaRPr sz="1400" b="1" i="0" u="none" strike="noStrike" cap="none">
              <a:solidFill>
                <a:srgbClr val="000000"/>
              </a:solidFill>
              <a:latin typeface="Montserrat"/>
              <a:ea typeface="Montserrat"/>
              <a:cs typeface="Montserrat"/>
              <a:sym typeface="Montserrat"/>
            </a:endParaRPr>
          </a:p>
        </p:txBody>
      </p:sp>
      <p:sp>
        <p:nvSpPr>
          <p:cNvPr id="556" name="Google Shape;556;g806401c4d1_0_352"/>
          <p:cNvSpPr txBox="1"/>
          <p:nvPr/>
        </p:nvSpPr>
        <p:spPr>
          <a:xfrm>
            <a:off x="1374683" y="2209462"/>
            <a:ext cx="9974151" cy="2661336"/>
          </a:xfrm>
          <a:prstGeom prst="rect">
            <a:avLst/>
          </a:prstGeom>
          <a:solidFill>
            <a:srgbClr val="F3F3F3"/>
          </a:solidFill>
          <a:ln w="12700" cap="flat" cmpd="sng">
            <a:solidFill>
              <a:schemeClr val="accent5"/>
            </a:solidFill>
            <a:prstDash val="dash"/>
            <a:round/>
            <a:headEnd type="none" w="sm" len="sm"/>
            <a:tailEnd type="none" w="sm" len="sm"/>
          </a:ln>
        </p:spPr>
        <p:txBody>
          <a:bodyPr spcFirstLastPara="1" wrap="square" lIns="468000" tIns="288000" rIns="288000" bIns="288000"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es-AR" sz="1800" b="0" i="0" u="none" strike="noStrike" cap="none">
                <a:solidFill>
                  <a:srgbClr val="000000"/>
                </a:solidFill>
                <a:latin typeface="Montserrat"/>
                <a:ea typeface="Montserrat"/>
                <a:cs typeface="Montserrat"/>
                <a:sym typeface="Montserrat"/>
              </a:rPr>
              <a:t>Felicitaciones! Hemos recorrido un importante camino. Este es el punto en el que entregarán su informe intermedio. Debería incluir: </a:t>
            </a:r>
            <a:endParaRPr sz="1400" b="0" i="0" u="none" strike="noStrike" cap="none">
              <a:solidFill>
                <a:srgbClr val="000000"/>
              </a:solidFill>
              <a:latin typeface="Montserrat"/>
              <a:ea typeface="Montserrat"/>
              <a:cs typeface="Montserrat"/>
              <a:sym typeface="Montserrat"/>
            </a:endParaRPr>
          </a:p>
          <a:p>
            <a:pPr marL="350837" marR="0" lvl="0" indent="-350837" algn="just" rtl="0">
              <a:lnSpc>
                <a:spcPct val="115000"/>
              </a:lnSpc>
              <a:spcBef>
                <a:spcPts val="600"/>
              </a:spcBef>
              <a:spcAft>
                <a:spcPts val="0"/>
              </a:spcAft>
              <a:buClr>
                <a:srgbClr val="000000"/>
              </a:buClr>
              <a:buSzPts val="1800"/>
              <a:buFont typeface="Montserrat"/>
              <a:buChar char="•"/>
            </a:pPr>
            <a:r>
              <a:rPr lang="es-AR" sz="1800" b="1" i="0" u="none" strike="noStrike" cap="none">
                <a:solidFill>
                  <a:srgbClr val="000000"/>
                </a:solidFill>
                <a:latin typeface="Montserrat"/>
                <a:ea typeface="Montserrat"/>
                <a:cs typeface="Montserrat"/>
                <a:sym typeface="Montserrat"/>
              </a:rPr>
              <a:t>Todas las láminas hechas hasta este punto de la plantilla</a:t>
            </a:r>
            <a:endParaRPr sz="1400" b="1" i="0" u="none" strike="noStrike" cap="none">
              <a:solidFill>
                <a:srgbClr val="000000"/>
              </a:solidFill>
              <a:latin typeface="Montserrat"/>
              <a:ea typeface="Montserrat"/>
              <a:cs typeface="Montserrat"/>
              <a:sym typeface="Montserrat"/>
            </a:endParaRPr>
          </a:p>
          <a:p>
            <a:pPr marL="0" marR="0" lvl="0" indent="0" algn="just" rtl="0">
              <a:lnSpc>
                <a:spcPct val="115000"/>
              </a:lnSpc>
              <a:spcBef>
                <a:spcPts val="600"/>
              </a:spcBef>
              <a:spcAft>
                <a:spcPts val="0"/>
              </a:spcAft>
              <a:buClr>
                <a:srgbClr val="000000"/>
              </a:buClr>
              <a:buSzPts val="1800"/>
              <a:buFont typeface="Arial"/>
              <a:buNone/>
            </a:pPr>
            <a:r>
              <a:rPr lang="es-AR" sz="1800" b="0" i="0" u="none" strike="noStrike" cap="none">
                <a:solidFill>
                  <a:srgbClr val="000000"/>
                </a:solidFill>
                <a:latin typeface="Montserrat"/>
                <a:ea typeface="Montserrat"/>
                <a:cs typeface="Montserrat"/>
                <a:sym typeface="Montserrat"/>
              </a:rPr>
              <a:t>El equipo GlobalizerX organizará una llamada con el equipo para revisar la información hasta la fecha y asegurarse de que todo vaya por buen camino, así como ayudar con aportes que puedan necesitar.  </a:t>
            </a:r>
            <a:endParaRPr sz="1400" b="0" i="0" u="none" strike="noStrike" cap="none">
              <a:solidFill>
                <a:srgbClr val="000000"/>
              </a:solidFill>
              <a:latin typeface="Montserrat"/>
              <a:ea typeface="Montserrat"/>
              <a:cs typeface="Montserrat"/>
              <a:sym typeface="Montserrat"/>
            </a:endParaRPr>
          </a:p>
        </p:txBody>
      </p:sp>
      <p:pic>
        <p:nvPicPr>
          <p:cNvPr id="557" name="Google Shape;557;g806401c4d1_0_352" descr="pin.png"/>
          <p:cNvPicPr preferRelativeResize="0"/>
          <p:nvPr/>
        </p:nvPicPr>
        <p:blipFill rotWithShape="1">
          <a:blip r:embed="rId4">
            <a:alphaModFix/>
          </a:blip>
          <a:srcRect/>
          <a:stretch/>
        </p:blipFill>
        <p:spPr>
          <a:xfrm>
            <a:off x="1026089" y="1914842"/>
            <a:ext cx="810150" cy="674464"/>
          </a:xfrm>
          <a:prstGeom prst="rect">
            <a:avLst/>
          </a:prstGeom>
          <a:noFill/>
          <a:ln>
            <a:noFill/>
          </a:ln>
        </p:spPr>
      </p:pic>
      <p:sp>
        <p:nvSpPr>
          <p:cNvPr id="558" name="Google Shape;558;g806401c4d1_0_352"/>
          <p:cNvSpPr/>
          <p:nvPr/>
        </p:nvSpPr>
        <p:spPr>
          <a:xfrm>
            <a:off x="6163" y="5938"/>
            <a:ext cx="12192000" cy="6858000"/>
          </a:xfrm>
          <a:prstGeom prst="rect">
            <a:avLst/>
          </a:prstGeom>
          <a:noFill/>
          <a:ln w="114300" cap="flat" cmpd="sng">
            <a:solidFill>
              <a:srgbClr val="F36D17"/>
            </a:solidFill>
            <a:prstDash val="solid"/>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g806401c4d1_0_360"/>
          <p:cNvPicPr preferRelativeResize="0"/>
          <p:nvPr/>
        </p:nvPicPr>
        <p:blipFill rotWithShape="1">
          <a:blip r:embed="rId3">
            <a:alphaModFix/>
          </a:blip>
          <a:srcRect l="56559" t="36060" b="32598"/>
          <a:stretch/>
        </p:blipFill>
        <p:spPr>
          <a:xfrm>
            <a:off x="-62025" y="0"/>
            <a:ext cx="12254025" cy="7426073"/>
          </a:xfrm>
          <a:prstGeom prst="rect">
            <a:avLst/>
          </a:prstGeom>
          <a:noFill/>
          <a:ln>
            <a:noFill/>
          </a:ln>
        </p:spPr>
      </p:pic>
      <p:sp>
        <p:nvSpPr>
          <p:cNvPr id="564" name="Google Shape;564;g806401c4d1_0_360"/>
          <p:cNvSpPr/>
          <p:nvPr/>
        </p:nvSpPr>
        <p:spPr>
          <a:xfrm>
            <a:off x="1" y="1"/>
            <a:ext cx="158700" cy="1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g806401c4d1_0_360"/>
          <p:cNvSpPr txBox="1"/>
          <p:nvPr/>
        </p:nvSpPr>
        <p:spPr>
          <a:xfrm>
            <a:off x="11626136" y="6566446"/>
            <a:ext cx="265500" cy="15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66" name="Google Shape;566;g806401c4d1_0_360"/>
          <p:cNvSpPr txBox="1"/>
          <p:nvPr/>
        </p:nvSpPr>
        <p:spPr>
          <a:xfrm>
            <a:off x="158255" y="297420"/>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a:solidFill>
                  <a:srgbClr val="FFFFFF"/>
                </a:solidFill>
                <a:latin typeface="Montserrat"/>
                <a:ea typeface="Montserrat"/>
                <a:cs typeface="Montserrat"/>
                <a:sym typeface="Montserrat"/>
              </a:rPr>
              <a:t>[Posible trayectoria de expansión I]</a:t>
            </a:r>
            <a:br>
              <a:rPr lang="es-AR" sz="2800" b="1" i="0" u="none" strike="noStrike" cap="none">
                <a:solidFill>
                  <a:srgbClr val="FFFFFF"/>
                </a:solidFill>
                <a:latin typeface="Montserrat"/>
                <a:ea typeface="Montserrat"/>
                <a:cs typeface="Montserrat"/>
                <a:sym typeface="Montserrat"/>
              </a:rPr>
            </a:br>
            <a:endParaRPr sz="2800" b="1" i="0" u="none" strike="noStrike" cap="none">
              <a:solidFill>
                <a:srgbClr val="FFFFFF"/>
              </a:solidFill>
              <a:latin typeface="Montserrat"/>
              <a:ea typeface="Montserrat"/>
              <a:cs typeface="Montserrat"/>
              <a:sym typeface="Montserrat"/>
            </a:endParaRPr>
          </a:p>
        </p:txBody>
      </p:sp>
      <p:sp>
        <p:nvSpPr>
          <p:cNvPr id="567" name="Google Shape;567;g806401c4d1_0_360"/>
          <p:cNvSpPr/>
          <p:nvPr/>
        </p:nvSpPr>
        <p:spPr>
          <a:xfrm>
            <a:off x="12357101" y="-24520"/>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Comenzamos con las decisiones estratégicas para ampliar el impacto. Aquí te proponemos que vuelques los caminos de expansión explorados más relevantes, sus desafíos e impacto esperado para analizar la viabilidad e importancia. </a:t>
            </a: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En el resumen incluir descripción del camino de expansión elegido y cómo se aplica específicamente a tu modelo.</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60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Se debe llenar esta lámina para </a:t>
            </a:r>
            <a:r>
              <a:rPr lang="es-AR" sz="1600" b="1" i="0" u="none" strike="noStrike" cap="none">
                <a:solidFill>
                  <a:srgbClr val="000000"/>
                </a:solidFill>
                <a:latin typeface="Montserrat"/>
                <a:ea typeface="Montserrat"/>
                <a:cs typeface="Montserrat"/>
                <a:sym typeface="Montserrat"/>
              </a:rPr>
              <a:t>cada</a:t>
            </a:r>
            <a:r>
              <a:rPr lang="es-AR" sz="1600" b="0" i="0" u="none" strike="noStrike" cap="none">
                <a:solidFill>
                  <a:srgbClr val="000000"/>
                </a:solidFill>
                <a:latin typeface="Montserrat"/>
                <a:ea typeface="Montserrat"/>
                <a:cs typeface="Montserrat"/>
                <a:sym typeface="Montserrat"/>
              </a:rPr>
              <a:t> camino de expansión que se elija.</a:t>
            </a:r>
            <a:endParaRPr sz="14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8" name="Google Shape;568;g806401c4d1_0_360"/>
          <p:cNvSpPr txBox="1"/>
          <p:nvPr/>
        </p:nvSpPr>
        <p:spPr>
          <a:xfrm>
            <a:off x="11626136" y="6566446"/>
            <a:ext cx="265500" cy="15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69" name="Google Shape;569;g806401c4d1_0_360"/>
          <p:cNvSpPr/>
          <p:nvPr/>
        </p:nvSpPr>
        <p:spPr>
          <a:xfrm>
            <a:off x="781844" y="2449055"/>
            <a:ext cx="10615200" cy="93900"/>
          </a:xfrm>
          <a:prstGeom prst="rect">
            <a:avLst/>
          </a:prstGeom>
          <a:gradFill>
            <a:gsLst>
              <a:gs pos="0">
                <a:srgbClr val="808080"/>
              </a:gs>
              <a:gs pos="100000">
                <a:schemeClr val="lt1"/>
              </a:gs>
            </a:gsLst>
            <a:lin ang="5400012" scaled="0"/>
          </a:gra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570" name="Google Shape;570;g806401c4d1_0_360"/>
          <p:cNvSpPr/>
          <p:nvPr/>
        </p:nvSpPr>
        <p:spPr>
          <a:xfrm>
            <a:off x="781844" y="835789"/>
            <a:ext cx="10615200" cy="1648800"/>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3275" tIns="396000" rIns="93275" bIns="46625" anchor="t" anchorCtr="0">
            <a:noAutofit/>
          </a:bodyPr>
          <a:lstStyle/>
          <a:p>
            <a:pPr marL="336550" marR="0" lvl="1" indent="-336550"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600" b="0" i="0" u="none" strike="noStrike" cap="none">
              <a:solidFill>
                <a:schemeClr val="dk1"/>
              </a:solidFill>
              <a:latin typeface="Calibri"/>
              <a:ea typeface="Calibri"/>
              <a:cs typeface="Calibri"/>
              <a:sym typeface="Calibri"/>
            </a:endParaRPr>
          </a:p>
          <a:p>
            <a:pPr marL="182562" marR="0" lvl="1" indent="-80962"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571" name="Google Shape;571;g806401c4d1_0_360"/>
          <p:cNvSpPr/>
          <p:nvPr/>
        </p:nvSpPr>
        <p:spPr>
          <a:xfrm>
            <a:off x="788324" y="835788"/>
            <a:ext cx="106152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Resumen</a:t>
            </a:r>
            <a:endParaRPr sz="1800" b="0" i="0" u="none" strike="noStrike" cap="none">
              <a:solidFill>
                <a:schemeClr val="lt1"/>
              </a:solidFill>
              <a:latin typeface="Montserrat"/>
              <a:ea typeface="Montserrat"/>
              <a:cs typeface="Montserrat"/>
              <a:sym typeface="Montserrat"/>
            </a:endParaRPr>
          </a:p>
        </p:txBody>
      </p:sp>
      <p:sp>
        <p:nvSpPr>
          <p:cNvPr id="572" name="Google Shape;572;g806401c4d1_0_360"/>
          <p:cNvSpPr/>
          <p:nvPr/>
        </p:nvSpPr>
        <p:spPr>
          <a:xfrm>
            <a:off x="6544156" y="4831700"/>
            <a:ext cx="4839900" cy="93900"/>
          </a:xfrm>
          <a:prstGeom prst="rect">
            <a:avLst/>
          </a:prstGeom>
          <a:gradFill>
            <a:gsLst>
              <a:gs pos="0">
                <a:srgbClr val="808080"/>
              </a:gs>
              <a:gs pos="100000">
                <a:schemeClr val="lt1"/>
              </a:gs>
            </a:gsLst>
            <a:lin ang="5400012" scaled="0"/>
          </a:gra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573" name="Google Shape;573;g806401c4d1_0_360"/>
          <p:cNvSpPr/>
          <p:nvPr/>
        </p:nvSpPr>
        <p:spPr>
          <a:xfrm>
            <a:off x="781843" y="4831700"/>
            <a:ext cx="5684400" cy="93900"/>
          </a:xfrm>
          <a:prstGeom prst="rect">
            <a:avLst/>
          </a:prstGeom>
          <a:gradFill>
            <a:gsLst>
              <a:gs pos="0">
                <a:srgbClr val="808080"/>
              </a:gs>
              <a:gs pos="100000">
                <a:schemeClr val="lt1"/>
              </a:gs>
            </a:gsLst>
            <a:lin ang="5400012" scaled="0"/>
          </a:gra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574" name="Google Shape;574;g806401c4d1_0_360"/>
          <p:cNvSpPr/>
          <p:nvPr/>
        </p:nvSpPr>
        <p:spPr>
          <a:xfrm>
            <a:off x="6544156" y="2562437"/>
            <a:ext cx="4839900" cy="2304000"/>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3275" tIns="396000" rIns="93275" bIns="46625" anchor="t" anchorCtr="0">
            <a:noAutofit/>
          </a:bodyPr>
          <a:lstStyle/>
          <a:p>
            <a:pPr marL="336550" marR="0" lvl="1" indent="-336550"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600" b="0" i="0" u="none" strike="noStrike" cap="none">
              <a:solidFill>
                <a:schemeClr val="dk1"/>
              </a:solidFill>
              <a:latin typeface="Calibri"/>
              <a:ea typeface="Calibri"/>
              <a:cs typeface="Calibri"/>
              <a:sym typeface="Calibri"/>
            </a:endParaRPr>
          </a:p>
        </p:txBody>
      </p:sp>
      <p:sp>
        <p:nvSpPr>
          <p:cNvPr id="575" name="Google Shape;575;g806401c4d1_0_360"/>
          <p:cNvSpPr/>
          <p:nvPr/>
        </p:nvSpPr>
        <p:spPr>
          <a:xfrm>
            <a:off x="781843" y="2562437"/>
            <a:ext cx="5684400" cy="2304000"/>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3275" tIns="396000" rIns="93275" bIns="46625" anchor="t" anchorCtr="0">
            <a:noAutofit/>
          </a:bodyPr>
          <a:lstStyle/>
          <a:p>
            <a:pPr marL="623887" marR="0" lvl="1" indent="-352425"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a:p>
            <a:pPr marL="446087" marR="0" lvl="1" indent="-73025"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446087" marR="0" lvl="1" indent="-73025"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446087" marR="0" lvl="1" indent="-174625"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623887" marR="0" lvl="1" indent="-352425"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600" b="0" i="0" u="none" strike="noStrike" cap="none">
              <a:solidFill>
                <a:schemeClr val="dk1"/>
              </a:solidFill>
              <a:latin typeface="Calibri"/>
              <a:ea typeface="Calibri"/>
              <a:cs typeface="Calibri"/>
              <a:sym typeface="Calibri"/>
            </a:endParaRPr>
          </a:p>
        </p:txBody>
      </p:sp>
      <p:sp>
        <p:nvSpPr>
          <p:cNvPr id="576" name="Google Shape;576;g806401c4d1_0_360"/>
          <p:cNvSpPr/>
          <p:nvPr/>
        </p:nvSpPr>
        <p:spPr>
          <a:xfrm>
            <a:off x="6544156" y="2562436"/>
            <a:ext cx="48399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Financiación</a:t>
            </a:r>
            <a:endParaRPr sz="1800" b="1" i="0" u="none" strike="noStrike" cap="none">
              <a:solidFill>
                <a:schemeClr val="dk1"/>
              </a:solidFill>
              <a:latin typeface="Montserrat"/>
              <a:ea typeface="Montserrat"/>
              <a:cs typeface="Montserrat"/>
              <a:sym typeface="Montserrat"/>
            </a:endParaRPr>
          </a:p>
        </p:txBody>
      </p:sp>
      <p:sp>
        <p:nvSpPr>
          <p:cNvPr id="577" name="Google Shape;577;g806401c4d1_0_360"/>
          <p:cNvSpPr/>
          <p:nvPr/>
        </p:nvSpPr>
        <p:spPr>
          <a:xfrm rot="-5400000">
            <a:off x="513015" y="4197138"/>
            <a:ext cx="949200" cy="369300"/>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AR" sz="1100" b="0" i="0" u="none" strike="noStrike" cap="none">
                <a:solidFill>
                  <a:schemeClr val="lt1"/>
                </a:solidFill>
                <a:latin typeface="Montserrat"/>
                <a:ea typeface="Montserrat"/>
                <a:cs typeface="Montserrat"/>
                <a:sym typeface="Montserrat"/>
              </a:rPr>
              <a:t>Retos</a:t>
            </a:r>
            <a:endParaRPr sz="1100" b="0" i="0" u="none" strike="noStrike" cap="none">
              <a:solidFill>
                <a:schemeClr val="lt1"/>
              </a:solidFill>
              <a:latin typeface="Montserrat"/>
              <a:ea typeface="Montserrat"/>
              <a:cs typeface="Montserrat"/>
              <a:sym typeface="Montserrat"/>
            </a:endParaRPr>
          </a:p>
        </p:txBody>
      </p:sp>
      <p:sp>
        <p:nvSpPr>
          <p:cNvPr id="578" name="Google Shape;578;g806401c4d1_0_360"/>
          <p:cNvSpPr/>
          <p:nvPr/>
        </p:nvSpPr>
        <p:spPr>
          <a:xfrm rot="-5400000">
            <a:off x="501615" y="3220116"/>
            <a:ext cx="972000" cy="369300"/>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AR" sz="1000" b="0" i="0" u="none" strike="noStrike" cap="none">
                <a:solidFill>
                  <a:schemeClr val="lt1"/>
                </a:solidFill>
                <a:latin typeface="Montserrat"/>
                <a:ea typeface="Montserrat"/>
                <a:cs typeface="Montserrat"/>
                <a:sym typeface="Montserrat"/>
              </a:rPr>
              <a:t>Oportunidades</a:t>
            </a:r>
            <a:endParaRPr sz="1200" b="0" i="0" u="none" strike="noStrike" cap="none">
              <a:solidFill>
                <a:srgbClr val="000000"/>
              </a:solidFill>
              <a:latin typeface="Montserrat"/>
              <a:ea typeface="Montserrat"/>
              <a:cs typeface="Montserrat"/>
              <a:sym typeface="Montserrat"/>
            </a:endParaRPr>
          </a:p>
        </p:txBody>
      </p:sp>
      <p:sp>
        <p:nvSpPr>
          <p:cNvPr id="579" name="Google Shape;579;g806401c4d1_0_360"/>
          <p:cNvSpPr/>
          <p:nvPr/>
        </p:nvSpPr>
        <p:spPr>
          <a:xfrm>
            <a:off x="781844" y="4958040"/>
            <a:ext cx="10615200" cy="1174200"/>
          </a:xfrm>
          <a:prstGeom prst="rect">
            <a:avLst/>
          </a:prstGeom>
          <a:solidFill>
            <a:srgbClr val="F3F3F3"/>
          </a:solidFill>
          <a:ln w="19050" cap="flat" cmpd="sng">
            <a:solidFill>
              <a:schemeClr val="hlink"/>
            </a:solidFill>
            <a:prstDash val="solid"/>
            <a:miter lim="800000"/>
            <a:headEnd type="none" w="sm" len="sm"/>
            <a:tailEnd type="none" w="sm" len="sm"/>
          </a:ln>
        </p:spPr>
        <p:txBody>
          <a:bodyPr spcFirstLastPara="1" wrap="square" lIns="93275" tIns="396000" rIns="93275" bIns="46625" anchor="t" anchorCtr="0">
            <a:noAutofit/>
          </a:bodyPr>
          <a:lstStyle/>
          <a:p>
            <a:pPr marL="336550" marR="0" lvl="1" indent="-336550"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600" b="0" i="0" u="none" strike="noStrike" cap="none">
              <a:solidFill>
                <a:schemeClr val="dk1"/>
              </a:solidFill>
              <a:latin typeface="Calibri"/>
              <a:ea typeface="Calibri"/>
              <a:cs typeface="Calibri"/>
              <a:sym typeface="Calibri"/>
            </a:endParaRPr>
          </a:p>
        </p:txBody>
      </p:sp>
      <p:sp>
        <p:nvSpPr>
          <p:cNvPr id="580" name="Google Shape;580;g806401c4d1_0_360"/>
          <p:cNvSpPr/>
          <p:nvPr/>
        </p:nvSpPr>
        <p:spPr>
          <a:xfrm>
            <a:off x="781844" y="4958040"/>
            <a:ext cx="10615200" cy="360000"/>
          </a:xfrm>
          <a:prstGeom prst="rect">
            <a:avLst/>
          </a:prstGeom>
          <a:solidFill>
            <a:srgbClr val="000000"/>
          </a:solidFill>
          <a:ln>
            <a:noFill/>
          </a:ln>
        </p:spPr>
        <p:txBody>
          <a:bodyPr spcFirstLastPara="1" wrap="square" lIns="93275" tIns="46625" rIns="93275" bIns="46625" anchor="ctr" anchorCtr="0">
            <a:noAutofit/>
          </a:bodyPr>
          <a:lstStyle/>
          <a:p>
            <a:pPr marL="349860" marR="0" lvl="0" indent="-34986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Impacto esperado</a:t>
            </a:r>
            <a:endParaRPr sz="1400" b="0" i="0" u="none" strike="noStrike" cap="none">
              <a:solidFill>
                <a:srgbClr val="000000"/>
              </a:solidFill>
              <a:latin typeface="Montserrat"/>
              <a:ea typeface="Montserrat"/>
              <a:cs typeface="Montserrat"/>
              <a:sym typeface="Montserrat"/>
            </a:endParaRPr>
          </a:p>
        </p:txBody>
      </p:sp>
      <p:sp>
        <p:nvSpPr>
          <p:cNvPr id="581" name="Google Shape;581;g806401c4d1_0_360"/>
          <p:cNvSpPr/>
          <p:nvPr/>
        </p:nvSpPr>
        <p:spPr>
          <a:xfrm>
            <a:off x="781843" y="2562436"/>
            <a:ext cx="5684400" cy="360000"/>
          </a:xfrm>
          <a:prstGeom prst="rect">
            <a:avLst/>
          </a:prstGeom>
          <a:solidFill>
            <a:srgbClr val="000000"/>
          </a:solidFill>
          <a:ln>
            <a:noFill/>
          </a:ln>
        </p:spPr>
        <p:txBody>
          <a:bodyPr spcFirstLastPara="1" wrap="square" lIns="93275" tIns="46625" rIns="93275" bIns="46625" anchor="ctr" anchorCtr="0">
            <a:noAutofit/>
          </a:bodyPr>
          <a:lstStyle/>
          <a:p>
            <a:pPr marL="349860" marR="0" lvl="0" indent="-34986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Oportunidades y retos</a:t>
            </a:r>
            <a:endParaRPr sz="1400" b="0" i="0" u="none" strike="noStrike" cap="none">
              <a:solidFill>
                <a:srgbClr val="000000"/>
              </a:solidFill>
              <a:latin typeface="Montserrat"/>
              <a:ea typeface="Montserrat"/>
              <a:cs typeface="Montserrat"/>
              <a:sym typeface="Montserrat"/>
            </a:endParaRPr>
          </a:p>
        </p:txBody>
      </p:sp>
      <p:sp>
        <p:nvSpPr>
          <p:cNvPr id="582" name="Google Shape;582;g806401c4d1_0_360"/>
          <p:cNvSpPr txBox="1"/>
          <p:nvPr/>
        </p:nvSpPr>
        <p:spPr>
          <a:xfrm>
            <a:off x="158253" y="72391"/>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FFFFFF"/>
                </a:solidFill>
                <a:latin typeface="Arial"/>
                <a:ea typeface="Arial"/>
                <a:cs typeface="Arial"/>
                <a:sym typeface="Arial"/>
              </a:rPr>
              <a:t>ENFOQUE DE AMPLIACIÓN DE IMPACTO  </a:t>
            </a:r>
            <a:endParaRPr sz="1200" b="0" i="0" u="none" strike="noStrike" cap="none">
              <a:solidFill>
                <a:srgbClr val="FFFFFF"/>
              </a:solidFill>
              <a:latin typeface="Arial"/>
              <a:ea typeface="Arial"/>
              <a:cs typeface="Arial"/>
              <a:sym typeface="Arial"/>
            </a:endParaRPr>
          </a:p>
        </p:txBody>
      </p:sp>
      <p:sp>
        <p:nvSpPr>
          <p:cNvPr id="583" name="Google Shape;583;g806401c4d1_0_360"/>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6</a:t>
            </a:r>
            <a:endParaRPr sz="14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g807027f554_0_668"/>
          <p:cNvPicPr preferRelativeResize="0"/>
          <p:nvPr/>
        </p:nvPicPr>
        <p:blipFill rotWithShape="1">
          <a:blip r:embed="rId3">
            <a:alphaModFix/>
          </a:blip>
          <a:srcRect l="56559" t="36060" b="32598"/>
          <a:stretch/>
        </p:blipFill>
        <p:spPr>
          <a:xfrm>
            <a:off x="-62025" y="0"/>
            <a:ext cx="12254025" cy="7426073"/>
          </a:xfrm>
          <a:prstGeom prst="rect">
            <a:avLst/>
          </a:prstGeom>
          <a:noFill/>
          <a:ln>
            <a:noFill/>
          </a:ln>
        </p:spPr>
      </p:pic>
      <p:sp>
        <p:nvSpPr>
          <p:cNvPr id="589" name="Google Shape;589;g807027f554_0_668"/>
          <p:cNvSpPr/>
          <p:nvPr/>
        </p:nvSpPr>
        <p:spPr>
          <a:xfrm>
            <a:off x="1" y="1"/>
            <a:ext cx="158700" cy="1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g807027f554_0_668"/>
          <p:cNvSpPr txBox="1"/>
          <p:nvPr/>
        </p:nvSpPr>
        <p:spPr>
          <a:xfrm>
            <a:off x="11626136" y="6566446"/>
            <a:ext cx="265500" cy="15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91" name="Google Shape;591;g807027f554_0_668"/>
          <p:cNvSpPr txBox="1"/>
          <p:nvPr/>
        </p:nvSpPr>
        <p:spPr>
          <a:xfrm>
            <a:off x="158255" y="297420"/>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a:solidFill>
                  <a:srgbClr val="FFFFFF"/>
                </a:solidFill>
                <a:latin typeface="Montserrat"/>
                <a:ea typeface="Montserrat"/>
                <a:cs typeface="Montserrat"/>
                <a:sym typeface="Montserrat"/>
              </a:rPr>
              <a:t>[Posible trayectoria de expansión II]</a:t>
            </a:r>
            <a:br>
              <a:rPr lang="es-AR" sz="2800" b="1" i="0" u="none" strike="noStrike" cap="none">
                <a:solidFill>
                  <a:srgbClr val="FFFFFF"/>
                </a:solidFill>
                <a:latin typeface="Montserrat"/>
                <a:ea typeface="Montserrat"/>
                <a:cs typeface="Montserrat"/>
                <a:sym typeface="Montserrat"/>
              </a:rPr>
            </a:br>
            <a:endParaRPr sz="2800" b="1" i="0" u="none" strike="noStrike" cap="none">
              <a:solidFill>
                <a:srgbClr val="FFFFFF"/>
              </a:solidFill>
              <a:latin typeface="Montserrat"/>
              <a:ea typeface="Montserrat"/>
              <a:cs typeface="Montserrat"/>
              <a:sym typeface="Montserrat"/>
            </a:endParaRPr>
          </a:p>
        </p:txBody>
      </p:sp>
      <p:sp>
        <p:nvSpPr>
          <p:cNvPr id="592" name="Google Shape;592;g807027f554_0_668"/>
          <p:cNvSpPr/>
          <p:nvPr/>
        </p:nvSpPr>
        <p:spPr>
          <a:xfrm>
            <a:off x="12357101" y="-24520"/>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s-AR" sz="1600" b="0" i="0" u="none" strike="noStrike" cap="none">
                <a:solidFill>
                  <a:srgbClr val="000000"/>
                </a:solidFill>
                <a:latin typeface="Montserrat"/>
                <a:ea typeface="Montserrat"/>
                <a:cs typeface="Montserrat"/>
                <a:sym typeface="Montserrat"/>
              </a:rPr>
              <a:t>Se debe llenar esta lámina para </a:t>
            </a:r>
            <a:r>
              <a:rPr lang="es-AR" sz="1600" b="1" i="0" u="none" strike="noStrike" cap="none">
                <a:solidFill>
                  <a:srgbClr val="000000"/>
                </a:solidFill>
                <a:latin typeface="Montserrat"/>
                <a:ea typeface="Montserrat"/>
                <a:cs typeface="Montserrat"/>
                <a:sym typeface="Montserrat"/>
              </a:rPr>
              <a:t>cada</a:t>
            </a:r>
            <a:r>
              <a:rPr lang="es-AR" sz="1600" b="0" i="0" u="none" strike="noStrike" cap="none">
                <a:solidFill>
                  <a:srgbClr val="000000"/>
                </a:solidFill>
                <a:latin typeface="Montserrat"/>
                <a:ea typeface="Montserrat"/>
                <a:cs typeface="Montserrat"/>
                <a:sym typeface="Montserrat"/>
              </a:rPr>
              <a:t> camino de expansión que se elige.</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60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3" name="Google Shape;593;g807027f554_0_668"/>
          <p:cNvSpPr txBox="1"/>
          <p:nvPr/>
        </p:nvSpPr>
        <p:spPr>
          <a:xfrm>
            <a:off x="11626136" y="6566446"/>
            <a:ext cx="265500" cy="15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94" name="Google Shape;594;g807027f554_0_668"/>
          <p:cNvSpPr/>
          <p:nvPr/>
        </p:nvSpPr>
        <p:spPr>
          <a:xfrm>
            <a:off x="781844" y="2449055"/>
            <a:ext cx="10615200" cy="93900"/>
          </a:xfrm>
          <a:prstGeom prst="rect">
            <a:avLst/>
          </a:prstGeom>
          <a:gradFill>
            <a:gsLst>
              <a:gs pos="0">
                <a:srgbClr val="808080"/>
              </a:gs>
              <a:gs pos="100000">
                <a:schemeClr val="lt1"/>
              </a:gs>
            </a:gsLst>
            <a:lin ang="5400012" scaled="0"/>
          </a:gra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595" name="Google Shape;595;g807027f554_0_668"/>
          <p:cNvSpPr/>
          <p:nvPr/>
        </p:nvSpPr>
        <p:spPr>
          <a:xfrm>
            <a:off x="781844" y="835789"/>
            <a:ext cx="10615200" cy="1648800"/>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3275" tIns="396000" rIns="93275" bIns="46625" anchor="t" anchorCtr="0">
            <a:noAutofit/>
          </a:bodyPr>
          <a:lstStyle/>
          <a:p>
            <a:pPr marL="336550" marR="0" lvl="1" indent="-336550"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600" b="0" i="0" u="none" strike="noStrike" cap="none">
              <a:solidFill>
                <a:schemeClr val="dk1"/>
              </a:solidFill>
              <a:latin typeface="Calibri"/>
              <a:ea typeface="Calibri"/>
              <a:cs typeface="Calibri"/>
              <a:sym typeface="Calibri"/>
            </a:endParaRPr>
          </a:p>
          <a:p>
            <a:pPr marL="182562" marR="0" lvl="1" indent="-80962"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596" name="Google Shape;596;g807027f554_0_668"/>
          <p:cNvSpPr/>
          <p:nvPr/>
        </p:nvSpPr>
        <p:spPr>
          <a:xfrm>
            <a:off x="788324" y="835788"/>
            <a:ext cx="106152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Resumen</a:t>
            </a:r>
            <a:endParaRPr sz="1800" b="0" i="0" u="none" strike="noStrike" cap="none">
              <a:solidFill>
                <a:schemeClr val="lt1"/>
              </a:solidFill>
              <a:latin typeface="Montserrat"/>
              <a:ea typeface="Montserrat"/>
              <a:cs typeface="Montserrat"/>
              <a:sym typeface="Montserrat"/>
            </a:endParaRPr>
          </a:p>
        </p:txBody>
      </p:sp>
      <p:sp>
        <p:nvSpPr>
          <p:cNvPr id="597" name="Google Shape;597;g807027f554_0_668"/>
          <p:cNvSpPr/>
          <p:nvPr/>
        </p:nvSpPr>
        <p:spPr>
          <a:xfrm>
            <a:off x="6544156" y="4831700"/>
            <a:ext cx="4839900" cy="93900"/>
          </a:xfrm>
          <a:prstGeom prst="rect">
            <a:avLst/>
          </a:prstGeom>
          <a:gradFill>
            <a:gsLst>
              <a:gs pos="0">
                <a:srgbClr val="808080"/>
              </a:gs>
              <a:gs pos="100000">
                <a:schemeClr val="lt1"/>
              </a:gs>
            </a:gsLst>
            <a:lin ang="5400012" scaled="0"/>
          </a:gra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598" name="Google Shape;598;g807027f554_0_668"/>
          <p:cNvSpPr/>
          <p:nvPr/>
        </p:nvSpPr>
        <p:spPr>
          <a:xfrm>
            <a:off x="781843" y="4831700"/>
            <a:ext cx="5684400" cy="93900"/>
          </a:xfrm>
          <a:prstGeom prst="rect">
            <a:avLst/>
          </a:prstGeom>
          <a:gradFill>
            <a:gsLst>
              <a:gs pos="0">
                <a:srgbClr val="808080"/>
              </a:gs>
              <a:gs pos="100000">
                <a:schemeClr val="lt1"/>
              </a:gs>
            </a:gsLst>
            <a:lin ang="5400012" scaled="0"/>
          </a:gra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599" name="Google Shape;599;g807027f554_0_668"/>
          <p:cNvSpPr/>
          <p:nvPr/>
        </p:nvSpPr>
        <p:spPr>
          <a:xfrm>
            <a:off x="6544156" y="2562437"/>
            <a:ext cx="4839900" cy="2304000"/>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3275" tIns="396000" rIns="93275" bIns="46625" anchor="t" anchorCtr="0">
            <a:noAutofit/>
          </a:bodyPr>
          <a:lstStyle/>
          <a:p>
            <a:pPr marL="336550" marR="0" lvl="1" indent="-336550"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600" b="0" i="0" u="none" strike="noStrike" cap="none">
              <a:solidFill>
                <a:schemeClr val="dk1"/>
              </a:solidFill>
              <a:latin typeface="Calibri"/>
              <a:ea typeface="Calibri"/>
              <a:cs typeface="Calibri"/>
              <a:sym typeface="Calibri"/>
            </a:endParaRPr>
          </a:p>
        </p:txBody>
      </p:sp>
      <p:sp>
        <p:nvSpPr>
          <p:cNvPr id="600" name="Google Shape;600;g807027f554_0_668"/>
          <p:cNvSpPr/>
          <p:nvPr/>
        </p:nvSpPr>
        <p:spPr>
          <a:xfrm>
            <a:off x="781843" y="2562437"/>
            <a:ext cx="5684400" cy="2304000"/>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3275" tIns="396000" rIns="93275" bIns="46625" anchor="t" anchorCtr="0">
            <a:noAutofit/>
          </a:bodyPr>
          <a:lstStyle/>
          <a:p>
            <a:pPr marL="623887" marR="0" lvl="1" indent="-352425"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a:p>
            <a:pPr marL="446087" marR="0" lvl="1" indent="-73025"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446087" marR="0" lvl="1" indent="-73025"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446087" marR="0" lvl="1" indent="-174625"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623887" marR="0" lvl="1" indent="-352425"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600" b="0" i="0" u="none" strike="noStrike" cap="none">
              <a:solidFill>
                <a:schemeClr val="dk1"/>
              </a:solidFill>
              <a:latin typeface="Calibri"/>
              <a:ea typeface="Calibri"/>
              <a:cs typeface="Calibri"/>
              <a:sym typeface="Calibri"/>
            </a:endParaRPr>
          </a:p>
        </p:txBody>
      </p:sp>
      <p:sp>
        <p:nvSpPr>
          <p:cNvPr id="601" name="Google Shape;601;g807027f554_0_668"/>
          <p:cNvSpPr/>
          <p:nvPr/>
        </p:nvSpPr>
        <p:spPr>
          <a:xfrm>
            <a:off x="6544156" y="2562436"/>
            <a:ext cx="48399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Financiación</a:t>
            </a:r>
            <a:endParaRPr sz="1800" b="1" i="0" u="none" strike="noStrike" cap="none">
              <a:solidFill>
                <a:schemeClr val="dk1"/>
              </a:solidFill>
              <a:latin typeface="Montserrat"/>
              <a:ea typeface="Montserrat"/>
              <a:cs typeface="Montserrat"/>
              <a:sym typeface="Montserrat"/>
            </a:endParaRPr>
          </a:p>
        </p:txBody>
      </p:sp>
      <p:sp>
        <p:nvSpPr>
          <p:cNvPr id="602" name="Google Shape;602;g807027f554_0_668"/>
          <p:cNvSpPr/>
          <p:nvPr/>
        </p:nvSpPr>
        <p:spPr>
          <a:xfrm rot="-5400000">
            <a:off x="513015" y="4197138"/>
            <a:ext cx="949200" cy="369300"/>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AR" sz="1100" b="0" i="0" u="none" strike="noStrike" cap="none">
                <a:solidFill>
                  <a:schemeClr val="lt1"/>
                </a:solidFill>
                <a:latin typeface="Montserrat"/>
                <a:ea typeface="Montserrat"/>
                <a:cs typeface="Montserrat"/>
                <a:sym typeface="Montserrat"/>
              </a:rPr>
              <a:t>Retos</a:t>
            </a:r>
            <a:endParaRPr sz="1100" b="0" i="0" u="none" strike="noStrike" cap="none">
              <a:solidFill>
                <a:schemeClr val="lt1"/>
              </a:solidFill>
              <a:latin typeface="Montserrat"/>
              <a:ea typeface="Montserrat"/>
              <a:cs typeface="Montserrat"/>
              <a:sym typeface="Montserrat"/>
            </a:endParaRPr>
          </a:p>
        </p:txBody>
      </p:sp>
      <p:sp>
        <p:nvSpPr>
          <p:cNvPr id="603" name="Google Shape;603;g807027f554_0_668"/>
          <p:cNvSpPr/>
          <p:nvPr/>
        </p:nvSpPr>
        <p:spPr>
          <a:xfrm rot="-5400000">
            <a:off x="501615" y="3220116"/>
            <a:ext cx="972000" cy="369300"/>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AR" sz="1000" b="0" i="0" u="none" strike="noStrike" cap="none">
                <a:solidFill>
                  <a:schemeClr val="lt1"/>
                </a:solidFill>
                <a:latin typeface="Montserrat"/>
                <a:ea typeface="Montserrat"/>
                <a:cs typeface="Montserrat"/>
                <a:sym typeface="Montserrat"/>
              </a:rPr>
              <a:t>Oportunidades</a:t>
            </a:r>
            <a:endParaRPr sz="1200" b="0" i="0" u="none" strike="noStrike" cap="none">
              <a:solidFill>
                <a:srgbClr val="000000"/>
              </a:solidFill>
              <a:latin typeface="Montserrat"/>
              <a:ea typeface="Montserrat"/>
              <a:cs typeface="Montserrat"/>
              <a:sym typeface="Montserrat"/>
            </a:endParaRPr>
          </a:p>
        </p:txBody>
      </p:sp>
      <p:sp>
        <p:nvSpPr>
          <p:cNvPr id="604" name="Google Shape;604;g807027f554_0_668"/>
          <p:cNvSpPr/>
          <p:nvPr/>
        </p:nvSpPr>
        <p:spPr>
          <a:xfrm>
            <a:off x="781844" y="4958040"/>
            <a:ext cx="10615200" cy="1174200"/>
          </a:xfrm>
          <a:prstGeom prst="rect">
            <a:avLst/>
          </a:prstGeom>
          <a:solidFill>
            <a:srgbClr val="F3F3F3"/>
          </a:solidFill>
          <a:ln w="19050" cap="flat" cmpd="sng">
            <a:solidFill>
              <a:schemeClr val="hlink"/>
            </a:solidFill>
            <a:prstDash val="solid"/>
            <a:miter lim="800000"/>
            <a:headEnd type="none" w="sm" len="sm"/>
            <a:tailEnd type="none" w="sm" len="sm"/>
          </a:ln>
        </p:spPr>
        <p:txBody>
          <a:bodyPr spcFirstLastPara="1" wrap="square" lIns="93275" tIns="396000" rIns="93275" bIns="46625" anchor="t" anchorCtr="0">
            <a:noAutofit/>
          </a:bodyPr>
          <a:lstStyle/>
          <a:p>
            <a:pPr marL="336550" marR="0" lvl="1" indent="-336550"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600" b="0" i="0" u="none" strike="noStrike" cap="none">
              <a:solidFill>
                <a:schemeClr val="dk1"/>
              </a:solidFill>
              <a:latin typeface="Calibri"/>
              <a:ea typeface="Calibri"/>
              <a:cs typeface="Calibri"/>
              <a:sym typeface="Calibri"/>
            </a:endParaRPr>
          </a:p>
        </p:txBody>
      </p:sp>
      <p:sp>
        <p:nvSpPr>
          <p:cNvPr id="605" name="Google Shape;605;g807027f554_0_668"/>
          <p:cNvSpPr/>
          <p:nvPr/>
        </p:nvSpPr>
        <p:spPr>
          <a:xfrm>
            <a:off x="781844" y="4958040"/>
            <a:ext cx="10615200" cy="360000"/>
          </a:xfrm>
          <a:prstGeom prst="rect">
            <a:avLst/>
          </a:prstGeom>
          <a:solidFill>
            <a:srgbClr val="000000"/>
          </a:solidFill>
          <a:ln>
            <a:noFill/>
          </a:ln>
        </p:spPr>
        <p:txBody>
          <a:bodyPr spcFirstLastPara="1" wrap="square" lIns="93275" tIns="46625" rIns="93275" bIns="46625" anchor="ctr" anchorCtr="0">
            <a:noAutofit/>
          </a:bodyPr>
          <a:lstStyle/>
          <a:p>
            <a:pPr marL="349859" marR="0" lvl="0" indent="-349859"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Impacto esperado</a:t>
            </a:r>
            <a:endParaRPr sz="1400" b="0" i="0" u="none" strike="noStrike" cap="none">
              <a:solidFill>
                <a:srgbClr val="000000"/>
              </a:solidFill>
              <a:latin typeface="Montserrat"/>
              <a:ea typeface="Montserrat"/>
              <a:cs typeface="Montserrat"/>
              <a:sym typeface="Montserrat"/>
            </a:endParaRPr>
          </a:p>
        </p:txBody>
      </p:sp>
      <p:sp>
        <p:nvSpPr>
          <p:cNvPr id="606" name="Google Shape;606;g807027f554_0_668"/>
          <p:cNvSpPr/>
          <p:nvPr/>
        </p:nvSpPr>
        <p:spPr>
          <a:xfrm>
            <a:off x="781843" y="2562436"/>
            <a:ext cx="5684400" cy="360000"/>
          </a:xfrm>
          <a:prstGeom prst="rect">
            <a:avLst/>
          </a:prstGeom>
          <a:solidFill>
            <a:srgbClr val="000000"/>
          </a:solidFill>
          <a:ln>
            <a:noFill/>
          </a:ln>
        </p:spPr>
        <p:txBody>
          <a:bodyPr spcFirstLastPara="1" wrap="square" lIns="93275" tIns="46625" rIns="93275" bIns="46625" anchor="ctr" anchorCtr="0">
            <a:noAutofit/>
          </a:bodyPr>
          <a:lstStyle/>
          <a:p>
            <a:pPr marL="349859" marR="0" lvl="0" indent="-349859"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Oportunidades y retos</a:t>
            </a:r>
            <a:endParaRPr sz="1400" b="0" i="0" u="none" strike="noStrike" cap="none">
              <a:solidFill>
                <a:srgbClr val="000000"/>
              </a:solidFill>
              <a:latin typeface="Montserrat"/>
              <a:ea typeface="Montserrat"/>
              <a:cs typeface="Montserrat"/>
              <a:sym typeface="Montserrat"/>
            </a:endParaRPr>
          </a:p>
        </p:txBody>
      </p:sp>
      <p:sp>
        <p:nvSpPr>
          <p:cNvPr id="607" name="Google Shape;607;g807027f554_0_668"/>
          <p:cNvSpPr txBox="1"/>
          <p:nvPr/>
        </p:nvSpPr>
        <p:spPr>
          <a:xfrm>
            <a:off x="158253" y="72391"/>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FFFFFF"/>
                </a:solidFill>
                <a:latin typeface="Arial"/>
                <a:ea typeface="Arial"/>
                <a:cs typeface="Arial"/>
                <a:sym typeface="Arial"/>
              </a:rPr>
              <a:t>ENFOQUE DE AMPLIACIÓN DE IMPACTO  </a:t>
            </a:r>
            <a:endParaRPr sz="1200" b="0" i="0" u="none" strike="noStrike" cap="none">
              <a:solidFill>
                <a:srgbClr val="FFFFFF"/>
              </a:solidFill>
              <a:latin typeface="Arial"/>
              <a:ea typeface="Arial"/>
              <a:cs typeface="Arial"/>
              <a:sym typeface="Arial"/>
            </a:endParaRPr>
          </a:p>
        </p:txBody>
      </p:sp>
      <p:sp>
        <p:nvSpPr>
          <p:cNvPr id="608" name="Google Shape;608;g807027f554_0_668"/>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6</a:t>
            </a:r>
            <a:endParaRPr sz="14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g806401c4d1_0_404"/>
          <p:cNvPicPr preferRelativeResize="0"/>
          <p:nvPr/>
        </p:nvPicPr>
        <p:blipFill rotWithShape="1">
          <a:blip r:embed="rId3">
            <a:alphaModFix/>
          </a:blip>
          <a:srcRect l="56559" t="36060" b="32598"/>
          <a:stretch/>
        </p:blipFill>
        <p:spPr>
          <a:xfrm>
            <a:off x="-62025" y="0"/>
            <a:ext cx="12254025" cy="7426073"/>
          </a:xfrm>
          <a:prstGeom prst="rect">
            <a:avLst/>
          </a:prstGeom>
          <a:noFill/>
          <a:ln>
            <a:noFill/>
          </a:ln>
        </p:spPr>
      </p:pic>
      <p:sp>
        <p:nvSpPr>
          <p:cNvPr id="615" name="Google Shape;615;g806401c4d1_0_404"/>
          <p:cNvSpPr/>
          <p:nvPr/>
        </p:nvSpPr>
        <p:spPr>
          <a:xfrm>
            <a:off x="800935" y="2573232"/>
            <a:ext cx="1866000" cy="1152000"/>
          </a:xfrm>
          <a:prstGeom prst="rect">
            <a:avLst/>
          </a:prstGeom>
          <a:solidFill>
            <a:srgbClr val="000000"/>
          </a:solidFill>
          <a:ln w="19050" cap="flat" cmpd="sng">
            <a:solidFill>
              <a:schemeClr val="l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1" i="0" u="none" strike="noStrike" cap="none">
                <a:solidFill>
                  <a:schemeClr val="lt1"/>
                </a:solidFill>
                <a:latin typeface="Montserrat"/>
                <a:ea typeface="Montserrat"/>
                <a:cs typeface="Montserrat"/>
                <a:sym typeface="Montserrat"/>
              </a:rPr>
              <a:t>Cultura</a:t>
            </a:r>
            <a:endParaRPr sz="1600" b="1" i="0" u="none" strike="noStrike" cap="none">
              <a:solidFill>
                <a:schemeClr val="lt1"/>
              </a:solidFill>
              <a:latin typeface="Montserrat"/>
              <a:ea typeface="Montserrat"/>
              <a:cs typeface="Montserrat"/>
              <a:sym typeface="Montserrat"/>
            </a:endParaRPr>
          </a:p>
        </p:txBody>
      </p:sp>
      <p:sp>
        <p:nvSpPr>
          <p:cNvPr id="616" name="Google Shape;616;g806401c4d1_0_404"/>
          <p:cNvSpPr/>
          <p:nvPr/>
        </p:nvSpPr>
        <p:spPr>
          <a:xfrm>
            <a:off x="800935" y="3737186"/>
            <a:ext cx="1866000" cy="1152000"/>
          </a:xfrm>
          <a:prstGeom prst="rect">
            <a:avLst/>
          </a:prstGeom>
          <a:solidFill>
            <a:srgbClr val="000000"/>
          </a:solidFill>
          <a:ln w="19050" cap="flat" cmpd="sng">
            <a:solidFill>
              <a:schemeClr val="l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1" i="0" u="none" strike="noStrike" cap="none">
                <a:solidFill>
                  <a:schemeClr val="lt1"/>
                </a:solidFill>
                <a:latin typeface="Montserrat"/>
                <a:ea typeface="Montserrat"/>
                <a:cs typeface="Montserrat"/>
                <a:sym typeface="Montserrat"/>
              </a:rPr>
              <a:t>Herramientas y capacidades</a:t>
            </a:r>
            <a:endParaRPr sz="1400" b="0" i="0" u="none" strike="noStrike" cap="none">
              <a:solidFill>
                <a:srgbClr val="000000"/>
              </a:solidFill>
              <a:latin typeface="Montserrat"/>
              <a:ea typeface="Montserrat"/>
              <a:cs typeface="Montserrat"/>
              <a:sym typeface="Montserrat"/>
            </a:endParaRPr>
          </a:p>
        </p:txBody>
      </p:sp>
      <p:sp>
        <p:nvSpPr>
          <p:cNvPr id="617" name="Google Shape;617;g806401c4d1_0_404"/>
          <p:cNvSpPr/>
          <p:nvPr/>
        </p:nvSpPr>
        <p:spPr>
          <a:xfrm>
            <a:off x="800935" y="4901140"/>
            <a:ext cx="1866000" cy="1152000"/>
          </a:xfrm>
          <a:prstGeom prst="rect">
            <a:avLst/>
          </a:prstGeom>
          <a:solidFill>
            <a:srgbClr val="000000"/>
          </a:solidFill>
          <a:ln w="19050" cap="flat" cmpd="sng">
            <a:solidFill>
              <a:schemeClr val="l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1" i="0" u="none" strike="noStrike" cap="none">
                <a:solidFill>
                  <a:schemeClr val="lt1"/>
                </a:solidFill>
                <a:latin typeface="Montserrat"/>
                <a:ea typeface="Montserrat"/>
                <a:cs typeface="Montserrat"/>
                <a:sym typeface="Montserrat"/>
              </a:rPr>
              <a:t>Equipo, Sucesión</a:t>
            </a:r>
            <a:endParaRPr sz="1600" b="1" i="0" u="none" strike="noStrike" cap="none">
              <a:solidFill>
                <a:schemeClr val="lt1"/>
              </a:solidFill>
              <a:latin typeface="Montserrat"/>
              <a:ea typeface="Montserrat"/>
              <a:cs typeface="Montserrat"/>
              <a:sym typeface="Montserrat"/>
            </a:endParaRPr>
          </a:p>
        </p:txBody>
      </p:sp>
      <p:cxnSp>
        <p:nvCxnSpPr>
          <p:cNvPr id="618" name="Google Shape;618;g806401c4d1_0_404"/>
          <p:cNvCxnSpPr/>
          <p:nvPr/>
        </p:nvCxnSpPr>
        <p:spPr>
          <a:xfrm>
            <a:off x="2792600" y="3726058"/>
            <a:ext cx="8500800" cy="0"/>
          </a:xfrm>
          <a:prstGeom prst="straightConnector1">
            <a:avLst/>
          </a:prstGeom>
          <a:noFill/>
          <a:ln w="12700" cap="flat" cmpd="sng">
            <a:solidFill>
              <a:schemeClr val="accent5"/>
            </a:solidFill>
            <a:prstDash val="dash"/>
            <a:round/>
            <a:headEnd type="none" w="sm" len="sm"/>
            <a:tailEnd type="none" w="sm" len="sm"/>
          </a:ln>
        </p:spPr>
      </p:cxnSp>
      <p:cxnSp>
        <p:nvCxnSpPr>
          <p:cNvPr id="619" name="Google Shape;619;g806401c4d1_0_404"/>
          <p:cNvCxnSpPr/>
          <p:nvPr/>
        </p:nvCxnSpPr>
        <p:spPr>
          <a:xfrm>
            <a:off x="2792600" y="4897316"/>
            <a:ext cx="8500800" cy="0"/>
          </a:xfrm>
          <a:prstGeom prst="straightConnector1">
            <a:avLst/>
          </a:prstGeom>
          <a:noFill/>
          <a:ln w="12700" cap="flat" cmpd="sng">
            <a:solidFill>
              <a:schemeClr val="accent5"/>
            </a:solidFill>
            <a:prstDash val="dash"/>
            <a:round/>
            <a:headEnd type="none" w="sm" len="sm"/>
            <a:tailEnd type="none" w="sm" len="sm"/>
          </a:ln>
        </p:spPr>
      </p:cxnSp>
      <p:cxnSp>
        <p:nvCxnSpPr>
          <p:cNvPr id="620" name="Google Shape;620;g806401c4d1_0_404"/>
          <p:cNvCxnSpPr/>
          <p:nvPr/>
        </p:nvCxnSpPr>
        <p:spPr>
          <a:xfrm>
            <a:off x="2792600" y="2565087"/>
            <a:ext cx="8500800" cy="0"/>
          </a:xfrm>
          <a:prstGeom prst="straightConnector1">
            <a:avLst/>
          </a:prstGeom>
          <a:noFill/>
          <a:ln w="12700" cap="flat" cmpd="sng">
            <a:solidFill>
              <a:schemeClr val="accent5"/>
            </a:solidFill>
            <a:prstDash val="dash"/>
            <a:round/>
            <a:headEnd type="none" w="sm" len="sm"/>
            <a:tailEnd type="none" w="sm" len="sm"/>
          </a:ln>
        </p:spPr>
      </p:cxnSp>
      <p:sp>
        <p:nvSpPr>
          <p:cNvPr id="621" name="Google Shape;621;g806401c4d1_0_404"/>
          <p:cNvSpPr txBox="1"/>
          <p:nvPr/>
        </p:nvSpPr>
        <p:spPr>
          <a:xfrm>
            <a:off x="158255" y="297420"/>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a:solidFill>
                  <a:srgbClr val="FFFFFF"/>
                </a:solidFill>
                <a:latin typeface="Montserrat"/>
                <a:ea typeface="Montserrat"/>
                <a:cs typeface="Montserrat"/>
                <a:sym typeface="Montserrat"/>
              </a:rPr>
              <a:t>Disposición organizativa – Resumen</a:t>
            </a:r>
            <a:endParaRPr sz="1400" b="0"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808080"/>
              </a:buClr>
              <a:buSzPts val="2800"/>
              <a:buFont typeface="Arial"/>
              <a:buNone/>
            </a:pPr>
            <a:r>
              <a:rPr lang="es-AR" sz="2800" b="0" i="0" u="none" strike="noStrike" cap="none">
                <a:solidFill>
                  <a:srgbClr val="808080"/>
                </a:solidFill>
                <a:latin typeface="Arial"/>
                <a:ea typeface="Arial"/>
                <a:cs typeface="Arial"/>
                <a:sym typeface="Arial"/>
              </a:rPr>
              <a:t/>
            </a:r>
            <a:br>
              <a:rPr lang="es-AR" sz="2800" b="0" i="0" u="none" strike="noStrike" cap="none">
                <a:solidFill>
                  <a:srgbClr val="808080"/>
                </a:solidFill>
                <a:latin typeface="Arial"/>
                <a:ea typeface="Arial"/>
                <a:cs typeface="Arial"/>
                <a:sym typeface="Arial"/>
              </a:rPr>
            </a:br>
            <a:r>
              <a:rPr lang="es-AR" sz="2800" b="1" i="0" u="none" strike="noStrike" cap="none">
                <a:solidFill>
                  <a:schemeClr val="accent1"/>
                </a:solidFill>
                <a:latin typeface="Arial"/>
                <a:ea typeface="Arial"/>
                <a:cs typeface="Arial"/>
                <a:sym typeface="Arial"/>
              </a:rPr>
              <a:t/>
            </a:r>
            <a:br>
              <a:rPr lang="es-AR" sz="2800" b="1" i="0" u="none" strike="noStrike" cap="none">
                <a:solidFill>
                  <a:schemeClr val="accent1"/>
                </a:solidFill>
                <a:latin typeface="Arial"/>
                <a:ea typeface="Arial"/>
                <a:cs typeface="Arial"/>
                <a:sym typeface="Arial"/>
              </a:rPr>
            </a:br>
            <a:endParaRPr sz="2800" b="1" i="0" u="none" strike="noStrike" cap="none">
              <a:solidFill>
                <a:schemeClr val="accent1"/>
              </a:solidFill>
              <a:latin typeface="Arial"/>
              <a:ea typeface="Arial"/>
              <a:cs typeface="Arial"/>
              <a:sym typeface="Arial"/>
            </a:endParaRPr>
          </a:p>
        </p:txBody>
      </p:sp>
      <p:sp>
        <p:nvSpPr>
          <p:cNvPr id="622" name="Google Shape;622;g806401c4d1_0_404"/>
          <p:cNvSpPr/>
          <p:nvPr/>
        </p:nvSpPr>
        <p:spPr>
          <a:xfrm>
            <a:off x="12357101" y="-8999"/>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500" b="0" i="0" u="none" strike="noStrike" cap="none">
                <a:solidFill>
                  <a:schemeClr val="dk1"/>
                </a:solidFill>
                <a:latin typeface="Montserrat"/>
                <a:ea typeface="Montserrat"/>
                <a:cs typeface="Montserrat"/>
                <a:sym typeface="Montserrat"/>
              </a:rPr>
              <a:t>Ampliar el impacto implica ampliar el foco de acción. Y tal vez, dejar de lado algunos proyectos o líneas de acción para </a:t>
            </a:r>
            <a:r>
              <a:rPr lang="es-AR" sz="1500" b="1" i="0" u="none" strike="noStrike" cap="none">
                <a:solidFill>
                  <a:schemeClr val="dk1"/>
                </a:solidFill>
                <a:latin typeface="Montserrat"/>
                <a:ea typeface="Montserrat"/>
                <a:cs typeface="Montserrat"/>
                <a:sym typeface="Montserrat"/>
              </a:rPr>
              <a:t>PRIORIZAR</a:t>
            </a:r>
            <a:r>
              <a:rPr lang="es-AR" sz="1500" b="0" i="0" u="none" strike="noStrike" cap="none">
                <a:solidFill>
                  <a:schemeClr val="dk1"/>
                </a:solidFill>
                <a:latin typeface="Montserrat"/>
                <a:ea typeface="Montserrat"/>
                <a:cs typeface="Montserrat"/>
                <a:sym typeface="Montserrat"/>
              </a:rPr>
              <a:t> otros más relevantes en esta etapa.</a:t>
            </a:r>
            <a:endParaRPr sz="15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5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500" b="0" i="0" u="none" strike="noStrike" cap="none">
                <a:solidFill>
                  <a:schemeClr val="dk1"/>
                </a:solidFill>
                <a:latin typeface="Montserrat"/>
                <a:ea typeface="Montserrat"/>
                <a:cs typeface="Montserrat"/>
                <a:sym typeface="Montserrat"/>
              </a:rPr>
              <a:t>Esta lámina se centra en el análisis de su disposición y capacidad de abarcar por completo la estrategia de expansión y los cambios que serán necesarios aplicar para llevar a cabo la misma (ver ejemplos).</a:t>
            </a:r>
            <a:endParaRPr sz="13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600"/>
              </a:spcBef>
              <a:spcAft>
                <a:spcPts val="0"/>
              </a:spcAft>
              <a:buClr>
                <a:srgbClr val="000000"/>
              </a:buClr>
              <a:buSzPts val="1600"/>
              <a:buFont typeface="Arial"/>
              <a:buNone/>
            </a:pPr>
            <a:r>
              <a:rPr lang="es-AR" sz="1500" b="0" i="0" u="none" strike="noStrike" cap="none">
                <a:solidFill>
                  <a:schemeClr val="dk1"/>
                </a:solidFill>
                <a:latin typeface="Montserrat"/>
                <a:ea typeface="Montserrat"/>
                <a:cs typeface="Montserrat"/>
                <a:sym typeface="Montserrat"/>
              </a:rPr>
              <a:t>Además de otros cambios necesarios de equipo</a:t>
            </a:r>
            <a:r>
              <a:rPr lang="es-AR" sz="1500" b="0" i="0" u="none" strike="noStrike" cap="none">
                <a:solidFill>
                  <a:srgbClr val="000000"/>
                </a:solidFill>
                <a:latin typeface="Montserrat"/>
                <a:ea typeface="Montserrat"/>
                <a:cs typeface="Montserrat"/>
                <a:sym typeface="Montserrat"/>
              </a:rPr>
              <a:t>, se debe contemplar en esta sección </a:t>
            </a:r>
            <a:r>
              <a:rPr lang="es-AR" sz="1500" b="1" i="0" u="none" strike="noStrike" cap="none">
                <a:solidFill>
                  <a:srgbClr val="000000"/>
                </a:solidFill>
                <a:latin typeface="Montserrat"/>
                <a:ea typeface="Montserrat"/>
                <a:cs typeface="Montserrat"/>
                <a:sym typeface="Montserrat"/>
              </a:rPr>
              <a:t>la sucesión del emprendedor</a:t>
            </a:r>
            <a:r>
              <a:rPr lang="es-AR" sz="1500" b="0" i="0" u="none" strike="noStrike" cap="none">
                <a:solidFill>
                  <a:srgbClr val="000000"/>
                </a:solidFill>
                <a:latin typeface="Montserrat"/>
                <a:ea typeface="Montserrat"/>
                <a:cs typeface="Montserrat"/>
                <a:sym typeface="Montserrat"/>
              </a:rPr>
              <a:t>: ¿Cómo evolucionará su rol en cuanto su modelo se expanda? ¿Qué estructuras y capacidades se deben incluir en su organización para permitir que florezca al alejarse de la participación en la operativa directa?</a:t>
            </a:r>
            <a:endParaRPr sz="1300" b="0" i="0" u="none" strike="noStrike" cap="none">
              <a:solidFill>
                <a:srgbClr val="000000"/>
              </a:solidFill>
              <a:latin typeface="Montserrat"/>
              <a:ea typeface="Montserrat"/>
              <a:cs typeface="Montserrat"/>
              <a:sym typeface="Montserrat"/>
            </a:endParaRPr>
          </a:p>
        </p:txBody>
      </p:sp>
      <p:sp>
        <p:nvSpPr>
          <p:cNvPr id="623" name="Google Shape;623;g806401c4d1_0_404"/>
          <p:cNvSpPr/>
          <p:nvPr/>
        </p:nvSpPr>
        <p:spPr>
          <a:xfrm>
            <a:off x="800935" y="1409278"/>
            <a:ext cx="1866000" cy="1152000"/>
          </a:xfrm>
          <a:prstGeom prst="rect">
            <a:avLst/>
          </a:prstGeom>
          <a:solidFill>
            <a:srgbClr val="000000"/>
          </a:solidFill>
          <a:ln w="19050" cap="flat" cmpd="sng">
            <a:solidFill>
              <a:schemeClr val="lt1"/>
            </a:solidFill>
            <a:prstDash val="solid"/>
            <a:miter lim="800000"/>
            <a:headEnd type="none" w="sm" len="sm"/>
            <a:tailEnd type="none" w="sm" len="sm"/>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1" i="0" u="none" strike="noStrike" cap="none">
                <a:solidFill>
                  <a:schemeClr val="lt1"/>
                </a:solidFill>
                <a:latin typeface="Montserrat"/>
                <a:ea typeface="Montserrat"/>
                <a:cs typeface="Montserrat"/>
                <a:sym typeface="Montserrat"/>
              </a:rPr>
              <a:t>Estructura y procesos organizativos</a:t>
            </a:r>
            <a:endParaRPr sz="1600" b="1" i="0" u="none" strike="noStrike" cap="none">
              <a:solidFill>
                <a:schemeClr val="lt1"/>
              </a:solidFill>
              <a:latin typeface="Montserrat"/>
              <a:ea typeface="Montserrat"/>
              <a:cs typeface="Montserrat"/>
              <a:sym typeface="Montserrat"/>
            </a:endParaRPr>
          </a:p>
        </p:txBody>
      </p:sp>
      <p:sp>
        <p:nvSpPr>
          <p:cNvPr id="624" name="Google Shape;624;g806401c4d1_0_404"/>
          <p:cNvSpPr txBox="1"/>
          <p:nvPr/>
        </p:nvSpPr>
        <p:spPr>
          <a:xfrm>
            <a:off x="4659085" y="1807029"/>
            <a:ext cx="4978500" cy="2971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625" name="Google Shape;625;g806401c4d1_0_404"/>
          <p:cNvSpPr txBox="1"/>
          <p:nvPr/>
        </p:nvSpPr>
        <p:spPr>
          <a:xfrm>
            <a:off x="2772229" y="1404257"/>
            <a:ext cx="8650500" cy="1132200"/>
          </a:xfrm>
          <a:prstGeom prst="rect">
            <a:avLst/>
          </a:pr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355600" marR="0" lvl="1" indent="-355600"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626" name="Google Shape;626;g806401c4d1_0_404"/>
          <p:cNvSpPr txBox="1"/>
          <p:nvPr/>
        </p:nvSpPr>
        <p:spPr>
          <a:xfrm>
            <a:off x="2772229" y="4909457"/>
            <a:ext cx="8650500" cy="1132200"/>
          </a:xfrm>
          <a:prstGeom prst="rect">
            <a:avLst/>
          </a:pr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355600" marR="0" lvl="1" indent="-355600"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627" name="Google Shape;627;g806401c4d1_0_404"/>
          <p:cNvSpPr txBox="1"/>
          <p:nvPr/>
        </p:nvSpPr>
        <p:spPr>
          <a:xfrm>
            <a:off x="2772229" y="3744686"/>
            <a:ext cx="8650500" cy="1132200"/>
          </a:xfrm>
          <a:prstGeom prst="rect">
            <a:avLst/>
          </a:pr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355600" marR="0" lvl="1" indent="-355600"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628" name="Google Shape;628;g806401c4d1_0_404"/>
          <p:cNvSpPr txBox="1"/>
          <p:nvPr/>
        </p:nvSpPr>
        <p:spPr>
          <a:xfrm>
            <a:off x="2772229" y="2590819"/>
            <a:ext cx="8650500" cy="1132200"/>
          </a:xfrm>
          <a:prstGeom prst="rect">
            <a:avLst/>
          </a:pr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355600" marR="0" lvl="1" indent="-355600"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629" name="Google Shape;629;g806401c4d1_0_404"/>
          <p:cNvSpPr txBox="1"/>
          <p:nvPr/>
        </p:nvSpPr>
        <p:spPr>
          <a:xfrm>
            <a:off x="158253" y="72391"/>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FFFFFF"/>
                </a:solidFill>
                <a:latin typeface="Arial"/>
                <a:ea typeface="Arial"/>
                <a:cs typeface="Arial"/>
                <a:sym typeface="Arial"/>
              </a:rPr>
              <a:t>ENFOQUE DE AMPLIACIÓN DE IMPACTO  </a:t>
            </a:r>
            <a:endParaRPr sz="1200" b="0" i="0" u="none" strike="noStrike" cap="none">
              <a:solidFill>
                <a:srgbClr val="FFFFFF"/>
              </a:solidFill>
              <a:latin typeface="Arial"/>
              <a:ea typeface="Arial"/>
              <a:cs typeface="Arial"/>
              <a:sym typeface="Arial"/>
            </a:endParaRPr>
          </a:p>
        </p:txBody>
      </p:sp>
      <p:sp>
        <p:nvSpPr>
          <p:cNvPr id="630" name="Google Shape;630;g806401c4d1_0_404"/>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7</a:t>
            </a:r>
            <a:endParaRPr sz="14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g806401c4d1_0_425"/>
          <p:cNvPicPr preferRelativeResize="0"/>
          <p:nvPr/>
        </p:nvPicPr>
        <p:blipFill rotWithShape="1">
          <a:blip r:embed="rId3">
            <a:alphaModFix/>
          </a:blip>
          <a:srcRect l="56559" t="36060" b="32598"/>
          <a:stretch/>
        </p:blipFill>
        <p:spPr>
          <a:xfrm>
            <a:off x="-62025" y="0"/>
            <a:ext cx="12254025" cy="7426073"/>
          </a:xfrm>
          <a:prstGeom prst="rect">
            <a:avLst/>
          </a:prstGeom>
          <a:noFill/>
          <a:ln>
            <a:noFill/>
          </a:ln>
        </p:spPr>
      </p:pic>
      <p:grpSp>
        <p:nvGrpSpPr>
          <p:cNvPr id="636" name="Google Shape;636;g806401c4d1_0_425"/>
          <p:cNvGrpSpPr/>
          <p:nvPr/>
        </p:nvGrpSpPr>
        <p:grpSpPr>
          <a:xfrm>
            <a:off x="6215660" y="806003"/>
            <a:ext cx="5519862" cy="5399700"/>
            <a:chOff x="4629587" y="806003"/>
            <a:chExt cx="4140000" cy="5399700"/>
          </a:xfrm>
        </p:grpSpPr>
        <p:sp>
          <p:nvSpPr>
            <p:cNvPr id="637" name="Google Shape;637;g806401c4d1_0_425"/>
            <p:cNvSpPr/>
            <p:nvPr/>
          </p:nvSpPr>
          <p:spPr>
            <a:xfrm>
              <a:off x="4629587" y="806003"/>
              <a:ext cx="4140000" cy="5399700"/>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1425" tIns="396000" rIns="91425" bIns="45700" anchor="t" anchorCtr="0">
              <a:noAutofit/>
            </a:bodyPr>
            <a:lstStyle/>
            <a:p>
              <a:pPr marL="182562" marR="0" lvl="0" indent="-182562" algn="l" rtl="0">
                <a:lnSpc>
                  <a:spcPct val="100000"/>
                </a:lnSpc>
                <a:spcBef>
                  <a:spcPts val="0"/>
                </a:spcBef>
                <a:spcAft>
                  <a:spcPts val="0"/>
                </a:spcAft>
                <a:buClr>
                  <a:srgbClr val="000000"/>
                </a:buClr>
                <a:buSzPts val="1600"/>
                <a:buFont typeface="Arial"/>
                <a:buNone/>
              </a:pPr>
              <a:r>
                <a:rPr lang="es-AR" sz="1600" b="1" i="0" u="none" strike="noStrike" cap="none">
                  <a:solidFill>
                    <a:srgbClr val="000000"/>
                  </a:solidFill>
                  <a:latin typeface="Montserrat"/>
                  <a:ea typeface="Montserrat"/>
                  <a:cs typeface="Montserrat"/>
                  <a:sym typeface="Montserrat"/>
                </a:rPr>
                <a:t>[XX]</a:t>
              </a:r>
              <a:endParaRPr sz="1600" b="1" i="0" u="none" strike="noStrike" cap="none">
                <a:solidFill>
                  <a:srgbClr val="000000"/>
                </a:solidFill>
                <a:latin typeface="Montserrat"/>
                <a:ea typeface="Montserrat"/>
                <a:cs typeface="Montserrat"/>
                <a:sym typeface="Montserrat"/>
              </a:endParaRPr>
            </a:p>
            <a:p>
              <a:pPr marL="355600" marR="0" lvl="1" indent="-355600" algn="l" rtl="0">
                <a:lnSpc>
                  <a:spcPct val="100000"/>
                </a:lnSpc>
                <a:spcBef>
                  <a:spcPts val="600"/>
                </a:spcBef>
                <a:spcAft>
                  <a:spcPts val="0"/>
                </a:spcAft>
                <a:buClr>
                  <a:schemeClr val="dk1"/>
                </a:buClr>
                <a:buSzPts val="1600"/>
                <a:buFont typeface="Montserrat"/>
                <a:buChar char="•"/>
              </a:pPr>
              <a:r>
                <a:rPr lang="es-AR" sz="1600" b="0" i="0" u="none" strike="noStrike" cap="none">
                  <a:solidFill>
                    <a:schemeClr val="dk1"/>
                  </a:solidFill>
                  <a:latin typeface="Montserrat"/>
                  <a:ea typeface="Montserrat"/>
                  <a:cs typeface="Montserrat"/>
                  <a:sym typeface="Montserrat"/>
                </a:rPr>
                <a:t>¿Cómo se medirá el progreso de tu éxito?</a:t>
              </a:r>
              <a:endParaRPr sz="1400" b="0" i="0" u="none" strike="noStrike" cap="none">
                <a:solidFill>
                  <a:srgbClr val="000000"/>
                </a:solidFill>
                <a:latin typeface="Montserrat"/>
                <a:ea typeface="Montserrat"/>
                <a:cs typeface="Montserrat"/>
                <a:sym typeface="Montserrat"/>
              </a:endParaRPr>
            </a:p>
            <a:p>
              <a:pPr marL="182562" marR="0" lvl="1" indent="-80962" algn="l" rtl="0">
                <a:lnSpc>
                  <a:spcPct val="100000"/>
                </a:lnSpc>
                <a:spcBef>
                  <a:spcPts val="600"/>
                </a:spcBef>
                <a:spcAft>
                  <a:spcPts val="0"/>
                </a:spcAft>
                <a:buClr>
                  <a:schemeClr val="dk1"/>
                </a:buClr>
                <a:buSzPts val="1600"/>
                <a:buFont typeface="Arial"/>
                <a:buNone/>
              </a:pPr>
              <a:endParaRPr sz="1600" b="0" i="0" u="none" strike="noStrike" cap="none">
                <a:solidFill>
                  <a:srgbClr val="FF0000"/>
                </a:solidFill>
                <a:latin typeface="Calibri"/>
                <a:ea typeface="Calibri"/>
                <a:cs typeface="Calibri"/>
                <a:sym typeface="Calibri"/>
              </a:endParaRPr>
            </a:p>
          </p:txBody>
        </p:sp>
        <p:sp>
          <p:nvSpPr>
            <p:cNvPr id="638" name="Google Shape;638;g806401c4d1_0_425"/>
            <p:cNvSpPr/>
            <p:nvPr/>
          </p:nvSpPr>
          <p:spPr>
            <a:xfrm>
              <a:off x="4629587" y="809243"/>
              <a:ext cx="41400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Indicadores de éxito claves</a:t>
              </a:r>
              <a:endParaRPr sz="1400" b="0" i="0" u="none" strike="noStrike" cap="none">
                <a:solidFill>
                  <a:srgbClr val="000000"/>
                </a:solidFill>
                <a:latin typeface="Montserrat"/>
                <a:ea typeface="Montserrat"/>
                <a:cs typeface="Montserrat"/>
                <a:sym typeface="Montserrat"/>
              </a:endParaRPr>
            </a:p>
          </p:txBody>
        </p:sp>
      </p:grpSp>
      <p:grpSp>
        <p:nvGrpSpPr>
          <p:cNvPr id="639" name="Google Shape;639;g806401c4d1_0_425"/>
          <p:cNvGrpSpPr/>
          <p:nvPr/>
        </p:nvGrpSpPr>
        <p:grpSpPr>
          <a:xfrm>
            <a:off x="456265" y="810828"/>
            <a:ext cx="5519862" cy="5400000"/>
            <a:chOff x="342207" y="810828"/>
            <a:chExt cx="4140000" cy="5400000"/>
          </a:xfrm>
        </p:grpSpPr>
        <p:sp>
          <p:nvSpPr>
            <p:cNvPr id="640" name="Google Shape;640;g806401c4d1_0_425"/>
            <p:cNvSpPr/>
            <p:nvPr/>
          </p:nvSpPr>
          <p:spPr>
            <a:xfrm>
              <a:off x="342207" y="810828"/>
              <a:ext cx="4140000" cy="5400000"/>
            </a:xfrm>
            <a:prstGeom prst="rect">
              <a:avLst/>
            </a:prstGeom>
            <a:solidFill>
              <a:srgbClr val="F3F3F3"/>
            </a:solidFill>
            <a:ln w="19050" cap="flat" cmpd="sng">
              <a:solidFill>
                <a:schemeClr val="hlink"/>
              </a:solidFill>
              <a:prstDash val="solid"/>
              <a:miter lim="800000"/>
              <a:headEnd type="none" w="sm" len="sm"/>
              <a:tailEnd type="none" w="sm" len="sm"/>
            </a:ln>
          </p:spPr>
          <p:txBody>
            <a:bodyPr spcFirstLastPara="1" wrap="square" lIns="91425" tIns="396000" rIns="91425" bIns="45700" anchor="t" anchorCtr="0">
              <a:noAutofit/>
            </a:bodyPr>
            <a:lstStyle/>
            <a:p>
              <a:pPr marL="182562" marR="0" lvl="0" indent="-182562" algn="l" rtl="0">
                <a:lnSpc>
                  <a:spcPct val="115000"/>
                </a:lnSpc>
                <a:spcBef>
                  <a:spcPts val="0"/>
                </a:spcBef>
                <a:spcAft>
                  <a:spcPts val="0"/>
                </a:spcAft>
                <a:buClr>
                  <a:srgbClr val="000000"/>
                </a:buClr>
                <a:buSzPts val="1600"/>
                <a:buFont typeface="Arial"/>
                <a:buNone/>
              </a:pPr>
              <a:r>
                <a:rPr lang="es-AR" sz="1600" b="1" i="0" u="none" strike="noStrike" cap="none">
                  <a:solidFill>
                    <a:srgbClr val="000000"/>
                  </a:solidFill>
                  <a:latin typeface="Montserrat"/>
                  <a:ea typeface="Montserrat"/>
                  <a:cs typeface="Montserrat"/>
                  <a:sym typeface="Montserrat"/>
                </a:rPr>
                <a:t>[XX]</a:t>
              </a:r>
              <a:endParaRPr sz="1600" b="0" i="0" u="none" strike="noStrike" cap="none">
                <a:solidFill>
                  <a:srgbClr val="000000"/>
                </a:solidFill>
                <a:latin typeface="Montserrat"/>
                <a:ea typeface="Montserrat"/>
                <a:cs typeface="Montserrat"/>
                <a:sym typeface="Montserrat"/>
              </a:endParaRPr>
            </a:p>
            <a:p>
              <a:pPr marL="355600" marR="0" lvl="1" indent="-355600" algn="l" rtl="0">
                <a:lnSpc>
                  <a:spcPct val="115000"/>
                </a:lnSpc>
                <a:spcBef>
                  <a:spcPts val="600"/>
                </a:spcBef>
                <a:spcAft>
                  <a:spcPts val="0"/>
                </a:spcAft>
                <a:buClr>
                  <a:srgbClr val="000000"/>
                </a:buClr>
                <a:buSzPts val="1600"/>
                <a:buFont typeface="Arial"/>
                <a:buChar char="•"/>
              </a:pPr>
              <a:r>
                <a:rPr lang="es-AR" sz="1600" b="0" i="0" u="none" strike="noStrike" cap="none">
                  <a:solidFill>
                    <a:srgbClr val="000000"/>
                  </a:solidFill>
                  <a:latin typeface="Montserrat"/>
                  <a:ea typeface="Montserrat"/>
                  <a:cs typeface="Montserrat"/>
                  <a:sym typeface="Montserrat"/>
                </a:rPr>
                <a:t>¿Cuáles crees que serán los elementos más difíciles de esta estrategia en general?¿Cuáles serán las cuestiones que «no te dejarán dormir tranquilo»? </a:t>
              </a:r>
              <a:r>
                <a:rPr lang="es-AR" sz="1600" b="1" i="0" u="none" strike="noStrike" cap="none">
                  <a:solidFill>
                    <a:srgbClr val="000000"/>
                  </a:solidFill>
                  <a:latin typeface="Montserrat"/>
                  <a:ea typeface="Montserrat"/>
                  <a:cs typeface="Montserrat"/>
                  <a:sym typeface="Montserrat"/>
                </a:rPr>
                <a:t>¿Para qué temas sientes que necesitarás mayor ayuda y/o orientación externa?</a:t>
              </a:r>
              <a:endParaRPr sz="1400" b="0" i="0" u="none" strike="noStrike" cap="none">
                <a:solidFill>
                  <a:srgbClr val="000000"/>
                </a:solidFill>
                <a:latin typeface="Montserrat"/>
                <a:ea typeface="Montserrat"/>
                <a:cs typeface="Montserrat"/>
                <a:sym typeface="Montserrat"/>
              </a:endParaRPr>
            </a:p>
            <a:p>
              <a:pPr marL="182562" marR="0" lvl="1" indent="-80962" algn="l" rtl="0">
                <a:lnSpc>
                  <a:spcPct val="100000"/>
                </a:lnSpc>
                <a:spcBef>
                  <a:spcPts val="6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1" indent="-80962" algn="l" rtl="0">
                <a:lnSpc>
                  <a:spcPct val="100000"/>
                </a:lnSpc>
                <a:spcBef>
                  <a:spcPts val="6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1" indent="-80962" algn="l" rtl="0">
                <a:lnSpc>
                  <a:spcPct val="100000"/>
                </a:lnSpc>
                <a:spcBef>
                  <a:spcPts val="6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1" indent="-182562"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0" indent="-80962"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641" name="Google Shape;641;g806401c4d1_0_425"/>
            <p:cNvSpPr/>
            <p:nvPr/>
          </p:nvSpPr>
          <p:spPr>
            <a:xfrm>
              <a:off x="342207" y="810828"/>
              <a:ext cx="41400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Principales Retos</a:t>
              </a:r>
              <a:endParaRPr sz="2000" b="1" i="0" u="none" strike="noStrike" cap="none">
                <a:solidFill>
                  <a:schemeClr val="hlink"/>
                </a:solidFill>
                <a:latin typeface="Montserrat"/>
                <a:ea typeface="Montserrat"/>
                <a:cs typeface="Montserrat"/>
                <a:sym typeface="Montserrat"/>
              </a:endParaRPr>
            </a:p>
          </p:txBody>
        </p:sp>
      </p:grpSp>
      <p:sp>
        <p:nvSpPr>
          <p:cNvPr id="642" name="Google Shape;642;g806401c4d1_0_425"/>
          <p:cNvSpPr txBox="1"/>
          <p:nvPr/>
        </p:nvSpPr>
        <p:spPr>
          <a:xfrm>
            <a:off x="456275" y="297422"/>
            <a:ext cx="11869200" cy="381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a:solidFill>
                  <a:srgbClr val="FFFFFF"/>
                </a:solidFill>
                <a:latin typeface="Montserrat"/>
                <a:ea typeface="Montserrat"/>
                <a:cs typeface="Montserrat"/>
                <a:sym typeface="Montserrat"/>
              </a:rPr>
              <a:t>Retos e indicadores de éxito</a:t>
            </a:r>
            <a:r>
              <a:rPr lang="es-AR" sz="2800" b="0" i="0" u="none" strike="noStrike" cap="none">
                <a:solidFill>
                  <a:srgbClr val="808080"/>
                </a:solidFill>
                <a:latin typeface="Arial"/>
                <a:ea typeface="Arial"/>
                <a:cs typeface="Arial"/>
                <a:sym typeface="Arial"/>
              </a:rPr>
              <a:t/>
            </a:r>
            <a:br>
              <a:rPr lang="es-AR" sz="2800" b="0" i="0" u="none" strike="noStrike" cap="none">
                <a:solidFill>
                  <a:srgbClr val="808080"/>
                </a:solidFill>
                <a:latin typeface="Arial"/>
                <a:ea typeface="Arial"/>
                <a:cs typeface="Arial"/>
                <a:sym typeface="Arial"/>
              </a:rPr>
            </a:br>
            <a:endParaRPr sz="2800" b="1" i="0" u="none" strike="noStrike" cap="none">
              <a:solidFill>
                <a:schemeClr val="accent1"/>
              </a:solidFill>
              <a:latin typeface="Arial"/>
              <a:ea typeface="Arial"/>
              <a:cs typeface="Arial"/>
              <a:sym typeface="Arial"/>
            </a:endParaRPr>
          </a:p>
        </p:txBody>
      </p:sp>
      <p:sp>
        <p:nvSpPr>
          <p:cNvPr id="643" name="Google Shape;643;g806401c4d1_0_425"/>
          <p:cNvSpPr/>
          <p:nvPr/>
        </p:nvSpPr>
        <p:spPr>
          <a:xfrm>
            <a:off x="12357101" y="-8999"/>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El impacto sistémico y la escala no se logran en soledad. Las colaboraciones y los desafíos centrados en la claridad del propósito de impacto ampliado son clave. </a:t>
            </a:r>
            <a:endParaRPr sz="16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Esta sección ayudará a los </a:t>
            </a:r>
            <a:r>
              <a:rPr lang="es-AR" sz="1600" b="1" i="0" u="none" strike="noStrike" cap="none">
                <a:solidFill>
                  <a:schemeClr val="dk1"/>
                </a:solidFill>
                <a:latin typeface="Montserrat"/>
                <a:ea typeface="Montserrat"/>
                <a:cs typeface="Montserrat"/>
                <a:sym typeface="Montserrat"/>
              </a:rPr>
              <a:t>Aliados Estratégicos (STP) </a:t>
            </a:r>
            <a:r>
              <a:rPr lang="es-AR" sz="1600" b="0" i="0" u="none" strike="noStrike" cap="none">
                <a:solidFill>
                  <a:schemeClr val="dk1"/>
                </a:solidFill>
                <a:latin typeface="Montserrat"/>
                <a:ea typeface="Montserrat"/>
                <a:cs typeface="Montserrat"/>
                <a:sym typeface="Montserrat"/>
              </a:rPr>
              <a:t>de la Cumbre a enfocar su apoyo.</a:t>
            </a:r>
            <a:endParaRPr sz="1400" b="0" i="0" u="none" strike="noStrike" cap="none">
              <a:solidFill>
                <a:srgbClr val="000000"/>
              </a:solidFill>
              <a:latin typeface="Montserrat"/>
              <a:ea typeface="Montserrat"/>
              <a:cs typeface="Montserrat"/>
              <a:sym typeface="Montserrat"/>
            </a:endParaRPr>
          </a:p>
        </p:txBody>
      </p:sp>
      <p:sp>
        <p:nvSpPr>
          <p:cNvPr id="644" name="Google Shape;644;g806401c4d1_0_425"/>
          <p:cNvSpPr txBox="1"/>
          <p:nvPr/>
        </p:nvSpPr>
        <p:spPr>
          <a:xfrm>
            <a:off x="158253" y="50216"/>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FFFFFF"/>
                </a:solidFill>
                <a:latin typeface="Arial"/>
                <a:ea typeface="Arial"/>
                <a:cs typeface="Arial"/>
                <a:sym typeface="Arial"/>
              </a:rPr>
              <a:t>ENFOQUE DE AMPLIACIÓN DE IMPACTO  </a:t>
            </a:r>
            <a:endParaRPr sz="1200" b="0" i="0" u="none" strike="noStrike" cap="none">
              <a:solidFill>
                <a:srgbClr val="FFFFFF"/>
              </a:solidFill>
              <a:latin typeface="Arial"/>
              <a:ea typeface="Arial"/>
              <a:cs typeface="Arial"/>
              <a:sym typeface="Arial"/>
            </a:endParaRPr>
          </a:p>
        </p:txBody>
      </p:sp>
      <p:sp>
        <p:nvSpPr>
          <p:cNvPr id="645" name="Google Shape;645;g806401c4d1_0_425"/>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7</a:t>
            </a:r>
            <a:endParaRPr sz="14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g806401c4d1_0_437"/>
          <p:cNvPicPr preferRelativeResize="0"/>
          <p:nvPr/>
        </p:nvPicPr>
        <p:blipFill rotWithShape="1">
          <a:blip r:embed="rId3">
            <a:alphaModFix/>
          </a:blip>
          <a:srcRect l="56559" t="36060" b="32598"/>
          <a:stretch/>
        </p:blipFill>
        <p:spPr>
          <a:xfrm>
            <a:off x="-62025" y="0"/>
            <a:ext cx="12254025" cy="7426073"/>
          </a:xfrm>
          <a:prstGeom prst="rect">
            <a:avLst/>
          </a:prstGeom>
          <a:noFill/>
          <a:ln>
            <a:noFill/>
          </a:ln>
        </p:spPr>
      </p:pic>
      <p:sp>
        <p:nvSpPr>
          <p:cNvPr id="651" name="Google Shape;651;g806401c4d1_0_437"/>
          <p:cNvSpPr txBox="1"/>
          <p:nvPr/>
        </p:nvSpPr>
        <p:spPr>
          <a:xfrm>
            <a:off x="158255" y="297420"/>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a:solidFill>
                  <a:srgbClr val="FFFFFF"/>
                </a:solidFill>
                <a:latin typeface="Montserrat"/>
                <a:ea typeface="Montserrat"/>
                <a:cs typeface="Montserrat"/>
                <a:sym typeface="Montserrat"/>
              </a:rPr>
              <a:t>Calendario y etapas clave</a:t>
            </a:r>
            <a:endParaRPr sz="1400" b="0"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808080"/>
              </a:buClr>
              <a:buSzPts val="2800"/>
              <a:buFont typeface="Arial"/>
              <a:buNone/>
            </a:pPr>
            <a:r>
              <a:rPr lang="es-AR" sz="2800" b="0" i="0" u="none" strike="noStrike" cap="none">
                <a:solidFill>
                  <a:srgbClr val="808080"/>
                </a:solidFill>
                <a:latin typeface="Arial"/>
                <a:ea typeface="Arial"/>
                <a:cs typeface="Arial"/>
                <a:sym typeface="Arial"/>
              </a:rPr>
              <a:t/>
            </a:r>
            <a:br>
              <a:rPr lang="es-AR" sz="2800" b="0" i="0" u="none" strike="noStrike" cap="none">
                <a:solidFill>
                  <a:srgbClr val="808080"/>
                </a:solidFill>
                <a:latin typeface="Arial"/>
                <a:ea typeface="Arial"/>
                <a:cs typeface="Arial"/>
                <a:sym typeface="Arial"/>
              </a:rPr>
            </a:br>
            <a:r>
              <a:rPr lang="es-AR" sz="2800" b="1" i="0" u="none" strike="noStrike" cap="none">
                <a:solidFill>
                  <a:schemeClr val="accent1"/>
                </a:solidFill>
                <a:latin typeface="Arial"/>
                <a:ea typeface="Arial"/>
                <a:cs typeface="Arial"/>
                <a:sym typeface="Arial"/>
              </a:rPr>
              <a:t/>
            </a:r>
            <a:br>
              <a:rPr lang="es-AR" sz="2800" b="1" i="0" u="none" strike="noStrike" cap="none">
                <a:solidFill>
                  <a:schemeClr val="accent1"/>
                </a:solidFill>
                <a:latin typeface="Arial"/>
                <a:ea typeface="Arial"/>
                <a:cs typeface="Arial"/>
                <a:sym typeface="Arial"/>
              </a:rPr>
            </a:br>
            <a:endParaRPr sz="2800" b="1" i="0" u="none" strike="noStrike" cap="none">
              <a:solidFill>
                <a:schemeClr val="accent1"/>
              </a:solidFill>
              <a:latin typeface="Arial"/>
              <a:ea typeface="Arial"/>
              <a:cs typeface="Arial"/>
              <a:sym typeface="Arial"/>
            </a:endParaRPr>
          </a:p>
        </p:txBody>
      </p:sp>
      <p:sp>
        <p:nvSpPr>
          <p:cNvPr id="652" name="Google Shape;652;g806401c4d1_0_437"/>
          <p:cNvSpPr/>
          <p:nvPr/>
        </p:nvSpPr>
        <p:spPr>
          <a:xfrm>
            <a:off x="12357101" y="-8999"/>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Escojan los parámetros de tiempo que haga más sentido para su caso (por ejemplo quizá las proyecciones las quieren hacer anuales y no semestrales) </a:t>
            </a:r>
            <a:endParaRPr sz="14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3" name="Google Shape;653;g806401c4d1_0_437"/>
          <p:cNvSpPr/>
          <p:nvPr/>
        </p:nvSpPr>
        <p:spPr>
          <a:xfrm>
            <a:off x="818477" y="1154764"/>
            <a:ext cx="2668800" cy="3600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l" rtl="0">
              <a:lnSpc>
                <a:spcPct val="100000"/>
              </a:lnSpc>
              <a:spcBef>
                <a:spcPts val="0"/>
              </a:spcBef>
              <a:spcAft>
                <a:spcPts val="0"/>
              </a:spcAft>
              <a:buClr>
                <a:srgbClr val="000000"/>
              </a:buClr>
              <a:buSzPts val="1600"/>
              <a:buFont typeface="Arial"/>
              <a:buNone/>
            </a:pPr>
            <a:r>
              <a:rPr lang="es-AR" sz="1600" b="1" i="0" u="none" strike="noStrike" cap="none">
                <a:solidFill>
                  <a:schemeClr val="lt1"/>
                </a:solidFill>
                <a:latin typeface="Montserrat"/>
                <a:ea typeface="Montserrat"/>
                <a:cs typeface="Montserrat"/>
                <a:sym typeface="Montserrat"/>
              </a:rPr>
              <a:t>Fase I [XX]</a:t>
            </a:r>
            <a:endParaRPr sz="1400" b="0" i="0" u="none" strike="noStrike" cap="none">
              <a:solidFill>
                <a:srgbClr val="000000"/>
              </a:solidFill>
              <a:latin typeface="Montserrat"/>
              <a:ea typeface="Montserrat"/>
              <a:cs typeface="Montserrat"/>
              <a:sym typeface="Montserrat"/>
            </a:endParaRPr>
          </a:p>
        </p:txBody>
      </p:sp>
      <p:sp>
        <p:nvSpPr>
          <p:cNvPr id="654" name="Google Shape;654;g806401c4d1_0_437"/>
          <p:cNvSpPr/>
          <p:nvPr/>
        </p:nvSpPr>
        <p:spPr>
          <a:xfrm>
            <a:off x="3665743" y="1154760"/>
            <a:ext cx="2668800" cy="3600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l" rtl="0">
              <a:lnSpc>
                <a:spcPct val="100000"/>
              </a:lnSpc>
              <a:spcBef>
                <a:spcPts val="0"/>
              </a:spcBef>
              <a:spcAft>
                <a:spcPts val="0"/>
              </a:spcAft>
              <a:buClr>
                <a:srgbClr val="000000"/>
              </a:buClr>
              <a:buSzPts val="1600"/>
              <a:buFont typeface="Arial"/>
              <a:buNone/>
            </a:pPr>
            <a:r>
              <a:rPr lang="es-AR" sz="1600" b="1" i="0" u="none" strike="noStrike" cap="none">
                <a:solidFill>
                  <a:schemeClr val="lt1"/>
                </a:solidFill>
                <a:latin typeface="Montserrat"/>
                <a:ea typeface="Montserrat"/>
                <a:cs typeface="Montserrat"/>
                <a:sym typeface="Montserrat"/>
              </a:rPr>
              <a:t>Fase II [XX]</a:t>
            </a:r>
            <a:endParaRPr sz="1400" b="0" i="0" u="none" strike="noStrike" cap="none">
              <a:solidFill>
                <a:srgbClr val="000000"/>
              </a:solidFill>
              <a:latin typeface="Montserrat"/>
              <a:ea typeface="Montserrat"/>
              <a:cs typeface="Montserrat"/>
              <a:sym typeface="Montserrat"/>
            </a:endParaRPr>
          </a:p>
        </p:txBody>
      </p:sp>
      <p:sp>
        <p:nvSpPr>
          <p:cNvPr id="655" name="Google Shape;655;g806401c4d1_0_437"/>
          <p:cNvSpPr/>
          <p:nvPr/>
        </p:nvSpPr>
        <p:spPr>
          <a:xfrm>
            <a:off x="6513008" y="1154761"/>
            <a:ext cx="2668800" cy="3600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l" rtl="0">
              <a:lnSpc>
                <a:spcPct val="100000"/>
              </a:lnSpc>
              <a:spcBef>
                <a:spcPts val="0"/>
              </a:spcBef>
              <a:spcAft>
                <a:spcPts val="0"/>
              </a:spcAft>
              <a:buClr>
                <a:srgbClr val="000000"/>
              </a:buClr>
              <a:buSzPts val="1600"/>
              <a:buFont typeface="Arial"/>
              <a:buNone/>
            </a:pPr>
            <a:r>
              <a:rPr lang="es-AR" sz="1600" b="1" i="0" u="none" strike="noStrike" cap="none">
                <a:solidFill>
                  <a:schemeClr val="lt1"/>
                </a:solidFill>
                <a:latin typeface="Montserrat"/>
                <a:ea typeface="Montserrat"/>
                <a:cs typeface="Montserrat"/>
                <a:sym typeface="Montserrat"/>
              </a:rPr>
              <a:t>Fase III [XX]</a:t>
            </a:r>
            <a:endParaRPr sz="1400" b="0" i="0" u="none" strike="noStrike" cap="none">
              <a:solidFill>
                <a:srgbClr val="000000"/>
              </a:solidFill>
              <a:latin typeface="Montserrat"/>
              <a:ea typeface="Montserrat"/>
              <a:cs typeface="Montserrat"/>
              <a:sym typeface="Montserrat"/>
            </a:endParaRPr>
          </a:p>
        </p:txBody>
      </p:sp>
      <p:sp>
        <p:nvSpPr>
          <p:cNvPr id="656" name="Google Shape;656;g806401c4d1_0_437"/>
          <p:cNvSpPr/>
          <p:nvPr/>
        </p:nvSpPr>
        <p:spPr>
          <a:xfrm>
            <a:off x="9360275" y="1154760"/>
            <a:ext cx="2668800" cy="3600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l" rtl="0">
              <a:lnSpc>
                <a:spcPct val="100000"/>
              </a:lnSpc>
              <a:spcBef>
                <a:spcPts val="0"/>
              </a:spcBef>
              <a:spcAft>
                <a:spcPts val="0"/>
              </a:spcAft>
              <a:buClr>
                <a:srgbClr val="000000"/>
              </a:buClr>
              <a:buSzPts val="1600"/>
              <a:buFont typeface="Arial"/>
              <a:buNone/>
            </a:pPr>
            <a:r>
              <a:rPr lang="es-AR" sz="1600" b="1" i="0" u="none" strike="noStrike" cap="none">
                <a:solidFill>
                  <a:schemeClr val="lt1"/>
                </a:solidFill>
                <a:latin typeface="Montserrat"/>
                <a:ea typeface="Montserrat"/>
                <a:cs typeface="Montserrat"/>
                <a:sym typeface="Montserrat"/>
              </a:rPr>
              <a:t>Fase IV [XX]</a:t>
            </a:r>
            <a:endParaRPr sz="1400" b="0" i="0" u="none" strike="noStrike" cap="none">
              <a:solidFill>
                <a:srgbClr val="000000"/>
              </a:solidFill>
              <a:latin typeface="Montserrat"/>
              <a:ea typeface="Montserrat"/>
              <a:cs typeface="Montserrat"/>
              <a:sym typeface="Montserrat"/>
            </a:endParaRPr>
          </a:p>
        </p:txBody>
      </p:sp>
      <p:sp>
        <p:nvSpPr>
          <p:cNvPr id="657" name="Google Shape;657;g806401c4d1_0_437"/>
          <p:cNvSpPr/>
          <p:nvPr/>
        </p:nvSpPr>
        <p:spPr>
          <a:xfrm>
            <a:off x="725712" y="1767028"/>
            <a:ext cx="11327999" cy="4219437"/>
          </a:xfrm>
          <a:custGeom>
            <a:avLst/>
            <a:gdLst/>
            <a:ahLst/>
            <a:cxnLst/>
            <a:rect l="l" t="t" r="r" b="b"/>
            <a:pathLst>
              <a:path w="5115" h="2597" extrusionOk="0">
                <a:moveTo>
                  <a:pt x="0" y="0"/>
                </a:moveTo>
                <a:lnTo>
                  <a:pt x="0" y="2597"/>
                </a:lnTo>
                <a:lnTo>
                  <a:pt x="5115" y="2597"/>
                </a:lnTo>
              </a:path>
            </a:pathLst>
          </a:custGeom>
          <a:noFill/>
          <a:ln w="12700" cap="flat" cmpd="sng">
            <a:solidFill>
              <a:schemeClr val="accent5"/>
            </a:solidFill>
            <a:prstDash val="solid"/>
            <a:round/>
            <a:headEnd type="none" w="sm" len="sm"/>
            <a:tailEnd type="none" w="sm" len="sm"/>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8" name="Google Shape;658;g806401c4d1_0_437"/>
          <p:cNvSpPr/>
          <p:nvPr/>
        </p:nvSpPr>
        <p:spPr>
          <a:xfrm>
            <a:off x="818477" y="2602570"/>
            <a:ext cx="2673600" cy="10872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59" name="Google Shape;659;g806401c4d1_0_437"/>
          <p:cNvSpPr/>
          <p:nvPr/>
        </p:nvSpPr>
        <p:spPr>
          <a:xfrm>
            <a:off x="3664143" y="2602570"/>
            <a:ext cx="2673600" cy="10872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60" name="Google Shape;660;g806401c4d1_0_437"/>
          <p:cNvSpPr/>
          <p:nvPr/>
        </p:nvSpPr>
        <p:spPr>
          <a:xfrm>
            <a:off x="6509808" y="2602570"/>
            <a:ext cx="2673600" cy="10872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61" name="Google Shape;661;g806401c4d1_0_437"/>
          <p:cNvSpPr/>
          <p:nvPr/>
        </p:nvSpPr>
        <p:spPr>
          <a:xfrm>
            <a:off x="9355475" y="2602570"/>
            <a:ext cx="2673600" cy="10872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62" name="Google Shape;662;g806401c4d1_0_437"/>
          <p:cNvSpPr/>
          <p:nvPr/>
        </p:nvSpPr>
        <p:spPr>
          <a:xfrm>
            <a:off x="818477" y="3712908"/>
            <a:ext cx="2673600" cy="1087200"/>
          </a:xfrm>
          <a:prstGeom prst="rect">
            <a:avLst/>
          </a:prstGeom>
          <a:solidFill>
            <a:srgbClr val="0765A5"/>
          </a:solidFill>
          <a:ln w="9525" cap="flat" cmpd="sng">
            <a:solidFill>
              <a:srgbClr val="0765A5"/>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63" name="Google Shape;663;g806401c4d1_0_437"/>
          <p:cNvSpPr/>
          <p:nvPr/>
        </p:nvSpPr>
        <p:spPr>
          <a:xfrm>
            <a:off x="3664143" y="3712908"/>
            <a:ext cx="2673600" cy="1087200"/>
          </a:xfrm>
          <a:prstGeom prst="rect">
            <a:avLst/>
          </a:prstGeom>
          <a:solidFill>
            <a:srgbClr val="0765A5"/>
          </a:solidFill>
          <a:ln w="9525" cap="flat" cmpd="sng">
            <a:solidFill>
              <a:srgbClr val="0765A5"/>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64" name="Google Shape;664;g806401c4d1_0_437"/>
          <p:cNvSpPr/>
          <p:nvPr/>
        </p:nvSpPr>
        <p:spPr>
          <a:xfrm>
            <a:off x="6509808" y="3712908"/>
            <a:ext cx="2673600" cy="1087200"/>
          </a:xfrm>
          <a:prstGeom prst="rect">
            <a:avLst/>
          </a:prstGeom>
          <a:solidFill>
            <a:srgbClr val="0765A5"/>
          </a:solidFill>
          <a:ln w="9525" cap="flat" cmpd="sng">
            <a:solidFill>
              <a:srgbClr val="0765A5"/>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65" name="Google Shape;665;g806401c4d1_0_437"/>
          <p:cNvSpPr/>
          <p:nvPr/>
        </p:nvSpPr>
        <p:spPr>
          <a:xfrm>
            <a:off x="9355475" y="3712908"/>
            <a:ext cx="2673600" cy="1087200"/>
          </a:xfrm>
          <a:prstGeom prst="rect">
            <a:avLst/>
          </a:prstGeom>
          <a:solidFill>
            <a:srgbClr val="0765A5"/>
          </a:solidFill>
          <a:ln w="9525" cap="flat" cmpd="sng">
            <a:solidFill>
              <a:srgbClr val="0765A5"/>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66" name="Google Shape;666;g806401c4d1_0_437"/>
          <p:cNvSpPr/>
          <p:nvPr/>
        </p:nvSpPr>
        <p:spPr>
          <a:xfrm>
            <a:off x="818477" y="4823246"/>
            <a:ext cx="2673600" cy="1087200"/>
          </a:xfrm>
          <a:prstGeom prst="rect">
            <a:avLst/>
          </a:prstGeom>
          <a:solidFill>
            <a:srgbClr val="7AC6FA"/>
          </a:solidFill>
          <a:ln w="9525" cap="flat" cmpd="sng">
            <a:solidFill>
              <a:srgbClr val="7AC6FA"/>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67" name="Google Shape;667;g806401c4d1_0_437"/>
          <p:cNvSpPr/>
          <p:nvPr/>
        </p:nvSpPr>
        <p:spPr>
          <a:xfrm>
            <a:off x="9355475" y="4823246"/>
            <a:ext cx="2673600" cy="1087200"/>
          </a:xfrm>
          <a:prstGeom prst="rect">
            <a:avLst/>
          </a:prstGeom>
          <a:solidFill>
            <a:srgbClr val="7AC6FA"/>
          </a:solidFill>
          <a:ln w="9525" cap="flat" cmpd="sng">
            <a:solidFill>
              <a:srgbClr val="7AC6FA"/>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68" name="Google Shape;668;g806401c4d1_0_437"/>
          <p:cNvSpPr/>
          <p:nvPr/>
        </p:nvSpPr>
        <p:spPr>
          <a:xfrm>
            <a:off x="6509808" y="4823246"/>
            <a:ext cx="2673600" cy="1087200"/>
          </a:xfrm>
          <a:prstGeom prst="rect">
            <a:avLst/>
          </a:prstGeom>
          <a:solidFill>
            <a:srgbClr val="7AC6FA"/>
          </a:solidFill>
          <a:ln w="9525" cap="flat" cmpd="sng">
            <a:solidFill>
              <a:srgbClr val="7AC6FA"/>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69" name="Google Shape;669;g806401c4d1_0_437"/>
          <p:cNvSpPr/>
          <p:nvPr/>
        </p:nvSpPr>
        <p:spPr>
          <a:xfrm>
            <a:off x="3664143" y="4823246"/>
            <a:ext cx="2673600" cy="1087200"/>
          </a:xfrm>
          <a:prstGeom prst="rect">
            <a:avLst/>
          </a:prstGeom>
          <a:solidFill>
            <a:srgbClr val="7AC6FA"/>
          </a:solidFill>
          <a:ln w="9525" cap="flat" cmpd="sng">
            <a:solidFill>
              <a:srgbClr val="7AC6FA"/>
            </a:solidFill>
            <a:prstDash val="solid"/>
            <a:miter lim="800000"/>
            <a:headEnd type="none" w="sm" len="sm"/>
            <a:tailEnd type="none" w="sm" len="sm"/>
          </a:ln>
        </p:spPr>
        <p:txBody>
          <a:bodyPr spcFirstLastPara="1" wrap="square" lIns="73450" tIns="46625" rIns="73450" bIns="46625" anchor="t" anchorCtr="0">
            <a:noAutofit/>
          </a:bodyPr>
          <a:lstStyle/>
          <a:p>
            <a:pPr marL="355600" marR="0" lvl="1" indent="-355600" algn="l" rtl="0">
              <a:lnSpc>
                <a:spcPct val="100000"/>
              </a:lnSpc>
              <a:spcBef>
                <a:spcPts val="0"/>
              </a:spcBef>
              <a:spcAft>
                <a:spcPts val="0"/>
              </a:spcAft>
              <a:buClr>
                <a:schemeClr val="lt1"/>
              </a:buClr>
              <a:buSzPts val="1600"/>
              <a:buFont typeface="Arial"/>
              <a:buChar char="•"/>
            </a:pPr>
            <a:r>
              <a:rPr lang="es-AR" sz="1600" b="0"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70" name="Google Shape;670;g806401c4d1_0_437"/>
          <p:cNvSpPr/>
          <p:nvPr/>
        </p:nvSpPr>
        <p:spPr>
          <a:xfrm rot="-5400000">
            <a:off x="-143939" y="2906170"/>
            <a:ext cx="1087200" cy="4800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l" rtl="0">
              <a:lnSpc>
                <a:spcPct val="100000"/>
              </a:lnSpc>
              <a:spcBef>
                <a:spcPts val="0"/>
              </a:spcBef>
              <a:spcAft>
                <a:spcPts val="0"/>
              </a:spcAft>
              <a:buClr>
                <a:srgbClr val="000000"/>
              </a:buClr>
              <a:buSzPts val="1600"/>
              <a:buFont typeface="Arial"/>
              <a:buNone/>
            </a:pPr>
            <a:r>
              <a:rPr lang="es-AR" sz="1600" b="1"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71" name="Google Shape;671;g806401c4d1_0_437"/>
          <p:cNvSpPr/>
          <p:nvPr/>
        </p:nvSpPr>
        <p:spPr>
          <a:xfrm rot="-5400000">
            <a:off x="-143939" y="4016508"/>
            <a:ext cx="1087200" cy="480000"/>
          </a:xfrm>
          <a:prstGeom prst="rect">
            <a:avLst/>
          </a:prstGeom>
          <a:solidFill>
            <a:srgbClr val="0765A5"/>
          </a:solidFill>
          <a:ln w="9525" cap="flat" cmpd="sng">
            <a:solidFill>
              <a:srgbClr val="0765A5"/>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l" rtl="0">
              <a:lnSpc>
                <a:spcPct val="100000"/>
              </a:lnSpc>
              <a:spcBef>
                <a:spcPts val="0"/>
              </a:spcBef>
              <a:spcAft>
                <a:spcPts val="0"/>
              </a:spcAft>
              <a:buClr>
                <a:srgbClr val="000000"/>
              </a:buClr>
              <a:buSzPts val="1600"/>
              <a:buFont typeface="Arial"/>
              <a:buNone/>
            </a:pPr>
            <a:r>
              <a:rPr lang="es-AR" sz="1600" b="1"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72" name="Google Shape;672;g806401c4d1_0_437"/>
          <p:cNvSpPr/>
          <p:nvPr/>
        </p:nvSpPr>
        <p:spPr>
          <a:xfrm rot="-5400000">
            <a:off x="-143939" y="5126846"/>
            <a:ext cx="1087200" cy="480000"/>
          </a:xfrm>
          <a:prstGeom prst="rect">
            <a:avLst/>
          </a:prstGeom>
          <a:solidFill>
            <a:srgbClr val="7AC6FA"/>
          </a:solidFill>
          <a:ln w="9525" cap="flat" cmpd="sng">
            <a:solidFill>
              <a:srgbClr val="7AC6FA"/>
            </a:solidFill>
            <a:prstDash val="solid"/>
            <a:miter lim="800000"/>
            <a:headEnd type="none" w="sm" len="sm"/>
            <a:tailEnd type="none" w="sm" len="sm"/>
          </a:ln>
        </p:spPr>
        <p:txBody>
          <a:bodyPr spcFirstLastPara="1" wrap="square" lIns="73450" tIns="46625" rIns="73450" bIns="46625" anchor="ctr" anchorCtr="0">
            <a:noAutofit/>
          </a:bodyPr>
          <a:lstStyle/>
          <a:p>
            <a:pPr marL="511175" marR="0" lvl="1" indent="-511175" algn="l" rtl="0">
              <a:lnSpc>
                <a:spcPct val="100000"/>
              </a:lnSpc>
              <a:spcBef>
                <a:spcPts val="0"/>
              </a:spcBef>
              <a:spcAft>
                <a:spcPts val="0"/>
              </a:spcAft>
              <a:buClr>
                <a:srgbClr val="000000"/>
              </a:buClr>
              <a:buSzPts val="1600"/>
              <a:buFont typeface="Arial"/>
              <a:buNone/>
            </a:pPr>
            <a:r>
              <a:rPr lang="es-AR" sz="1600" b="1" i="0" u="none" strike="noStrike" cap="none">
                <a:solidFill>
                  <a:schemeClr val="lt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673" name="Google Shape;673;g806401c4d1_0_437"/>
          <p:cNvSpPr/>
          <p:nvPr/>
        </p:nvSpPr>
        <p:spPr>
          <a:xfrm>
            <a:off x="818477" y="6018406"/>
            <a:ext cx="2673600" cy="246300"/>
          </a:xfrm>
          <a:prstGeom prst="rect">
            <a:avLst/>
          </a:prstGeom>
          <a:noFill/>
          <a:ln>
            <a:noFill/>
          </a:ln>
        </p:spPr>
        <p:txBody>
          <a:bodyPr spcFirstLastPara="1" wrap="square" lIns="0" tIns="0" rIns="0" bIns="0" anchor="t" anchorCtr="0">
            <a:noAutofit/>
          </a:bodyPr>
          <a:lstStyle/>
          <a:p>
            <a:pPr marL="349860" marR="0" lvl="0" indent="-349860" algn="ctr" rtl="0">
              <a:lnSpc>
                <a:spcPct val="100000"/>
              </a:lnSpc>
              <a:spcBef>
                <a:spcPts val="0"/>
              </a:spcBef>
              <a:spcAft>
                <a:spcPts val="0"/>
              </a:spcAft>
              <a:buClr>
                <a:srgbClr val="000000"/>
              </a:buClr>
              <a:buSzPts val="1600"/>
              <a:buFont typeface="Arial"/>
              <a:buNone/>
            </a:pPr>
            <a:r>
              <a:rPr lang="es-AR" sz="1600" b="1" i="0" u="none" strike="noStrike" cap="none">
                <a:solidFill>
                  <a:srgbClr val="FFFFFF"/>
                </a:solidFill>
                <a:latin typeface="Montserrat"/>
                <a:ea typeface="Montserrat"/>
                <a:cs typeface="Montserrat"/>
                <a:sym typeface="Montserrat"/>
              </a:rPr>
              <a:t>[2020-2021 Meses 0-6]</a:t>
            </a:r>
            <a:endParaRPr sz="1400" b="0" i="0" u="none" strike="noStrike" cap="none">
              <a:solidFill>
                <a:srgbClr val="FFFFFF"/>
              </a:solidFill>
              <a:latin typeface="Montserrat"/>
              <a:ea typeface="Montserrat"/>
              <a:cs typeface="Montserrat"/>
              <a:sym typeface="Montserrat"/>
            </a:endParaRPr>
          </a:p>
        </p:txBody>
      </p:sp>
      <p:sp>
        <p:nvSpPr>
          <p:cNvPr id="674" name="Google Shape;674;g806401c4d1_0_437"/>
          <p:cNvSpPr/>
          <p:nvPr/>
        </p:nvSpPr>
        <p:spPr>
          <a:xfrm>
            <a:off x="3664143" y="6018406"/>
            <a:ext cx="2673600" cy="246300"/>
          </a:xfrm>
          <a:prstGeom prst="rect">
            <a:avLst/>
          </a:prstGeom>
          <a:noFill/>
          <a:ln>
            <a:noFill/>
          </a:ln>
        </p:spPr>
        <p:txBody>
          <a:bodyPr spcFirstLastPara="1" wrap="square" lIns="0" tIns="0" rIns="0" bIns="0" anchor="t" anchorCtr="0">
            <a:noAutofit/>
          </a:bodyPr>
          <a:lstStyle/>
          <a:p>
            <a:pPr marL="349860" marR="0" lvl="0" indent="-349860" algn="ctr" rtl="0">
              <a:lnSpc>
                <a:spcPct val="100000"/>
              </a:lnSpc>
              <a:spcBef>
                <a:spcPts val="0"/>
              </a:spcBef>
              <a:spcAft>
                <a:spcPts val="0"/>
              </a:spcAft>
              <a:buClr>
                <a:srgbClr val="000000"/>
              </a:buClr>
              <a:buSzPts val="1600"/>
              <a:buFont typeface="Arial"/>
              <a:buNone/>
            </a:pPr>
            <a:r>
              <a:rPr lang="es-AR" sz="1600" b="1" i="0" u="none" strike="noStrike" cap="none">
                <a:solidFill>
                  <a:srgbClr val="FFFFFF"/>
                </a:solidFill>
                <a:latin typeface="Montserrat"/>
                <a:ea typeface="Montserrat"/>
                <a:cs typeface="Montserrat"/>
                <a:sym typeface="Montserrat"/>
              </a:rPr>
              <a:t>[2021 Meses 7-12]</a:t>
            </a:r>
            <a:endParaRPr sz="1400" b="0" i="0" u="none" strike="noStrike" cap="none">
              <a:solidFill>
                <a:srgbClr val="FFFFFF"/>
              </a:solidFill>
              <a:latin typeface="Montserrat"/>
              <a:ea typeface="Montserrat"/>
              <a:cs typeface="Montserrat"/>
              <a:sym typeface="Montserrat"/>
            </a:endParaRPr>
          </a:p>
        </p:txBody>
      </p:sp>
      <p:sp>
        <p:nvSpPr>
          <p:cNvPr id="675" name="Google Shape;675;g806401c4d1_0_437"/>
          <p:cNvSpPr/>
          <p:nvPr/>
        </p:nvSpPr>
        <p:spPr>
          <a:xfrm>
            <a:off x="6509808" y="6018406"/>
            <a:ext cx="2673600" cy="246300"/>
          </a:xfrm>
          <a:prstGeom prst="rect">
            <a:avLst/>
          </a:prstGeom>
          <a:noFill/>
          <a:ln>
            <a:noFill/>
          </a:ln>
        </p:spPr>
        <p:txBody>
          <a:bodyPr spcFirstLastPara="1" wrap="square" lIns="0" tIns="0" rIns="0" bIns="0" anchor="t" anchorCtr="0">
            <a:noAutofit/>
          </a:bodyPr>
          <a:lstStyle/>
          <a:p>
            <a:pPr marL="349860" marR="0" lvl="0" indent="-349860" algn="ctr" rtl="0">
              <a:lnSpc>
                <a:spcPct val="100000"/>
              </a:lnSpc>
              <a:spcBef>
                <a:spcPts val="0"/>
              </a:spcBef>
              <a:spcAft>
                <a:spcPts val="0"/>
              </a:spcAft>
              <a:buClr>
                <a:srgbClr val="000000"/>
              </a:buClr>
              <a:buSzPts val="1600"/>
              <a:buFont typeface="Arial"/>
              <a:buNone/>
            </a:pPr>
            <a:r>
              <a:rPr lang="es-AR" sz="1600" b="1" i="0" u="none" strike="noStrike" cap="none">
                <a:solidFill>
                  <a:srgbClr val="FFFFFF"/>
                </a:solidFill>
                <a:latin typeface="Montserrat"/>
                <a:ea typeface="Montserrat"/>
                <a:cs typeface="Montserrat"/>
                <a:sym typeface="Montserrat"/>
              </a:rPr>
              <a:t>[2022]</a:t>
            </a:r>
            <a:endParaRPr sz="1400" b="0" i="0" u="none" strike="noStrike" cap="none">
              <a:solidFill>
                <a:srgbClr val="FFFFFF"/>
              </a:solidFill>
              <a:latin typeface="Montserrat"/>
              <a:ea typeface="Montserrat"/>
              <a:cs typeface="Montserrat"/>
              <a:sym typeface="Montserrat"/>
            </a:endParaRPr>
          </a:p>
        </p:txBody>
      </p:sp>
      <p:sp>
        <p:nvSpPr>
          <p:cNvPr id="676" name="Google Shape;676;g806401c4d1_0_437"/>
          <p:cNvSpPr/>
          <p:nvPr/>
        </p:nvSpPr>
        <p:spPr>
          <a:xfrm>
            <a:off x="9355475" y="6018406"/>
            <a:ext cx="2673600" cy="246300"/>
          </a:xfrm>
          <a:prstGeom prst="rect">
            <a:avLst/>
          </a:prstGeom>
          <a:noFill/>
          <a:ln>
            <a:noFill/>
          </a:ln>
        </p:spPr>
        <p:txBody>
          <a:bodyPr spcFirstLastPara="1" wrap="square" lIns="0" tIns="0" rIns="0" bIns="0" anchor="t" anchorCtr="0">
            <a:noAutofit/>
          </a:bodyPr>
          <a:lstStyle/>
          <a:p>
            <a:pPr marL="349860" marR="0" lvl="0" indent="-349860" algn="ctr" rtl="0">
              <a:lnSpc>
                <a:spcPct val="100000"/>
              </a:lnSpc>
              <a:spcBef>
                <a:spcPts val="0"/>
              </a:spcBef>
              <a:spcAft>
                <a:spcPts val="0"/>
              </a:spcAft>
              <a:buClr>
                <a:srgbClr val="000000"/>
              </a:buClr>
              <a:buSzPts val="1600"/>
              <a:buFont typeface="Arial"/>
              <a:buNone/>
            </a:pPr>
            <a:r>
              <a:rPr lang="es-AR" sz="1600" b="1" i="0" u="none" strike="noStrike" cap="none">
                <a:solidFill>
                  <a:srgbClr val="FFFFFF"/>
                </a:solidFill>
                <a:latin typeface="Montserrat"/>
                <a:ea typeface="Montserrat"/>
                <a:cs typeface="Montserrat"/>
                <a:sym typeface="Montserrat"/>
              </a:rPr>
              <a:t>[2023]</a:t>
            </a:r>
            <a:endParaRPr sz="1400" b="0" i="0" u="none" strike="noStrike" cap="none">
              <a:solidFill>
                <a:srgbClr val="FFFFFF"/>
              </a:solidFill>
              <a:latin typeface="Montserrat"/>
              <a:ea typeface="Montserrat"/>
              <a:cs typeface="Montserrat"/>
              <a:sym typeface="Montserrat"/>
            </a:endParaRPr>
          </a:p>
        </p:txBody>
      </p:sp>
      <p:sp>
        <p:nvSpPr>
          <p:cNvPr id="677" name="Google Shape;677;g806401c4d1_0_437"/>
          <p:cNvSpPr/>
          <p:nvPr/>
        </p:nvSpPr>
        <p:spPr>
          <a:xfrm rot="-116125" flipH="1">
            <a:off x="779503" y="2239694"/>
            <a:ext cx="2720130" cy="408487"/>
          </a:xfrm>
          <a:custGeom>
            <a:avLst/>
            <a:gdLst/>
            <a:ahLst/>
            <a:cxnLst/>
            <a:rect l="l" t="t" r="r" b="b"/>
            <a:pathLst>
              <a:path w="38398" h="21600" fill="none" extrusionOk="0">
                <a:moveTo>
                  <a:pt x="0" y="9083"/>
                </a:moveTo>
                <a:cubicBezTo>
                  <a:pt x="4052" y="3384"/>
                  <a:pt x="10611" y="-1"/>
                  <a:pt x="17604" y="0"/>
                </a:cubicBezTo>
                <a:cubicBezTo>
                  <a:pt x="27281" y="0"/>
                  <a:pt x="35778" y="6437"/>
                  <a:pt x="38397" y="15754"/>
                </a:cubicBezTo>
              </a:path>
              <a:path w="38398" h="21600" extrusionOk="0">
                <a:moveTo>
                  <a:pt x="0" y="9083"/>
                </a:moveTo>
                <a:cubicBezTo>
                  <a:pt x="4052" y="3384"/>
                  <a:pt x="10611" y="-1"/>
                  <a:pt x="17604" y="0"/>
                </a:cubicBezTo>
                <a:cubicBezTo>
                  <a:pt x="27281" y="0"/>
                  <a:pt x="35778" y="6437"/>
                  <a:pt x="38397" y="15754"/>
                </a:cubicBezTo>
                <a:lnTo>
                  <a:pt x="17604" y="21600"/>
                </a:lnTo>
                <a:lnTo>
                  <a:pt x="0" y="9083"/>
                </a:lnTo>
                <a:close/>
              </a:path>
            </a:pathLst>
          </a:custGeom>
          <a:noFill/>
          <a:ln w="12700" cap="flat" cmpd="sng">
            <a:solidFill>
              <a:schemeClr val="accent5"/>
            </a:solidFill>
            <a:prstDash val="solid"/>
            <a:round/>
            <a:headEnd type="none" w="sm" len="sm"/>
            <a:tailEnd type="none" w="sm" len="sm"/>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8" name="Google Shape;678;g806401c4d1_0_437"/>
          <p:cNvSpPr/>
          <p:nvPr/>
        </p:nvSpPr>
        <p:spPr>
          <a:xfrm rot="-116115" flipH="1">
            <a:off x="3610972" y="2014965"/>
            <a:ext cx="2737419" cy="408487"/>
          </a:xfrm>
          <a:custGeom>
            <a:avLst/>
            <a:gdLst/>
            <a:ahLst/>
            <a:cxnLst/>
            <a:rect l="l" t="t" r="r" b="b"/>
            <a:pathLst>
              <a:path w="38398" h="21600" fill="none" extrusionOk="0">
                <a:moveTo>
                  <a:pt x="0" y="9083"/>
                </a:moveTo>
                <a:cubicBezTo>
                  <a:pt x="4052" y="3384"/>
                  <a:pt x="10611" y="-1"/>
                  <a:pt x="17604" y="0"/>
                </a:cubicBezTo>
                <a:cubicBezTo>
                  <a:pt x="27281" y="0"/>
                  <a:pt x="35778" y="6437"/>
                  <a:pt x="38397" y="15754"/>
                </a:cubicBezTo>
              </a:path>
              <a:path w="38398" h="21600" extrusionOk="0">
                <a:moveTo>
                  <a:pt x="0" y="9083"/>
                </a:moveTo>
                <a:cubicBezTo>
                  <a:pt x="4052" y="3384"/>
                  <a:pt x="10611" y="-1"/>
                  <a:pt x="17604" y="0"/>
                </a:cubicBezTo>
                <a:cubicBezTo>
                  <a:pt x="27281" y="0"/>
                  <a:pt x="35778" y="6437"/>
                  <a:pt x="38397" y="15754"/>
                </a:cubicBezTo>
                <a:lnTo>
                  <a:pt x="17604" y="21600"/>
                </a:lnTo>
                <a:lnTo>
                  <a:pt x="0" y="9083"/>
                </a:lnTo>
                <a:close/>
              </a:path>
            </a:pathLst>
          </a:custGeom>
          <a:noFill/>
          <a:ln w="12700" cap="flat" cmpd="sng">
            <a:solidFill>
              <a:schemeClr val="accent5"/>
            </a:solidFill>
            <a:prstDash val="solid"/>
            <a:round/>
            <a:headEnd type="none" w="sm" len="sm"/>
            <a:tailEnd type="none" w="sm" len="sm"/>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9" name="Google Shape;679;g806401c4d1_0_437"/>
          <p:cNvSpPr/>
          <p:nvPr/>
        </p:nvSpPr>
        <p:spPr>
          <a:xfrm rot="-116112" flipH="1">
            <a:off x="6419070" y="1769449"/>
            <a:ext cx="2800043" cy="408487"/>
          </a:xfrm>
          <a:custGeom>
            <a:avLst/>
            <a:gdLst/>
            <a:ahLst/>
            <a:cxnLst/>
            <a:rect l="l" t="t" r="r" b="b"/>
            <a:pathLst>
              <a:path w="38398" h="21600" fill="none" extrusionOk="0">
                <a:moveTo>
                  <a:pt x="0" y="9083"/>
                </a:moveTo>
                <a:cubicBezTo>
                  <a:pt x="4052" y="3384"/>
                  <a:pt x="10611" y="-1"/>
                  <a:pt x="17604" y="0"/>
                </a:cubicBezTo>
                <a:cubicBezTo>
                  <a:pt x="27281" y="0"/>
                  <a:pt x="35778" y="6437"/>
                  <a:pt x="38397" y="15754"/>
                </a:cubicBezTo>
              </a:path>
              <a:path w="38398" h="21600" extrusionOk="0">
                <a:moveTo>
                  <a:pt x="0" y="9083"/>
                </a:moveTo>
                <a:cubicBezTo>
                  <a:pt x="4052" y="3384"/>
                  <a:pt x="10611" y="-1"/>
                  <a:pt x="17604" y="0"/>
                </a:cubicBezTo>
                <a:cubicBezTo>
                  <a:pt x="27281" y="0"/>
                  <a:pt x="35778" y="6437"/>
                  <a:pt x="38397" y="15754"/>
                </a:cubicBezTo>
                <a:lnTo>
                  <a:pt x="17604" y="21600"/>
                </a:lnTo>
                <a:lnTo>
                  <a:pt x="0" y="9083"/>
                </a:lnTo>
                <a:close/>
              </a:path>
            </a:pathLst>
          </a:custGeom>
          <a:noFill/>
          <a:ln w="12700" cap="flat" cmpd="sng">
            <a:solidFill>
              <a:schemeClr val="accent5"/>
            </a:solidFill>
            <a:prstDash val="solid"/>
            <a:round/>
            <a:headEnd type="none" w="sm" len="sm"/>
            <a:tailEnd type="none" w="sm" len="sm"/>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g806401c4d1_0_437"/>
          <p:cNvSpPr/>
          <p:nvPr/>
        </p:nvSpPr>
        <p:spPr>
          <a:xfrm rot="-116045" flipH="1">
            <a:off x="9256028" y="1542770"/>
            <a:ext cx="2821557" cy="408487"/>
          </a:xfrm>
          <a:custGeom>
            <a:avLst/>
            <a:gdLst/>
            <a:ahLst/>
            <a:cxnLst/>
            <a:rect l="l" t="t" r="r" b="b"/>
            <a:pathLst>
              <a:path w="38398" h="21600" fill="none" extrusionOk="0">
                <a:moveTo>
                  <a:pt x="0" y="9083"/>
                </a:moveTo>
                <a:cubicBezTo>
                  <a:pt x="4052" y="3384"/>
                  <a:pt x="10611" y="-1"/>
                  <a:pt x="17604" y="0"/>
                </a:cubicBezTo>
                <a:cubicBezTo>
                  <a:pt x="27281" y="0"/>
                  <a:pt x="35778" y="6437"/>
                  <a:pt x="38397" y="15754"/>
                </a:cubicBezTo>
              </a:path>
              <a:path w="38398" h="21600" extrusionOk="0">
                <a:moveTo>
                  <a:pt x="0" y="9083"/>
                </a:moveTo>
                <a:cubicBezTo>
                  <a:pt x="4052" y="3384"/>
                  <a:pt x="10611" y="-1"/>
                  <a:pt x="17604" y="0"/>
                </a:cubicBezTo>
                <a:cubicBezTo>
                  <a:pt x="27281" y="0"/>
                  <a:pt x="35778" y="6437"/>
                  <a:pt x="38397" y="15754"/>
                </a:cubicBezTo>
                <a:lnTo>
                  <a:pt x="17604" y="21600"/>
                </a:lnTo>
                <a:lnTo>
                  <a:pt x="0" y="9083"/>
                </a:lnTo>
                <a:close/>
              </a:path>
            </a:pathLst>
          </a:custGeom>
          <a:noFill/>
          <a:ln w="12700" cap="flat" cmpd="sng">
            <a:solidFill>
              <a:schemeClr val="accent5"/>
            </a:solidFill>
            <a:prstDash val="solid"/>
            <a:round/>
            <a:headEnd type="none" w="sm" len="sm"/>
            <a:tailEnd type="none" w="sm" len="sm"/>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1" name="Google Shape;681;g806401c4d1_0_437"/>
          <p:cNvSpPr txBox="1"/>
          <p:nvPr/>
        </p:nvSpPr>
        <p:spPr>
          <a:xfrm>
            <a:off x="158253" y="72391"/>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FFFFFF"/>
                </a:solidFill>
                <a:latin typeface="Montserrat"/>
                <a:ea typeface="Montserrat"/>
                <a:cs typeface="Montserrat"/>
                <a:sym typeface="Montserrat"/>
              </a:rPr>
              <a:t>ENFOQUE DE AMPLIACIÓN DE IMPACTO  </a:t>
            </a:r>
            <a:endParaRPr sz="1200" b="0" i="0" u="none" strike="noStrike" cap="none">
              <a:solidFill>
                <a:srgbClr val="FFFFFF"/>
              </a:solidFill>
              <a:latin typeface="Montserrat"/>
              <a:ea typeface="Montserrat"/>
              <a:cs typeface="Montserrat"/>
              <a:sym typeface="Montserrat"/>
            </a:endParaRPr>
          </a:p>
        </p:txBody>
      </p:sp>
      <p:sp>
        <p:nvSpPr>
          <p:cNvPr id="682" name="Google Shape;682;g806401c4d1_0_437"/>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8</a:t>
            </a:r>
            <a:endParaRPr sz="14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688" name="Google Shape;688;g806401c4d1_0_471"/>
          <p:cNvPicPr preferRelativeResize="0"/>
          <p:nvPr/>
        </p:nvPicPr>
        <p:blipFill rotWithShape="1">
          <a:blip r:embed="rId3">
            <a:alphaModFix/>
          </a:blip>
          <a:srcRect l="56559" t="36060" b="32598"/>
          <a:stretch/>
        </p:blipFill>
        <p:spPr>
          <a:xfrm>
            <a:off x="-62025" y="0"/>
            <a:ext cx="12254025" cy="7426073"/>
          </a:xfrm>
          <a:prstGeom prst="rect">
            <a:avLst/>
          </a:prstGeom>
          <a:noFill/>
          <a:ln>
            <a:noFill/>
          </a:ln>
        </p:spPr>
      </p:pic>
      <p:sp>
        <p:nvSpPr>
          <p:cNvPr id="689" name="Google Shape;689;g806401c4d1_0_471"/>
          <p:cNvSpPr/>
          <p:nvPr/>
        </p:nvSpPr>
        <p:spPr>
          <a:xfrm>
            <a:off x="787879" y="1404062"/>
            <a:ext cx="10752000" cy="4683600"/>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690" name="Google Shape;690;g806401c4d1_0_471"/>
          <p:cNvSpPr/>
          <p:nvPr/>
        </p:nvSpPr>
        <p:spPr>
          <a:xfrm>
            <a:off x="1" y="1"/>
            <a:ext cx="158700" cy="1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1" name="Google Shape;691;g806401c4d1_0_471"/>
          <p:cNvGrpSpPr/>
          <p:nvPr/>
        </p:nvGrpSpPr>
        <p:grpSpPr>
          <a:xfrm>
            <a:off x="1354493" y="2020386"/>
            <a:ext cx="9647759" cy="3438493"/>
            <a:chOff x="765511" y="1770008"/>
            <a:chExt cx="7236000" cy="3438493"/>
          </a:xfrm>
        </p:grpSpPr>
        <p:sp>
          <p:nvSpPr>
            <p:cNvPr id="692" name="Google Shape;692;g806401c4d1_0_471"/>
            <p:cNvSpPr/>
            <p:nvPr/>
          </p:nvSpPr>
          <p:spPr>
            <a:xfrm>
              <a:off x="6533762" y="2597718"/>
              <a:ext cx="105900" cy="24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693" name="Google Shape;693;g806401c4d1_0_471"/>
            <p:cNvSpPr/>
            <p:nvPr/>
          </p:nvSpPr>
          <p:spPr>
            <a:xfrm>
              <a:off x="7614004" y="2597718"/>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694" name="Google Shape;694;g806401c4d1_0_471"/>
            <p:cNvSpPr/>
            <p:nvPr/>
          </p:nvSpPr>
          <p:spPr>
            <a:xfrm>
              <a:off x="777524" y="2597718"/>
              <a:ext cx="2523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0" i="0" u="none" strike="noStrike" cap="none">
                  <a:solidFill>
                    <a:schemeClr val="dk1"/>
                  </a:solidFill>
                  <a:latin typeface="Montserrat"/>
                  <a:ea typeface="Montserrat"/>
                  <a:cs typeface="Montserrat"/>
                  <a:sym typeface="Montserrat"/>
                </a:rPr>
                <a:t>Subvenciones</a:t>
              </a:r>
              <a:endParaRPr sz="1400" b="0" i="0" u="none" strike="noStrike" cap="none">
                <a:solidFill>
                  <a:schemeClr val="dk1"/>
                </a:solidFill>
                <a:latin typeface="Montserrat"/>
                <a:ea typeface="Montserrat"/>
                <a:cs typeface="Montserrat"/>
                <a:sym typeface="Montserrat"/>
              </a:endParaRPr>
            </a:p>
          </p:txBody>
        </p:sp>
        <p:sp>
          <p:nvSpPr>
            <p:cNvPr id="695" name="Google Shape;695;g806401c4d1_0_471"/>
            <p:cNvSpPr/>
            <p:nvPr/>
          </p:nvSpPr>
          <p:spPr>
            <a:xfrm>
              <a:off x="3862426" y="2597718"/>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696" name="Google Shape;696;g806401c4d1_0_471"/>
            <p:cNvSpPr/>
            <p:nvPr/>
          </p:nvSpPr>
          <p:spPr>
            <a:xfrm>
              <a:off x="4945062" y="2597718"/>
              <a:ext cx="4746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697" name="Google Shape;697;g806401c4d1_0_471"/>
            <p:cNvSpPr/>
            <p:nvPr/>
          </p:nvSpPr>
          <p:spPr>
            <a:xfrm>
              <a:off x="6278335" y="2839060"/>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698" name="Google Shape;698;g806401c4d1_0_471"/>
            <p:cNvSpPr/>
            <p:nvPr/>
          </p:nvSpPr>
          <p:spPr>
            <a:xfrm>
              <a:off x="7869431" y="2839060"/>
              <a:ext cx="105900" cy="24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699" name="Google Shape;699;g806401c4d1_0_471"/>
            <p:cNvSpPr/>
            <p:nvPr/>
          </p:nvSpPr>
          <p:spPr>
            <a:xfrm>
              <a:off x="777524" y="2839059"/>
              <a:ext cx="2523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0" i="0" u="none" strike="noStrike" cap="none">
                  <a:solidFill>
                    <a:schemeClr val="dk1"/>
                  </a:solidFill>
                  <a:latin typeface="Montserrat"/>
                  <a:ea typeface="Montserrat"/>
                  <a:cs typeface="Montserrat"/>
                  <a:sym typeface="Montserrat"/>
                </a:rPr>
                <a:t>Rentas del trabajo</a:t>
              </a:r>
              <a:endParaRPr sz="1400" b="0" i="0" u="none" strike="noStrike" cap="none">
                <a:solidFill>
                  <a:schemeClr val="dk1"/>
                </a:solidFill>
                <a:latin typeface="Montserrat"/>
                <a:ea typeface="Montserrat"/>
                <a:cs typeface="Montserrat"/>
                <a:sym typeface="Montserrat"/>
              </a:endParaRPr>
            </a:p>
          </p:txBody>
        </p:sp>
        <p:sp>
          <p:nvSpPr>
            <p:cNvPr id="700" name="Google Shape;700;g806401c4d1_0_471"/>
            <p:cNvSpPr/>
            <p:nvPr/>
          </p:nvSpPr>
          <p:spPr>
            <a:xfrm>
              <a:off x="3862426" y="2839060"/>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01" name="Google Shape;701;g806401c4d1_0_471"/>
            <p:cNvSpPr/>
            <p:nvPr/>
          </p:nvSpPr>
          <p:spPr>
            <a:xfrm>
              <a:off x="4945062" y="2839060"/>
              <a:ext cx="4746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02" name="Google Shape;702;g806401c4d1_0_471"/>
            <p:cNvSpPr/>
            <p:nvPr/>
          </p:nvSpPr>
          <p:spPr>
            <a:xfrm>
              <a:off x="6278335" y="3080402"/>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03" name="Google Shape;703;g806401c4d1_0_471"/>
            <p:cNvSpPr/>
            <p:nvPr/>
          </p:nvSpPr>
          <p:spPr>
            <a:xfrm>
              <a:off x="7614004" y="3080402"/>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04" name="Google Shape;704;g806401c4d1_0_471"/>
            <p:cNvSpPr/>
            <p:nvPr/>
          </p:nvSpPr>
          <p:spPr>
            <a:xfrm>
              <a:off x="777524" y="3080402"/>
              <a:ext cx="2523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0" i="0" u="none" strike="noStrike" cap="none">
                  <a:solidFill>
                    <a:schemeClr val="dk1"/>
                  </a:solidFill>
                  <a:latin typeface="Montserrat"/>
                  <a:ea typeface="Montserrat"/>
                  <a:cs typeface="Montserrat"/>
                  <a:sym typeface="Montserrat"/>
                </a:rPr>
                <a:t>Otros</a:t>
              </a:r>
              <a:endParaRPr sz="1400" b="0" i="0" u="none" strike="noStrike" cap="none">
                <a:solidFill>
                  <a:schemeClr val="dk1"/>
                </a:solidFill>
                <a:latin typeface="Montserrat"/>
                <a:ea typeface="Montserrat"/>
                <a:cs typeface="Montserrat"/>
                <a:sym typeface="Montserrat"/>
              </a:endParaRPr>
            </a:p>
          </p:txBody>
        </p:sp>
        <p:sp>
          <p:nvSpPr>
            <p:cNvPr id="705" name="Google Shape;705;g806401c4d1_0_471"/>
            <p:cNvSpPr/>
            <p:nvPr/>
          </p:nvSpPr>
          <p:spPr>
            <a:xfrm>
              <a:off x="3862426" y="3080402"/>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06" name="Google Shape;706;g806401c4d1_0_471"/>
            <p:cNvSpPr/>
            <p:nvPr/>
          </p:nvSpPr>
          <p:spPr>
            <a:xfrm>
              <a:off x="4945062" y="3080402"/>
              <a:ext cx="4746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07" name="Google Shape;707;g806401c4d1_0_471"/>
            <p:cNvSpPr/>
            <p:nvPr/>
          </p:nvSpPr>
          <p:spPr>
            <a:xfrm>
              <a:off x="6278335" y="3378435"/>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08" name="Google Shape;708;g806401c4d1_0_471"/>
            <p:cNvSpPr/>
            <p:nvPr/>
          </p:nvSpPr>
          <p:spPr>
            <a:xfrm>
              <a:off x="7614004" y="3378435"/>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09" name="Google Shape;709;g806401c4d1_0_471"/>
            <p:cNvSpPr/>
            <p:nvPr/>
          </p:nvSpPr>
          <p:spPr>
            <a:xfrm>
              <a:off x="777524" y="3378435"/>
              <a:ext cx="2523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1" i="0" u="none" strike="noStrike" cap="none">
                  <a:solidFill>
                    <a:schemeClr val="dk1"/>
                  </a:solidFill>
                  <a:latin typeface="Montserrat"/>
                  <a:ea typeface="Montserrat"/>
                  <a:cs typeface="Montserrat"/>
                  <a:sym typeface="Montserrat"/>
                </a:rPr>
                <a:t>Ingresos totales</a:t>
              </a:r>
              <a:endParaRPr sz="1400" b="1" i="0" u="none" strike="noStrike" cap="none">
                <a:solidFill>
                  <a:schemeClr val="dk1"/>
                </a:solidFill>
                <a:latin typeface="Montserrat"/>
                <a:ea typeface="Montserrat"/>
                <a:cs typeface="Montserrat"/>
                <a:sym typeface="Montserrat"/>
              </a:endParaRPr>
            </a:p>
          </p:txBody>
        </p:sp>
        <p:sp>
          <p:nvSpPr>
            <p:cNvPr id="710" name="Google Shape;710;g806401c4d1_0_471"/>
            <p:cNvSpPr/>
            <p:nvPr/>
          </p:nvSpPr>
          <p:spPr>
            <a:xfrm>
              <a:off x="3862426" y="3378435"/>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11" name="Google Shape;711;g806401c4d1_0_471"/>
            <p:cNvSpPr/>
            <p:nvPr/>
          </p:nvSpPr>
          <p:spPr>
            <a:xfrm>
              <a:off x="4945062" y="3378435"/>
              <a:ext cx="4746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12" name="Google Shape;712;g806401c4d1_0_471"/>
            <p:cNvSpPr/>
            <p:nvPr/>
          </p:nvSpPr>
          <p:spPr>
            <a:xfrm>
              <a:off x="777524" y="2356375"/>
              <a:ext cx="2523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0" i="0" u="none" strike="noStrike" cap="none">
                  <a:solidFill>
                    <a:schemeClr val="dk1"/>
                  </a:solidFill>
                  <a:latin typeface="Montserrat"/>
                  <a:ea typeface="Montserrat"/>
                  <a:cs typeface="Montserrat"/>
                  <a:sym typeface="Montserrat"/>
                </a:rPr>
                <a:t>Donaciones</a:t>
              </a:r>
              <a:endParaRPr sz="1400" b="0" i="0" u="none" strike="noStrike" cap="none">
                <a:solidFill>
                  <a:schemeClr val="dk1"/>
                </a:solidFill>
                <a:latin typeface="Montserrat"/>
                <a:ea typeface="Montserrat"/>
                <a:cs typeface="Montserrat"/>
                <a:sym typeface="Montserrat"/>
              </a:endParaRPr>
            </a:p>
          </p:txBody>
        </p:sp>
        <p:sp>
          <p:nvSpPr>
            <p:cNvPr id="713" name="Google Shape;713;g806401c4d1_0_471"/>
            <p:cNvSpPr/>
            <p:nvPr/>
          </p:nvSpPr>
          <p:spPr>
            <a:xfrm>
              <a:off x="6278335" y="2356376"/>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14" name="Google Shape;714;g806401c4d1_0_471"/>
            <p:cNvSpPr/>
            <p:nvPr/>
          </p:nvSpPr>
          <p:spPr>
            <a:xfrm>
              <a:off x="7614004" y="2356376"/>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15" name="Google Shape;715;g806401c4d1_0_471"/>
            <p:cNvSpPr/>
            <p:nvPr/>
          </p:nvSpPr>
          <p:spPr>
            <a:xfrm>
              <a:off x="4117853" y="2356376"/>
              <a:ext cx="105900" cy="24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16" name="Google Shape;716;g806401c4d1_0_471"/>
            <p:cNvSpPr/>
            <p:nvPr/>
          </p:nvSpPr>
          <p:spPr>
            <a:xfrm>
              <a:off x="5313877" y="2356376"/>
              <a:ext cx="105900" cy="24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17" name="Google Shape;717;g806401c4d1_0_471"/>
            <p:cNvSpPr/>
            <p:nvPr/>
          </p:nvSpPr>
          <p:spPr>
            <a:xfrm>
              <a:off x="777524" y="3674848"/>
              <a:ext cx="2523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1" i="0" u="none" strike="noStrike" cap="none">
                  <a:solidFill>
                    <a:schemeClr val="dk1"/>
                  </a:solidFill>
                  <a:latin typeface="Montserrat"/>
                  <a:ea typeface="Montserrat"/>
                  <a:cs typeface="Montserrat"/>
                  <a:sym typeface="Montserrat"/>
                </a:rPr>
                <a:t>Gastos</a:t>
              </a:r>
              <a:endParaRPr sz="1400" b="1" i="0" u="none" strike="noStrike" cap="none">
                <a:solidFill>
                  <a:schemeClr val="dk1"/>
                </a:solidFill>
                <a:latin typeface="Montserrat"/>
                <a:ea typeface="Montserrat"/>
                <a:cs typeface="Montserrat"/>
                <a:sym typeface="Montserrat"/>
              </a:endParaRPr>
            </a:p>
          </p:txBody>
        </p:sp>
        <p:sp>
          <p:nvSpPr>
            <p:cNvPr id="718" name="Google Shape;718;g806401c4d1_0_471"/>
            <p:cNvSpPr/>
            <p:nvPr/>
          </p:nvSpPr>
          <p:spPr>
            <a:xfrm>
              <a:off x="3862426" y="3916190"/>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19" name="Google Shape;719;g806401c4d1_0_471"/>
            <p:cNvSpPr/>
            <p:nvPr/>
          </p:nvSpPr>
          <p:spPr>
            <a:xfrm>
              <a:off x="4945062" y="3916190"/>
              <a:ext cx="4746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20" name="Google Shape;720;g806401c4d1_0_471"/>
            <p:cNvSpPr/>
            <p:nvPr/>
          </p:nvSpPr>
          <p:spPr>
            <a:xfrm>
              <a:off x="6278335" y="3916190"/>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21" name="Google Shape;721;g806401c4d1_0_471"/>
            <p:cNvSpPr/>
            <p:nvPr/>
          </p:nvSpPr>
          <p:spPr>
            <a:xfrm>
              <a:off x="7614004" y="3916190"/>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22" name="Google Shape;722;g806401c4d1_0_471"/>
            <p:cNvSpPr/>
            <p:nvPr/>
          </p:nvSpPr>
          <p:spPr>
            <a:xfrm>
              <a:off x="777524" y="3916190"/>
              <a:ext cx="2523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0" i="0" u="none" strike="noStrike" cap="none">
                  <a:solidFill>
                    <a:schemeClr val="dk1"/>
                  </a:solidFill>
                  <a:latin typeface="Montserrat"/>
                  <a:ea typeface="Montserrat"/>
                  <a:cs typeface="Montserrat"/>
                  <a:sym typeface="Montserrat"/>
                </a:rPr>
                <a:t>Del programa</a:t>
              </a:r>
              <a:endParaRPr sz="1400" b="0" i="0" u="none" strike="noStrike" cap="none">
                <a:solidFill>
                  <a:schemeClr val="dk1"/>
                </a:solidFill>
                <a:latin typeface="Montserrat"/>
                <a:ea typeface="Montserrat"/>
                <a:cs typeface="Montserrat"/>
                <a:sym typeface="Montserrat"/>
              </a:endParaRPr>
            </a:p>
          </p:txBody>
        </p:sp>
        <p:sp>
          <p:nvSpPr>
            <p:cNvPr id="723" name="Google Shape;723;g806401c4d1_0_471"/>
            <p:cNvSpPr/>
            <p:nvPr/>
          </p:nvSpPr>
          <p:spPr>
            <a:xfrm>
              <a:off x="3862426" y="4157532"/>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24" name="Google Shape;724;g806401c4d1_0_471"/>
            <p:cNvSpPr/>
            <p:nvPr/>
          </p:nvSpPr>
          <p:spPr>
            <a:xfrm>
              <a:off x="4945062" y="4157532"/>
              <a:ext cx="4746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25" name="Google Shape;725;g806401c4d1_0_471"/>
            <p:cNvSpPr/>
            <p:nvPr/>
          </p:nvSpPr>
          <p:spPr>
            <a:xfrm>
              <a:off x="6278335" y="4157532"/>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26" name="Google Shape;726;g806401c4d1_0_471"/>
            <p:cNvSpPr/>
            <p:nvPr/>
          </p:nvSpPr>
          <p:spPr>
            <a:xfrm>
              <a:off x="7614004" y="4157532"/>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27" name="Google Shape;727;g806401c4d1_0_471"/>
            <p:cNvSpPr/>
            <p:nvPr/>
          </p:nvSpPr>
          <p:spPr>
            <a:xfrm>
              <a:off x="777524" y="4157532"/>
              <a:ext cx="2523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0" i="0" u="none" strike="noStrike" cap="none">
                  <a:solidFill>
                    <a:schemeClr val="dk1"/>
                  </a:solidFill>
                  <a:latin typeface="Montserrat"/>
                  <a:ea typeface="Montserrat"/>
                  <a:cs typeface="Montserrat"/>
                  <a:sym typeface="Montserrat"/>
                </a:rPr>
                <a:t>Administrativos</a:t>
              </a:r>
              <a:endParaRPr sz="1400" b="0" i="0" u="none" strike="noStrike" cap="none">
                <a:solidFill>
                  <a:schemeClr val="dk1"/>
                </a:solidFill>
                <a:latin typeface="Montserrat"/>
                <a:ea typeface="Montserrat"/>
                <a:cs typeface="Montserrat"/>
                <a:sym typeface="Montserrat"/>
              </a:endParaRPr>
            </a:p>
          </p:txBody>
        </p:sp>
        <p:sp>
          <p:nvSpPr>
            <p:cNvPr id="728" name="Google Shape;728;g806401c4d1_0_471"/>
            <p:cNvSpPr/>
            <p:nvPr/>
          </p:nvSpPr>
          <p:spPr>
            <a:xfrm>
              <a:off x="3862426" y="4664168"/>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29" name="Google Shape;729;g806401c4d1_0_471"/>
            <p:cNvSpPr/>
            <p:nvPr/>
          </p:nvSpPr>
          <p:spPr>
            <a:xfrm>
              <a:off x="4945062" y="4664168"/>
              <a:ext cx="4746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30" name="Google Shape;730;g806401c4d1_0_471"/>
            <p:cNvSpPr/>
            <p:nvPr/>
          </p:nvSpPr>
          <p:spPr>
            <a:xfrm>
              <a:off x="6278335" y="4664168"/>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31" name="Google Shape;731;g806401c4d1_0_471"/>
            <p:cNvSpPr/>
            <p:nvPr/>
          </p:nvSpPr>
          <p:spPr>
            <a:xfrm>
              <a:off x="7614004" y="4664168"/>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32" name="Google Shape;732;g806401c4d1_0_471"/>
            <p:cNvSpPr/>
            <p:nvPr/>
          </p:nvSpPr>
          <p:spPr>
            <a:xfrm>
              <a:off x="777524" y="4664168"/>
              <a:ext cx="2523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1" i="0" u="none" strike="noStrike" cap="none">
                  <a:solidFill>
                    <a:schemeClr val="dk1"/>
                  </a:solidFill>
                  <a:latin typeface="Montserrat"/>
                  <a:ea typeface="Montserrat"/>
                  <a:cs typeface="Montserrat"/>
                  <a:sym typeface="Montserrat"/>
                </a:rPr>
                <a:t>Gasto totales</a:t>
              </a:r>
              <a:endParaRPr sz="1400" b="1" i="0" u="none" strike="noStrike" cap="none">
                <a:solidFill>
                  <a:schemeClr val="dk1"/>
                </a:solidFill>
                <a:latin typeface="Montserrat"/>
                <a:ea typeface="Montserrat"/>
                <a:cs typeface="Montserrat"/>
                <a:sym typeface="Montserrat"/>
              </a:endParaRPr>
            </a:p>
          </p:txBody>
        </p:sp>
        <p:cxnSp>
          <p:nvCxnSpPr>
            <p:cNvPr id="733" name="Google Shape;733;g806401c4d1_0_471"/>
            <p:cNvCxnSpPr/>
            <p:nvPr/>
          </p:nvCxnSpPr>
          <p:spPr>
            <a:xfrm>
              <a:off x="765511" y="3619776"/>
              <a:ext cx="7236000" cy="0"/>
            </a:xfrm>
            <a:prstGeom prst="straightConnector1">
              <a:avLst/>
            </a:prstGeom>
            <a:noFill/>
            <a:ln w="12700" cap="flat" cmpd="sng">
              <a:solidFill>
                <a:schemeClr val="accent5"/>
              </a:solidFill>
              <a:prstDash val="solid"/>
              <a:round/>
              <a:headEnd type="none" w="sm" len="sm"/>
              <a:tailEnd type="none" w="sm" len="sm"/>
            </a:ln>
          </p:spPr>
        </p:cxnSp>
        <p:cxnSp>
          <p:nvCxnSpPr>
            <p:cNvPr id="734" name="Google Shape;734;g806401c4d1_0_471"/>
            <p:cNvCxnSpPr/>
            <p:nvPr/>
          </p:nvCxnSpPr>
          <p:spPr>
            <a:xfrm>
              <a:off x="765511" y="4905510"/>
              <a:ext cx="7236000" cy="0"/>
            </a:xfrm>
            <a:prstGeom prst="straightConnector1">
              <a:avLst/>
            </a:prstGeom>
            <a:noFill/>
            <a:ln w="12700" cap="flat" cmpd="sng">
              <a:solidFill>
                <a:schemeClr val="accent5"/>
              </a:solidFill>
              <a:prstDash val="solid"/>
              <a:round/>
              <a:headEnd type="none" w="sm" len="sm"/>
              <a:tailEnd type="none" w="sm" len="sm"/>
            </a:ln>
          </p:spPr>
        </p:cxnSp>
        <p:sp>
          <p:nvSpPr>
            <p:cNvPr id="735" name="Google Shape;735;g806401c4d1_0_471"/>
            <p:cNvSpPr/>
            <p:nvPr/>
          </p:nvSpPr>
          <p:spPr>
            <a:xfrm>
              <a:off x="777524" y="2115034"/>
              <a:ext cx="2523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1" i="0" u="none" strike="noStrike" cap="none">
                  <a:solidFill>
                    <a:schemeClr val="dk1"/>
                  </a:solidFill>
                  <a:latin typeface="Montserrat"/>
                  <a:ea typeface="Montserrat"/>
                  <a:cs typeface="Montserrat"/>
                  <a:sym typeface="Montserrat"/>
                </a:rPr>
                <a:t>Ingresos</a:t>
              </a:r>
              <a:endParaRPr sz="1400" b="1" i="0" u="none" strike="noStrike" cap="none">
                <a:solidFill>
                  <a:schemeClr val="dk1"/>
                </a:solidFill>
                <a:latin typeface="Montserrat"/>
                <a:ea typeface="Montserrat"/>
                <a:cs typeface="Montserrat"/>
                <a:sym typeface="Montserrat"/>
              </a:endParaRPr>
            </a:p>
          </p:txBody>
        </p:sp>
        <p:cxnSp>
          <p:nvCxnSpPr>
            <p:cNvPr id="736" name="Google Shape;736;g806401c4d1_0_471"/>
            <p:cNvCxnSpPr/>
            <p:nvPr/>
          </p:nvCxnSpPr>
          <p:spPr>
            <a:xfrm>
              <a:off x="3475677" y="2061582"/>
              <a:ext cx="4525800" cy="0"/>
            </a:xfrm>
            <a:prstGeom prst="straightConnector1">
              <a:avLst/>
            </a:prstGeom>
            <a:noFill/>
            <a:ln w="12700" cap="flat" cmpd="sng">
              <a:solidFill>
                <a:schemeClr val="accent5"/>
              </a:solidFill>
              <a:prstDash val="solid"/>
              <a:round/>
              <a:headEnd type="none" w="sm" len="sm"/>
              <a:tailEnd type="none" w="sm" len="sm"/>
            </a:ln>
          </p:spPr>
        </p:cxnSp>
        <p:sp>
          <p:nvSpPr>
            <p:cNvPr id="737" name="Google Shape;737;g806401c4d1_0_471"/>
            <p:cNvSpPr/>
            <p:nvPr/>
          </p:nvSpPr>
          <p:spPr>
            <a:xfrm>
              <a:off x="777524" y="4400494"/>
              <a:ext cx="2523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0" i="0" u="none" strike="noStrike" cap="none">
                  <a:solidFill>
                    <a:schemeClr val="dk1"/>
                  </a:solidFill>
                  <a:latin typeface="Montserrat"/>
                  <a:ea typeface="Montserrat"/>
                  <a:cs typeface="Montserrat"/>
                  <a:sym typeface="Montserrat"/>
                </a:rPr>
                <a:t>Otros</a:t>
              </a:r>
              <a:endParaRPr sz="1400" b="0" i="0" u="none" strike="noStrike" cap="none">
                <a:solidFill>
                  <a:schemeClr val="dk1"/>
                </a:solidFill>
                <a:latin typeface="Montserrat"/>
                <a:ea typeface="Montserrat"/>
                <a:cs typeface="Montserrat"/>
                <a:sym typeface="Montserrat"/>
              </a:endParaRPr>
            </a:p>
          </p:txBody>
        </p:sp>
        <p:sp>
          <p:nvSpPr>
            <p:cNvPr id="738" name="Google Shape;738;g806401c4d1_0_471"/>
            <p:cNvSpPr/>
            <p:nvPr/>
          </p:nvSpPr>
          <p:spPr>
            <a:xfrm>
              <a:off x="6278335" y="4400494"/>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39" name="Google Shape;739;g806401c4d1_0_471"/>
            <p:cNvSpPr/>
            <p:nvPr/>
          </p:nvSpPr>
          <p:spPr>
            <a:xfrm>
              <a:off x="7614004" y="4400494"/>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40" name="Google Shape;740;g806401c4d1_0_471"/>
            <p:cNvSpPr/>
            <p:nvPr/>
          </p:nvSpPr>
          <p:spPr>
            <a:xfrm>
              <a:off x="3862426" y="4400494"/>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41" name="Google Shape;741;g806401c4d1_0_471"/>
            <p:cNvSpPr/>
            <p:nvPr/>
          </p:nvSpPr>
          <p:spPr>
            <a:xfrm>
              <a:off x="4945062" y="4400494"/>
              <a:ext cx="4746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cxnSp>
          <p:nvCxnSpPr>
            <p:cNvPr id="742" name="Google Shape;742;g806401c4d1_0_471"/>
            <p:cNvCxnSpPr/>
            <p:nvPr/>
          </p:nvCxnSpPr>
          <p:spPr>
            <a:xfrm>
              <a:off x="3475677" y="3343515"/>
              <a:ext cx="4525800" cy="0"/>
            </a:xfrm>
            <a:prstGeom prst="straightConnector1">
              <a:avLst/>
            </a:prstGeom>
            <a:noFill/>
            <a:ln w="12700" cap="flat" cmpd="sng">
              <a:solidFill>
                <a:schemeClr val="accent5"/>
              </a:solidFill>
              <a:prstDash val="dash"/>
              <a:round/>
              <a:headEnd type="none" w="sm" len="sm"/>
              <a:tailEnd type="none" w="sm" len="sm"/>
            </a:ln>
          </p:spPr>
        </p:cxnSp>
        <p:cxnSp>
          <p:nvCxnSpPr>
            <p:cNvPr id="743" name="Google Shape;743;g806401c4d1_0_471"/>
            <p:cNvCxnSpPr/>
            <p:nvPr/>
          </p:nvCxnSpPr>
          <p:spPr>
            <a:xfrm>
              <a:off x="3475677" y="4641755"/>
              <a:ext cx="4525800" cy="0"/>
            </a:xfrm>
            <a:prstGeom prst="straightConnector1">
              <a:avLst/>
            </a:prstGeom>
            <a:noFill/>
            <a:ln w="12700" cap="flat" cmpd="sng">
              <a:solidFill>
                <a:schemeClr val="accent5"/>
              </a:solidFill>
              <a:prstDash val="dash"/>
              <a:round/>
              <a:headEnd type="none" w="sm" len="sm"/>
              <a:tailEnd type="none" w="sm" len="sm"/>
            </a:ln>
          </p:spPr>
        </p:cxnSp>
        <p:sp>
          <p:nvSpPr>
            <p:cNvPr id="744" name="Google Shape;744;g806401c4d1_0_471"/>
            <p:cNvSpPr/>
            <p:nvPr/>
          </p:nvSpPr>
          <p:spPr>
            <a:xfrm>
              <a:off x="4944417" y="1770008"/>
              <a:ext cx="475200" cy="2463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1" i="0" u="none" strike="noStrike" cap="none">
                  <a:solidFill>
                    <a:schemeClr val="dk1"/>
                  </a:solidFill>
                  <a:latin typeface="Montserrat"/>
                  <a:ea typeface="Montserrat"/>
                  <a:cs typeface="Montserrat"/>
                  <a:sym typeface="Montserrat"/>
                </a:rPr>
                <a:t>Fase I</a:t>
              </a:r>
              <a:endParaRPr sz="1400" b="1" i="0" u="none" strike="noStrike" cap="none">
                <a:solidFill>
                  <a:schemeClr val="dk1"/>
                </a:solidFill>
                <a:latin typeface="Montserrat"/>
                <a:ea typeface="Montserrat"/>
                <a:cs typeface="Montserrat"/>
                <a:sym typeface="Montserrat"/>
              </a:endParaRPr>
            </a:p>
          </p:txBody>
        </p:sp>
        <p:sp>
          <p:nvSpPr>
            <p:cNvPr id="745" name="Google Shape;745;g806401c4d1_0_471"/>
            <p:cNvSpPr/>
            <p:nvPr/>
          </p:nvSpPr>
          <p:spPr>
            <a:xfrm>
              <a:off x="6140441" y="1770008"/>
              <a:ext cx="529800" cy="2463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1" i="0" u="none" strike="noStrike" cap="none">
                  <a:solidFill>
                    <a:schemeClr val="dk1"/>
                  </a:solidFill>
                  <a:latin typeface="Montserrat"/>
                  <a:ea typeface="Montserrat"/>
                  <a:cs typeface="Montserrat"/>
                  <a:sym typeface="Montserrat"/>
                </a:rPr>
                <a:t>Fase II</a:t>
              </a:r>
              <a:endParaRPr sz="1400" b="1" i="0" u="none" strike="noStrike" cap="none">
                <a:solidFill>
                  <a:schemeClr val="dk1"/>
                </a:solidFill>
                <a:latin typeface="Montserrat"/>
                <a:ea typeface="Montserrat"/>
                <a:cs typeface="Montserrat"/>
                <a:sym typeface="Montserrat"/>
              </a:endParaRPr>
            </a:p>
          </p:txBody>
        </p:sp>
        <p:sp>
          <p:nvSpPr>
            <p:cNvPr id="746" name="Google Shape;746;g806401c4d1_0_471"/>
            <p:cNvSpPr/>
            <p:nvPr/>
          </p:nvSpPr>
          <p:spPr>
            <a:xfrm>
              <a:off x="7390966" y="1770008"/>
              <a:ext cx="584400" cy="2463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1" i="0" u="none" strike="noStrike" cap="none">
                  <a:solidFill>
                    <a:schemeClr val="dk1"/>
                  </a:solidFill>
                  <a:latin typeface="Montserrat"/>
                  <a:ea typeface="Montserrat"/>
                  <a:cs typeface="Montserrat"/>
                  <a:sym typeface="Montserrat"/>
                </a:rPr>
                <a:t>Fase III</a:t>
              </a:r>
              <a:endParaRPr sz="1400" b="1" i="0" u="none" strike="noStrike" cap="none">
                <a:solidFill>
                  <a:schemeClr val="dk1"/>
                </a:solidFill>
                <a:latin typeface="Montserrat"/>
                <a:ea typeface="Montserrat"/>
                <a:cs typeface="Montserrat"/>
                <a:sym typeface="Montserrat"/>
              </a:endParaRPr>
            </a:p>
          </p:txBody>
        </p:sp>
        <p:sp>
          <p:nvSpPr>
            <p:cNvPr id="747" name="Google Shape;747;g806401c4d1_0_471"/>
            <p:cNvSpPr/>
            <p:nvPr/>
          </p:nvSpPr>
          <p:spPr>
            <a:xfrm>
              <a:off x="3468156" y="1789406"/>
              <a:ext cx="755400" cy="2463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1" i="0" u="none" strike="noStrike" cap="none">
                  <a:solidFill>
                    <a:schemeClr val="dk1"/>
                  </a:solidFill>
                  <a:latin typeface="Montserrat"/>
                  <a:ea typeface="Montserrat"/>
                  <a:cs typeface="Montserrat"/>
                  <a:sym typeface="Montserrat"/>
                </a:rPr>
                <a:t>Actuales</a:t>
              </a:r>
              <a:endParaRPr sz="1400" b="1" i="0" u="none" strike="noStrike" cap="none">
                <a:solidFill>
                  <a:schemeClr val="dk1"/>
                </a:solidFill>
                <a:latin typeface="Montserrat"/>
                <a:ea typeface="Montserrat"/>
                <a:cs typeface="Montserrat"/>
                <a:sym typeface="Montserrat"/>
              </a:endParaRPr>
            </a:p>
          </p:txBody>
        </p:sp>
        <p:sp>
          <p:nvSpPr>
            <p:cNvPr id="748" name="Google Shape;748;g806401c4d1_0_471"/>
            <p:cNvSpPr/>
            <p:nvPr/>
          </p:nvSpPr>
          <p:spPr>
            <a:xfrm>
              <a:off x="777524" y="4962201"/>
              <a:ext cx="2523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1" i="0" u="none" strike="noStrike" cap="none">
                  <a:solidFill>
                    <a:schemeClr val="dk1"/>
                  </a:solidFill>
                  <a:latin typeface="Montserrat"/>
                  <a:ea typeface="Montserrat"/>
                  <a:cs typeface="Montserrat"/>
                  <a:sym typeface="Montserrat"/>
                </a:rPr>
                <a:t>Superávit (Déficit)</a:t>
              </a:r>
              <a:endParaRPr sz="1400" b="1" i="0" u="none" strike="noStrike" cap="none">
                <a:solidFill>
                  <a:schemeClr val="dk1"/>
                </a:solidFill>
                <a:latin typeface="Montserrat"/>
                <a:ea typeface="Montserrat"/>
                <a:cs typeface="Montserrat"/>
                <a:sym typeface="Montserrat"/>
              </a:endParaRPr>
            </a:p>
          </p:txBody>
        </p:sp>
        <p:sp>
          <p:nvSpPr>
            <p:cNvPr id="749" name="Google Shape;749;g806401c4d1_0_471"/>
            <p:cNvSpPr/>
            <p:nvPr/>
          </p:nvSpPr>
          <p:spPr>
            <a:xfrm>
              <a:off x="6278335" y="4962201"/>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50" name="Google Shape;750;g806401c4d1_0_471"/>
            <p:cNvSpPr/>
            <p:nvPr/>
          </p:nvSpPr>
          <p:spPr>
            <a:xfrm>
              <a:off x="7614004" y="4962201"/>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51" name="Google Shape;751;g806401c4d1_0_471"/>
            <p:cNvSpPr/>
            <p:nvPr/>
          </p:nvSpPr>
          <p:spPr>
            <a:xfrm>
              <a:off x="3862426" y="4962201"/>
              <a:ext cx="3612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sp>
          <p:nvSpPr>
            <p:cNvPr id="752" name="Google Shape;752;g806401c4d1_0_471"/>
            <p:cNvSpPr/>
            <p:nvPr/>
          </p:nvSpPr>
          <p:spPr>
            <a:xfrm>
              <a:off x="4945062" y="4962201"/>
              <a:ext cx="474600" cy="186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s-AR" sz="1600" b="0" i="0" u="none" strike="noStrike" cap="none">
                  <a:solidFill>
                    <a:schemeClr val="dk1"/>
                  </a:solidFill>
                  <a:latin typeface="Calibri"/>
                  <a:ea typeface="Calibri"/>
                  <a:cs typeface="Calibri"/>
                  <a:sym typeface="Calibri"/>
                </a:rPr>
                <a:t>X</a:t>
              </a:r>
              <a:endParaRPr sz="1600" b="0" i="0" u="none" strike="noStrike" cap="none">
                <a:solidFill>
                  <a:schemeClr val="dk1"/>
                </a:solidFill>
                <a:latin typeface="Calibri"/>
                <a:ea typeface="Calibri"/>
                <a:cs typeface="Calibri"/>
                <a:sym typeface="Calibri"/>
              </a:endParaRPr>
            </a:p>
          </p:txBody>
        </p:sp>
      </p:grpSp>
      <p:sp>
        <p:nvSpPr>
          <p:cNvPr id="753" name="Google Shape;753;g806401c4d1_0_471"/>
          <p:cNvSpPr txBox="1"/>
          <p:nvPr/>
        </p:nvSpPr>
        <p:spPr>
          <a:xfrm>
            <a:off x="1026504" y="1518894"/>
            <a:ext cx="49740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400" b="0" i="0" u="none" strike="noStrike" cap="none">
                <a:solidFill>
                  <a:srgbClr val="000000"/>
                </a:solidFill>
                <a:latin typeface="Montserrat"/>
                <a:ea typeface="Montserrat"/>
                <a:cs typeface="Montserrat"/>
                <a:sym typeface="Montserrat"/>
              </a:rPr>
              <a:t>Tasa anual de 000 dólares</a:t>
            </a:r>
            <a:endParaRPr sz="1200" b="0" i="0" u="none" strike="noStrike" cap="none">
              <a:solidFill>
                <a:srgbClr val="000000"/>
              </a:solidFill>
              <a:latin typeface="Montserrat"/>
              <a:ea typeface="Montserrat"/>
              <a:cs typeface="Montserrat"/>
              <a:sym typeface="Montserrat"/>
            </a:endParaRPr>
          </a:p>
        </p:txBody>
      </p:sp>
      <p:sp>
        <p:nvSpPr>
          <p:cNvPr id="754" name="Google Shape;754;g806401c4d1_0_471"/>
          <p:cNvSpPr/>
          <p:nvPr/>
        </p:nvSpPr>
        <p:spPr>
          <a:xfrm>
            <a:off x="12369644" y="-8999"/>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Toda estrategia de escala de impacto debe contemplar una planificación de los recursos requeridos.</a:t>
            </a: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Incluyan sus supuestos aquí </a:t>
            </a:r>
            <a:r>
              <a:rPr lang="es-AR" sz="1600" b="1" i="0" u="none" strike="noStrike" cap="none">
                <a:solidFill>
                  <a:schemeClr val="accent1"/>
                </a:solidFill>
                <a:latin typeface="Montserrat"/>
                <a:ea typeface="Montserrat"/>
                <a:cs typeface="Montserrat"/>
                <a:sym typeface="Montserrat"/>
              </a:rPr>
              <a:t>o</a:t>
            </a:r>
            <a:r>
              <a:rPr lang="es-AR" sz="1600" b="0" i="0" u="none" strike="noStrike" cap="none">
                <a:solidFill>
                  <a:schemeClr val="dk1"/>
                </a:solidFill>
                <a:latin typeface="Montserrat"/>
                <a:ea typeface="Montserrat"/>
                <a:cs typeface="Montserrat"/>
                <a:sym typeface="Montserrat"/>
              </a:rPr>
              <a:t> en la siguiente lámina. </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60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Éste no tiene que ser un análisis exhaustivo. </a:t>
            </a: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60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Se incluye para empezar a pensar en los temas financieros básicos que van a implicar los caminos que se decidan tomar para ver si en principio serían factibles. </a:t>
            </a:r>
            <a:endParaRPr sz="14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755" name="Google Shape;755;g806401c4d1_0_471"/>
          <p:cNvSpPr txBox="1"/>
          <p:nvPr/>
        </p:nvSpPr>
        <p:spPr>
          <a:xfrm>
            <a:off x="158250" y="297423"/>
            <a:ext cx="11869200" cy="481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a:solidFill>
                  <a:srgbClr val="FFFFFF"/>
                </a:solidFill>
                <a:latin typeface="Montserrat"/>
                <a:ea typeface="Montserrat"/>
                <a:cs typeface="Montserrat"/>
                <a:sym typeface="Montserrat"/>
              </a:rPr>
              <a:t>Estrategia financiera – Resumen</a:t>
            </a:r>
            <a:endParaRPr sz="2800" b="1" i="0" u="none" strike="noStrike" cap="none">
              <a:solidFill>
                <a:schemeClr val="accent1"/>
              </a:solidFill>
              <a:latin typeface="Arial"/>
              <a:ea typeface="Arial"/>
              <a:cs typeface="Arial"/>
              <a:sym typeface="Arial"/>
            </a:endParaRPr>
          </a:p>
        </p:txBody>
      </p:sp>
      <p:sp>
        <p:nvSpPr>
          <p:cNvPr id="756" name="Google Shape;756;g806401c4d1_0_471"/>
          <p:cNvSpPr txBox="1"/>
          <p:nvPr/>
        </p:nvSpPr>
        <p:spPr>
          <a:xfrm>
            <a:off x="158253" y="72391"/>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FFFFFF"/>
                </a:solidFill>
                <a:latin typeface="Montserrat"/>
                <a:ea typeface="Montserrat"/>
                <a:cs typeface="Montserrat"/>
                <a:sym typeface="Montserrat"/>
              </a:rPr>
              <a:t>ENFOQUE DE AMPLIACIÓN DE IMPACTO  </a:t>
            </a:r>
            <a:endParaRPr sz="1200" b="0" i="0" u="none" strike="noStrike" cap="none">
              <a:solidFill>
                <a:srgbClr val="FFFFFF"/>
              </a:solidFill>
              <a:latin typeface="Montserrat"/>
              <a:ea typeface="Montserrat"/>
              <a:cs typeface="Montserrat"/>
              <a:sym typeface="Montserrat"/>
            </a:endParaRPr>
          </a:p>
        </p:txBody>
      </p:sp>
      <p:sp>
        <p:nvSpPr>
          <p:cNvPr id="757" name="Google Shape;757;g806401c4d1_0_471"/>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9</a:t>
            </a:r>
            <a:endParaRPr sz="14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762" name="Google Shape;762;g806401c4d1_0_543"/>
          <p:cNvPicPr preferRelativeResize="0"/>
          <p:nvPr/>
        </p:nvPicPr>
        <p:blipFill rotWithShape="1">
          <a:blip r:embed="rId3">
            <a:alphaModFix/>
          </a:blip>
          <a:srcRect l="56559" t="36060" b="32598"/>
          <a:stretch/>
        </p:blipFill>
        <p:spPr>
          <a:xfrm>
            <a:off x="-62025" y="0"/>
            <a:ext cx="12254025" cy="7426073"/>
          </a:xfrm>
          <a:prstGeom prst="rect">
            <a:avLst/>
          </a:prstGeom>
          <a:noFill/>
          <a:ln>
            <a:noFill/>
          </a:ln>
        </p:spPr>
      </p:pic>
      <p:sp>
        <p:nvSpPr>
          <p:cNvPr id="763" name="Google Shape;763;g806401c4d1_0_543"/>
          <p:cNvSpPr txBox="1"/>
          <p:nvPr/>
        </p:nvSpPr>
        <p:spPr>
          <a:xfrm>
            <a:off x="11665013" y="6566446"/>
            <a:ext cx="265500" cy="15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s-AR" sz="1000" b="0" i="0" u="none" strike="noStrike" cap="none">
                <a:solidFill>
                  <a:schemeClr val="lt1"/>
                </a:solidFill>
                <a:latin typeface="Arial"/>
                <a:ea typeface="Arial"/>
                <a:cs typeface="Arial"/>
                <a:sym typeface="Arial"/>
              </a:rPr>
              <a:t>27</a:t>
            </a:fld>
            <a:r>
              <a:rPr lang="es-AR" sz="1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64" name="Google Shape;764;g806401c4d1_0_543"/>
          <p:cNvSpPr txBox="1"/>
          <p:nvPr/>
        </p:nvSpPr>
        <p:spPr>
          <a:xfrm>
            <a:off x="158255" y="297420"/>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a:solidFill>
                  <a:srgbClr val="FFFFFF"/>
                </a:solidFill>
                <a:latin typeface="Montserrat"/>
                <a:ea typeface="Montserrat"/>
                <a:cs typeface="Montserrat"/>
                <a:sym typeface="Montserrat"/>
              </a:rPr>
              <a:t>Supuestos y elementos financieros clave </a:t>
            </a:r>
            <a:endParaRPr sz="28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808080"/>
              </a:buClr>
              <a:buSzPts val="2800"/>
              <a:buFont typeface="Arial"/>
              <a:buNone/>
            </a:pPr>
            <a:r>
              <a:rPr lang="es-AR" sz="2800" b="0" i="0" u="none" strike="noStrike" cap="none">
                <a:solidFill>
                  <a:srgbClr val="808080"/>
                </a:solidFill>
                <a:latin typeface="Arial"/>
                <a:ea typeface="Arial"/>
                <a:cs typeface="Arial"/>
                <a:sym typeface="Arial"/>
              </a:rPr>
              <a:t/>
            </a:r>
            <a:br>
              <a:rPr lang="es-AR" sz="2800" b="0" i="0" u="none" strike="noStrike" cap="none">
                <a:solidFill>
                  <a:srgbClr val="808080"/>
                </a:solidFill>
                <a:latin typeface="Arial"/>
                <a:ea typeface="Arial"/>
                <a:cs typeface="Arial"/>
                <a:sym typeface="Arial"/>
              </a:rPr>
            </a:br>
            <a:r>
              <a:rPr lang="es-AR" sz="2800" b="1" i="0" u="none" strike="noStrike" cap="none">
                <a:solidFill>
                  <a:schemeClr val="accent1"/>
                </a:solidFill>
                <a:latin typeface="Arial"/>
                <a:ea typeface="Arial"/>
                <a:cs typeface="Arial"/>
                <a:sym typeface="Arial"/>
              </a:rPr>
              <a:t/>
            </a:r>
            <a:br>
              <a:rPr lang="es-AR" sz="2800" b="1" i="0" u="none" strike="noStrike" cap="none">
                <a:solidFill>
                  <a:schemeClr val="accent1"/>
                </a:solidFill>
                <a:latin typeface="Arial"/>
                <a:ea typeface="Arial"/>
                <a:cs typeface="Arial"/>
                <a:sym typeface="Arial"/>
              </a:rPr>
            </a:br>
            <a:endParaRPr sz="2800" b="1" i="0" u="none" strike="noStrike" cap="none">
              <a:solidFill>
                <a:schemeClr val="accent1"/>
              </a:solidFill>
              <a:latin typeface="Arial"/>
              <a:ea typeface="Arial"/>
              <a:cs typeface="Arial"/>
              <a:sym typeface="Arial"/>
            </a:endParaRPr>
          </a:p>
        </p:txBody>
      </p:sp>
      <p:grpSp>
        <p:nvGrpSpPr>
          <p:cNvPr id="765" name="Google Shape;765;g806401c4d1_0_543"/>
          <p:cNvGrpSpPr/>
          <p:nvPr/>
        </p:nvGrpSpPr>
        <p:grpSpPr>
          <a:xfrm>
            <a:off x="6215660" y="806003"/>
            <a:ext cx="5519862" cy="5399700"/>
            <a:chOff x="4629587" y="806003"/>
            <a:chExt cx="4140000" cy="5399700"/>
          </a:xfrm>
        </p:grpSpPr>
        <p:sp>
          <p:nvSpPr>
            <p:cNvPr id="766" name="Google Shape;766;g806401c4d1_0_543"/>
            <p:cNvSpPr/>
            <p:nvPr/>
          </p:nvSpPr>
          <p:spPr>
            <a:xfrm>
              <a:off x="4629587" y="806003"/>
              <a:ext cx="4140000" cy="5399700"/>
            </a:xfrm>
            <a:prstGeom prst="rect">
              <a:avLst/>
            </a:prstGeom>
            <a:solidFill>
              <a:srgbClr val="F3F3F3"/>
            </a:solidFill>
            <a:ln w="19050" cap="flat" cmpd="sng">
              <a:solidFill>
                <a:schemeClr val="accent1"/>
              </a:solidFill>
              <a:prstDash val="solid"/>
              <a:miter lim="800000"/>
              <a:headEnd type="none" w="sm" len="sm"/>
              <a:tailEnd type="none" w="sm" len="sm"/>
            </a:ln>
          </p:spPr>
          <p:txBody>
            <a:bodyPr spcFirstLastPara="1" wrap="square" lIns="91425" tIns="396000" rIns="91425" bIns="45700" anchor="t" anchorCtr="0">
              <a:noAutofit/>
            </a:bodyPr>
            <a:lstStyle/>
            <a:p>
              <a:pPr marL="182562" marR="0" lvl="0" indent="-182562" algn="l" rtl="0">
                <a:lnSpc>
                  <a:spcPct val="100000"/>
                </a:lnSpc>
                <a:spcBef>
                  <a:spcPts val="0"/>
                </a:spcBef>
                <a:spcAft>
                  <a:spcPts val="0"/>
                </a:spcAft>
                <a:buClr>
                  <a:srgbClr val="000000"/>
                </a:buClr>
                <a:buSzPts val="1600"/>
                <a:buFont typeface="Arial"/>
                <a:buNone/>
              </a:pPr>
              <a:r>
                <a:rPr lang="es-AR" sz="1600" b="1" i="0" u="none" strike="noStrike" cap="none">
                  <a:solidFill>
                    <a:schemeClr val="accent1"/>
                  </a:solidFill>
                  <a:latin typeface="Calibri"/>
                  <a:ea typeface="Calibri"/>
                  <a:cs typeface="Calibri"/>
                  <a:sym typeface="Calibri"/>
                </a:rPr>
                <a:t>[XX]</a:t>
              </a:r>
              <a:endParaRPr sz="1600" b="1" i="0" u="none" strike="noStrike" cap="none">
                <a:solidFill>
                  <a:schemeClr val="dk1"/>
                </a:solidFill>
                <a:latin typeface="Calibri"/>
                <a:ea typeface="Calibri"/>
                <a:cs typeface="Calibri"/>
                <a:sym typeface="Calibri"/>
              </a:endParaRPr>
            </a:p>
            <a:p>
              <a:pPr marL="355600" marR="0" lvl="1" indent="-355600" algn="l" rtl="0">
                <a:lnSpc>
                  <a:spcPct val="100000"/>
                </a:lnSpc>
                <a:spcBef>
                  <a:spcPts val="60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a:p>
              <a:pPr marL="182562" marR="0" lvl="1" indent="-182562" algn="l" rtl="0">
                <a:lnSpc>
                  <a:spcPct val="100000"/>
                </a:lnSpc>
                <a:spcBef>
                  <a:spcPts val="600"/>
                </a:spcBef>
                <a:spcAft>
                  <a:spcPts val="0"/>
                </a:spcAft>
                <a:buClr>
                  <a:srgbClr val="000000"/>
                </a:buClr>
                <a:buSzPts val="1600"/>
                <a:buFont typeface="Arial"/>
                <a:buNone/>
              </a:pPr>
              <a:endParaRPr sz="1600" b="0" i="0" u="none" strike="noStrike" cap="none">
                <a:solidFill>
                  <a:srgbClr val="FF0000"/>
                </a:solidFill>
                <a:latin typeface="Calibri"/>
                <a:ea typeface="Calibri"/>
                <a:cs typeface="Calibri"/>
                <a:sym typeface="Calibri"/>
              </a:endParaRPr>
            </a:p>
          </p:txBody>
        </p:sp>
        <p:sp>
          <p:nvSpPr>
            <p:cNvPr id="767" name="Google Shape;767;g806401c4d1_0_543"/>
            <p:cNvSpPr/>
            <p:nvPr/>
          </p:nvSpPr>
          <p:spPr>
            <a:xfrm>
              <a:off x="4629587" y="809243"/>
              <a:ext cx="41400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Gastos</a:t>
              </a:r>
              <a:endParaRPr sz="1400" b="0" i="0" u="none" strike="noStrike" cap="none">
                <a:solidFill>
                  <a:srgbClr val="000000"/>
                </a:solidFill>
                <a:latin typeface="Montserrat"/>
                <a:ea typeface="Montserrat"/>
                <a:cs typeface="Montserrat"/>
                <a:sym typeface="Montserrat"/>
              </a:endParaRPr>
            </a:p>
          </p:txBody>
        </p:sp>
      </p:grpSp>
      <p:grpSp>
        <p:nvGrpSpPr>
          <p:cNvPr id="768" name="Google Shape;768;g806401c4d1_0_543"/>
          <p:cNvGrpSpPr/>
          <p:nvPr/>
        </p:nvGrpSpPr>
        <p:grpSpPr>
          <a:xfrm>
            <a:off x="456265" y="810828"/>
            <a:ext cx="5519862" cy="5400000"/>
            <a:chOff x="342207" y="810828"/>
            <a:chExt cx="4140000" cy="5400000"/>
          </a:xfrm>
        </p:grpSpPr>
        <p:sp>
          <p:nvSpPr>
            <p:cNvPr id="769" name="Google Shape;769;g806401c4d1_0_543"/>
            <p:cNvSpPr/>
            <p:nvPr/>
          </p:nvSpPr>
          <p:spPr>
            <a:xfrm>
              <a:off x="342207" y="810828"/>
              <a:ext cx="4140000" cy="5400000"/>
            </a:xfrm>
            <a:prstGeom prst="rect">
              <a:avLst/>
            </a:prstGeom>
            <a:solidFill>
              <a:srgbClr val="F3F3F3"/>
            </a:solidFill>
            <a:ln w="19050" cap="flat" cmpd="sng">
              <a:solidFill>
                <a:schemeClr val="hlink"/>
              </a:solidFill>
              <a:prstDash val="solid"/>
              <a:miter lim="800000"/>
              <a:headEnd type="none" w="sm" len="sm"/>
              <a:tailEnd type="none" w="sm" len="sm"/>
            </a:ln>
          </p:spPr>
          <p:txBody>
            <a:bodyPr spcFirstLastPara="1" wrap="square" lIns="91425" tIns="396000" rIns="91425" bIns="45700" anchor="t" anchorCtr="0">
              <a:noAutofit/>
            </a:bodyPr>
            <a:lstStyle/>
            <a:p>
              <a:pPr marL="182562" marR="0" lvl="0" indent="-182562" algn="l" rtl="0">
                <a:lnSpc>
                  <a:spcPct val="100000"/>
                </a:lnSpc>
                <a:spcBef>
                  <a:spcPts val="0"/>
                </a:spcBef>
                <a:spcAft>
                  <a:spcPts val="0"/>
                </a:spcAft>
                <a:buClr>
                  <a:srgbClr val="000000"/>
                </a:buClr>
                <a:buSzPts val="1600"/>
                <a:buFont typeface="Arial"/>
                <a:buNone/>
              </a:pPr>
              <a:r>
                <a:rPr lang="es-AR" sz="1600" b="1" i="0" u="none" strike="noStrike" cap="none">
                  <a:solidFill>
                    <a:schemeClr val="accent1"/>
                  </a:solidFill>
                  <a:latin typeface="Calibri"/>
                  <a:ea typeface="Calibri"/>
                  <a:cs typeface="Calibri"/>
                  <a:sym typeface="Calibri"/>
                </a:rPr>
                <a:t>[XX]</a:t>
              </a:r>
              <a:endParaRPr sz="1600" b="0" i="0" u="none" strike="noStrike" cap="none">
                <a:solidFill>
                  <a:schemeClr val="dk1"/>
                </a:solidFill>
                <a:latin typeface="Calibri"/>
                <a:ea typeface="Calibri"/>
                <a:cs typeface="Calibri"/>
                <a:sym typeface="Calibri"/>
              </a:endParaRPr>
            </a:p>
            <a:p>
              <a:pPr marL="355600" marR="0" lvl="1" indent="-355600" algn="l" rtl="0">
                <a:lnSpc>
                  <a:spcPct val="100000"/>
                </a:lnSpc>
                <a:spcBef>
                  <a:spcPts val="60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600" b="0" i="0" u="none" strike="noStrike" cap="none">
                <a:solidFill>
                  <a:schemeClr val="dk1"/>
                </a:solidFill>
                <a:latin typeface="Calibri"/>
                <a:ea typeface="Calibri"/>
                <a:cs typeface="Calibri"/>
                <a:sym typeface="Calibri"/>
              </a:endParaRPr>
            </a:p>
            <a:p>
              <a:pPr marL="182562" marR="0" lvl="1" indent="-80962" algn="l" rtl="0">
                <a:lnSpc>
                  <a:spcPct val="100000"/>
                </a:lnSpc>
                <a:spcBef>
                  <a:spcPts val="6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1" indent="-80962"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1" indent="-182562"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0" indent="-80962"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770" name="Google Shape;770;g806401c4d1_0_543"/>
            <p:cNvSpPr/>
            <p:nvPr/>
          </p:nvSpPr>
          <p:spPr>
            <a:xfrm>
              <a:off x="342207" y="810828"/>
              <a:ext cx="41400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Ingresos</a:t>
              </a:r>
              <a:endParaRPr sz="2000" b="1" i="0" u="none" strike="noStrike" cap="none">
                <a:solidFill>
                  <a:schemeClr val="hlink"/>
                </a:solidFill>
                <a:latin typeface="Montserrat"/>
                <a:ea typeface="Montserrat"/>
                <a:cs typeface="Montserrat"/>
                <a:sym typeface="Montserrat"/>
              </a:endParaRPr>
            </a:p>
          </p:txBody>
        </p:sp>
      </p:grpSp>
      <p:sp>
        <p:nvSpPr>
          <p:cNvPr id="771" name="Google Shape;771;g806401c4d1_0_543"/>
          <p:cNvSpPr txBox="1"/>
          <p:nvPr/>
        </p:nvSpPr>
        <p:spPr>
          <a:xfrm>
            <a:off x="158253" y="72391"/>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FFFFFF"/>
                </a:solidFill>
                <a:latin typeface="Montserrat"/>
                <a:ea typeface="Montserrat"/>
                <a:cs typeface="Montserrat"/>
                <a:sym typeface="Montserrat"/>
              </a:rPr>
              <a:t>ENFOQUE DE AMPLIACIÓN DE IMPACTO  </a:t>
            </a:r>
            <a:endParaRPr sz="1200" b="0" i="0" u="none" strike="noStrike" cap="none">
              <a:solidFill>
                <a:srgbClr val="FFFFFF"/>
              </a:solidFill>
              <a:latin typeface="Montserrat"/>
              <a:ea typeface="Montserrat"/>
              <a:cs typeface="Montserrat"/>
              <a:sym typeface="Montserrat"/>
            </a:endParaRPr>
          </a:p>
        </p:txBody>
      </p:sp>
      <p:sp>
        <p:nvSpPr>
          <p:cNvPr id="772" name="Google Shape;772;g806401c4d1_0_543"/>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9</a:t>
            </a:r>
            <a:endParaRPr sz="14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777" name="Google Shape;777;g807027f554_0_715"/>
          <p:cNvPicPr preferRelativeResize="0"/>
          <p:nvPr/>
        </p:nvPicPr>
        <p:blipFill rotWithShape="1">
          <a:blip r:embed="rId3">
            <a:alphaModFix/>
          </a:blip>
          <a:srcRect r="-1317"/>
          <a:stretch/>
        </p:blipFill>
        <p:spPr>
          <a:xfrm>
            <a:off x="0" y="0"/>
            <a:ext cx="12352773" cy="6869875"/>
          </a:xfrm>
          <a:prstGeom prst="rect">
            <a:avLst/>
          </a:prstGeom>
          <a:noFill/>
          <a:ln>
            <a:noFill/>
          </a:ln>
        </p:spPr>
      </p:pic>
      <p:pic>
        <p:nvPicPr>
          <p:cNvPr id="778" name="Google Shape;778;g807027f554_0_715"/>
          <p:cNvPicPr preferRelativeResize="0"/>
          <p:nvPr/>
        </p:nvPicPr>
        <p:blipFill rotWithShape="1">
          <a:blip r:embed="rId4">
            <a:alphaModFix/>
          </a:blip>
          <a:srcRect/>
          <a:stretch/>
        </p:blipFill>
        <p:spPr>
          <a:xfrm>
            <a:off x="581891" y="574304"/>
            <a:ext cx="665018" cy="644017"/>
          </a:xfrm>
          <a:prstGeom prst="rect">
            <a:avLst/>
          </a:prstGeom>
          <a:noFill/>
          <a:ln>
            <a:noFill/>
          </a:ln>
        </p:spPr>
      </p:pic>
      <p:pic>
        <p:nvPicPr>
          <p:cNvPr id="779" name="Google Shape;779;g807027f554_0_715"/>
          <p:cNvPicPr preferRelativeResize="0"/>
          <p:nvPr/>
        </p:nvPicPr>
        <p:blipFill rotWithShape="1">
          <a:blip r:embed="rId5">
            <a:alphaModFix/>
          </a:blip>
          <a:srcRect/>
          <a:stretch/>
        </p:blipFill>
        <p:spPr>
          <a:xfrm>
            <a:off x="1365662" y="6072248"/>
            <a:ext cx="2053225" cy="845127"/>
          </a:xfrm>
          <a:prstGeom prst="rect">
            <a:avLst/>
          </a:prstGeom>
          <a:noFill/>
          <a:ln>
            <a:noFill/>
          </a:ln>
        </p:spPr>
      </p:pic>
      <p:sp>
        <p:nvSpPr>
          <p:cNvPr id="780" name="Google Shape;780;g807027f554_0_715"/>
          <p:cNvSpPr txBox="1"/>
          <p:nvPr/>
        </p:nvSpPr>
        <p:spPr>
          <a:xfrm>
            <a:off x="1445625" y="1872800"/>
            <a:ext cx="5183400" cy="3740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2000"/>
              <a:buFont typeface="Arial"/>
              <a:buNone/>
            </a:pPr>
            <a:r>
              <a:rPr lang="es-AR" sz="2000" b="0" i="0" u="none" strike="noStrike" cap="none">
                <a:solidFill>
                  <a:srgbClr val="000000"/>
                </a:solidFill>
                <a:latin typeface="Montserrat Light"/>
                <a:ea typeface="Montserrat Light"/>
                <a:cs typeface="Montserrat Light"/>
                <a:sym typeface="Montserrat Light"/>
              </a:rPr>
              <a:t>__ Introducción</a:t>
            </a:r>
            <a:endParaRPr sz="2000" b="0" i="0" u="none" strike="noStrike" cap="none">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000"/>
              <a:buFont typeface="Arial"/>
              <a:buNone/>
            </a:pPr>
            <a:r>
              <a:rPr lang="es-AR" sz="2000" b="0" i="0" u="none" strike="noStrike" cap="none">
                <a:solidFill>
                  <a:srgbClr val="000000"/>
                </a:solidFill>
                <a:latin typeface="Montserrat Light"/>
                <a:ea typeface="Montserrat Light"/>
                <a:cs typeface="Montserrat Light"/>
                <a:sym typeface="Montserrat Light"/>
              </a:rPr>
              <a:t>__ Situación actual</a:t>
            </a:r>
            <a:endParaRPr sz="2000" b="0" i="0" u="none" strike="noStrike" cap="none">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000"/>
              <a:buFont typeface="Arial"/>
              <a:buNone/>
            </a:pPr>
            <a:r>
              <a:rPr lang="es-AR" sz="2000" b="0" i="0" u="none" strike="noStrike" cap="none">
                <a:solidFill>
                  <a:srgbClr val="000000"/>
                </a:solidFill>
                <a:latin typeface="Montserrat Light"/>
                <a:ea typeface="Montserrat Light"/>
                <a:cs typeface="Montserrat Light"/>
                <a:sym typeface="Montserrat Light"/>
              </a:rPr>
              <a:t>__ Enfoque de ampliación de impacto</a:t>
            </a:r>
            <a:endParaRPr sz="2000" b="0" i="0" u="none" strike="noStrike" cap="none">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000"/>
              <a:buFont typeface="Arial"/>
              <a:buNone/>
            </a:pPr>
            <a:r>
              <a:rPr lang="es-AR" sz="2000" b="1" i="0" u="none" strike="noStrike" cap="none">
                <a:solidFill>
                  <a:srgbClr val="000000"/>
                </a:solidFill>
                <a:latin typeface="Montserrat"/>
                <a:ea typeface="Montserrat"/>
                <a:cs typeface="Montserrat"/>
                <a:sym typeface="Montserrat"/>
              </a:rPr>
              <a:t>__ Conclusión</a:t>
            </a:r>
            <a:endParaRPr sz="2000" b="1"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000"/>
              <a:buFont typeface="Arial"/>
              <a:buNone/>
            </a:pPr>
            <a:r>
              <a:rPr lang="es-AR" sz="2000" b="0" i="0" u="none" strike="noStrike" cap="none">
                <a:solidFill>
                  <a:srgbClr val="000000"/>
                </a:solidFill>
                <a:latin typeface="Montserrat Light"/>
                <a:ea typeface="Montserrat Light"/>
                <a:cs typeface="Montserrat Light"/>
                <a:sym typeface="Montserrat Light"/>
              </a:rPr>
              <a:t>__ Preguntas</a:t>
            </a:r>
            <a:endParaRPr sz="2000" b="0" i="0" u="none" strike="noStrike" cap="none">
              <a:solidFill>
                <a:srgbClr val="000000"/>
              </a:solidFill>
              <a:latin typeface="Montserrat Light"/>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pic>
        <p:nvPicPr>
          <p:cNvPr id="781" name="Google Shape;781;g807027f554_0_715"/>
          <p:cNvPicPr preferRelativeResize="0"/>
          <p:nvPr/>
        </p:nvPicPr>
        <p:blipFill rotWithShape="1">
          <a:blip r:embed="rId6">
            <a:alphaModFix/>
          </a:blip>
          <a:srcRect l="25991" r="25981"/>
          <a:stretch/>
        </p:blipFill>
        <p:spPr>
          <a:xfrm>
            <a:off x="7391284" y="0"/>
            <a:ext cx="4940138" cy="6858000"/>
          </a:xfrm>
          <a:prstGeom prst="rect">
            <a:avLst/>
          </a:prstGeom>
          <a:noFill/>
          <a:ln>
            <a:noFill/>
          </a:ln>
        </p:spPr>
      </p:pic>
      <p:pic>
        <p:nvPicPr>
          <p:cNvPr id="782" name="Google Shape;782;g807027f554_0_715"/>
          <p:cNvPicPr preferRelativeResize="0"/>
          <p:nvPr/>
        </p:nvPicPr>
        <p:blipFill rotWithShape="1">
          <a:blip r:embed="rId7">
            <a:alphaModFix/>
          </a:blip>
          <a:srcRect/>
          <a:stretch/>
        </p:blipFill>
        <p:spPr>
          <a:xfrm>
            <a:off x="5120063" y="450604"/>
            <a:ext cx="3702479" cy="1176609"/>
          </a:xfrm>
          <a:prstGeom prst="rect">
            <a:avLst/>
          </a:prstGeom>
          <a:noFill/>
          <a:ln>
            <a:noFill/>
          </a:ln>
        </p:spPr>
      </p:pic>
      <p:sp>
        <p:nvSpPr>
          <p:cNvPr id="783" name="Google Shape;783;g807027f554_0_715"/>
          <p:cNvSpPr/>
          <p:nvPr/>
        </p:nvSpPr>
        <p:spPr>
          <a:xfrm>
            <a:off x="6175" y="5950"/>
            <a:ext cx="12352800" cy="6858000"/>
          </a:xfrm>
          <a:prstGeom prst="rect">
            <a:avLst/>
          </a:prstGeom>
          <a:noFill/>
          <a:ln w="114300" cap="flat" cmpd="sng">
            <a:solidFill>
              <a:srgbClr val="F36D17"/>
            </a:solidFill>
            <a:prstDash val="solid"/>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pic>
        <p:nvPicPr>
          <p:cNvPr id="789" name="Google Shape;789;g806401c4d1_0_562"/>
          <p:cNvPicPr preferRelativeResize="0"/>
          <p:nvPr/>
        </p:nvPicPr>
        <p:blipFill rotWithShape="1">
          <a:blip r:embed="rId3">
            <a:alphaModFix/>
          </a:blip>
          <a:srcRect b="15852"/>
          <a:stretch/>
        </p:blipFill>
        <p:spPr>
          <a:xfrm>
            <a:off x="0" y="0"/>
            <a:ext cx="12225131" cy="6858000"/>
          </a:xfrm>
          <a:prstGeom prst="rect">
            <a:avLst/>
          </a:prstGeom>
          <a:noFill/>
          <a:ln>
            <a:noFill/>
          </a:ln>
        </p:spPr>
      </p:pic>
      <p:sp>
        <p:nvSpPr>
          <p:cNvPr id="790" name="Google Shape;790;g806401c4d1_0_562"/>
          <p:cNvSpPr/>
          <p:nvPr/>
        </p:nvSpPr>
        <p:spPr>
          <a:xfrm>
            <a:off x="12357101" y="-8999"/>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1" i="0" u="none" strike="noStrike" cap="none">
                <a:solidFill>
                  <a:schemeClr val="dk1"/>
                </a:solidFill>
                <a:latin typeface="Montserrat"/>
                <a:ea typeface="Montserrat"/>
                <a:cs typeface="Montserrat"/>
                <a:sym typeface="Montserrat"/>
              </a:rPr>
              <a:t>El impacto máximo a lograr es tu motor de inspiración.</a:t>
            </a:r>
            <a:r>
              <a:rPr lang="es-AR" sz="1600" b="0" i="0" u="none" strike="noStrike" cap="none">
                <a:solidFill>
                  <a:schemeClr val="dk1"/>
                </a:solidFill>
                <a:latin typeface="Montserrat"/>
                <a:ea typeface="Montserrat"/>
                <a:cs typeface="Montserrat"/>
                <a:sym typeface="Montserrat"/>
              </a:rPr>
              <a:t> Elige algunos argumentos que te permitan resumir aquí por qué este cambio es necesario en el mundo. </a:t>
            </a: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Esta lámina es para atrapar aún más al lector (¿Por qué a él o ella le debe importar tu trabajo?) y enfatizar la importancia del tema y la necesidad de disminuir radicalmente o erradicar el problema (ver ejemplos).</a:t>
            </a: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60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**Incluyan una imagen que tenga sentido para su modelo.</a:t>
            </a:r>
            <a:endParaRPr sz="14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1" name="Google Shape;791;g806401c4d1_0_562"/>
          <p:cNvSpPr txBox="1"/>
          <p:nvPr/>
        </p:nvSpPr>
        <p:spPr>
          <a:xfrm>
            <a:off x="487905" y="520370"/>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a:solidFill>
                  <a:srgbClr val="FFFFFF"/>
                </a:solidFill>
                <a:latin typeface="Montserrat"/>
                <a:ea typeface="Montserrat"/>
                <a:cs typeface="Montserrat"/>
                <a:sym typeface="Montserrat"/>
              </a:rPr>
              <a:t>¿Por qué es importante?</a:t>
            </a:r>
            <a:endParaRPr sz="1400" b="0"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808080"/>
              </a:buClr>
              <a:buSzPts val="2800"/>
              <a:buFont typeface="Arial"/>
              <a:buNone/>
            </a:pPr>
            <a:r>
              <a:rPr lang="es-AR" sz="2800" b="0" i="0" u="none" strike="noStrike" cap="none">
                <a:solidFill>
                  <a:srgbClr val="808080"/>
                </a:solidFill>
                <a:latin typeface="Arial"/>
                <a:ea typeface="Arial"/>
                <a:cs typeface="Arial"/>
                <a:sym typeface="Arial"/>
              </a:rPr>
              <a:t/>
            </a:r>
            <a:br>
              <a:rPr lang="es-AR" sz="2800" b="0" i="0" u="none" strike="noStrike" cap="none">
                <a:solidFill>
                  <a:srgbClr val="808080"/>
                </a:solidFill>
                <a:latin typeface="Arial"/>
                <a:ea typeface="Arial"/>
                <a:cs typeface="Arial"/>
                <a:sym typeface="Arial"/>
              </a:rPr>
            </a:br>
            <a:r>
              <a:rPr lang="es-AR" sz="2800" b="1" i="0" u="none" strike="noStrike" cap="none">
                <a:solidFill>
                  <a:schemeClr val="accent1"/>
                </a:solidFill>
                <a:latin typeface="Arial"/>
                <a:ea typeface="Arial"/>
                <a:cs typeface="Arial"/>
                <a:sym typeface="Arial"/>
              </a:rPr>
              <a:t/>
            </a:r>
            <a:br>
              <a:rPr lang="es-AR" sz="2800" b="1" i="0" u="none" strike="noStrike" cap="none">
                <a:solidFill>
                  <a:schemeClr val="accent1"/>
                </a:solidFill>
                <a:latin typeface="Arial"/>
                <a:ea typeface="Arial"/>
                <a:cs typeface="Arial"/>
                <a:sym typeface="Arial"/>
              </a:rPr>
            </a:br>
            <a:endParaRPr sz="2800" b="1" i="0" u="none" strike="noStrike" cap="none">
              <a:solidFill>
                <a:schemeClr val="accent1"/>
              </a:solidFill>
              <a:latin typeface="Arial"/>
              <a:ea typeface="Arial"/>
              <a:cs typeface="Arial"/>
              <a:sym typeface="Arial"/>
            </a:endParaRPr>
          </a:p>
        </p:txBody>
      </p:sp>
      <p:sp>
        <p:nvSpPr>
          <p:cNvPr id="792" name="Google Shape;792;g806401c4d1_0_562"/>
          <p:cNvSpPr/>
          <p:nvPr/>
        </p:nvSpPr>
        <p:spPr>
          <a:xfrm>
            <a:off x="491635" y="250487"/>
            <a:ext cx="14856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0" i="0" u="none" strike="noStrike" cap="none">
                <a:solidFill>
                  <a:srgbClr val="FFFFFF"/>
                </a:solidFill>
                <a:latin typeface="Montserrat"/>
                <a:ea typeface="Montserrat"/>
                <a:cs typeface="Montserrat"/>
                <a:sym typeface="Montserrat"/>
              </a:rPr>
              <a:t>CONCLUSIÓN</a:t>
            </a:r>
            <a:endParaRPr sz="1400" b="0" i="0" u="none" strike="noStrike" cap="none">
              <a:solidFill>
                <a:srgbClr val="FFFFFF"/>
              </a:solidFill>
              <a:latin typeface="Montserrat"/>
              <a:ea typeface="Montserrat"/>
              <a:cs typeface="Montserrat"/>
              <a:sym typeface="Montserrat"/>
            </a:endParaRPr>
          </a:p>
        </p:txBody>
      </p:sp>
      <p:sp>
        <p:nvSpPr>
          <p:cNvPr id="793" name="Google Shape;793;g806401c4d1_0_562"/>
          <p:cNvSpPr/>
          <p:nvPr/>
        </p:nvSpPr>
        <p:spPr>
          <a:xfrm>
            <a:off x="455024" y="1044724"/>
            <a:ext cx="9899100" cy="4932900"/>
          </a:xfrm>
          <a:prstGeom prst="rect">
            <a:avLst/>
          </a:prstGeom>
          <a:solidFill>
            <a:schemeClr val="lt1">
              <a:alpha val="61176"/>
            </a:schemeClr>
          </a:solidFill>
          <a:ln w="19050" cap="flat" cmpd="sng">
            <a:solidFill>
              <a:schemeClr val="accent1"/>
            </a:solidFill>
            <a:prstDash val="solid"/>
            <a:miter lim="800000"/>
            <a:headEnd type="none" w="sm" len="sm"/>
            <a:tailEnd type="none" w="sm" len="sm"/>
          </a:ln>
        </p:spPr>
        <p:txBody>
          <a:bodyPr spcFirstLastPara="1" wrap="square" lIns="93275" tIns="144000" rIns="93275" bIns="46625" anchor="t" anchorCtr="0">
            <a:noAutofit/>
          </a:bodyPr>
          <a:lstStyle/>
          <a:p>
            <a:pPr marL="336550" marR="0" lvl="1" indent="-336550"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
        <p:nvSpPr>
          <p:cNvPr id="794" name="Google Shape;794;g806401c4d1_0_562"/>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10</a:t>
            </a:r>
            <a:endParaRPr sz="14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g806401c4d1_0_898"/>
          <p:cNvPicPr preferRelativeResize="0"/>
          <p:nvPr/>
        </p:nvPicPr>
        <p:blipFill rotWithShape="1">
          <a:blip r:embed="rId3">
            <a:alphaModFix/>
          </a:blip>
          <a:srcRect t="2342"/>
          <a:stretch/>
        </p:blipFill>
        <p:spPr>
          <a:xfrm>
            <a:off x="0" y="5725"/>
            <a:ext cx="12314726" cy="6858000"/>
          </a:xfrm>
          <a:prstGeom prst="rect">
            <a:avLst/>
          </a:prstGeom>
          <a:noFill/>
          <a:ln>
            <a:noFill/>
          </a:ln>
        </p:spPr>
      </p:pic>
      <p:sp>
        <p:nvSpPr>
          <p:cNvPr id="287" name="Google Shape;287;g806401c4d1_0_898"/>
          <p:cNvSpPr txBox="1"/>
          <p:nvPr/>
        </p:nvSpPr>
        <p:spPr>
          <a:xfrm>
            <a:off x="780850" y="501225"/>
            <a:ext cx="7457400" cy="163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s-AR" sz="4000" b="1" i="0" u="none" strike="noStrike" cap="none">
                <a:solidFill>
                  <a:srgbClr val="000000"/>
                </a:solidFill>
                <a:latin typeface="Montserrat"/>
                <a:ea typeface="Montserrat"/>
                <a:cs typeface="Montserrat"/>
                <a:sym typeface="Montserrat"/>
              </a:rPr>
              <a:t>Equipo GlobalizerX</a:t>
            </a:r>
            <a:endParaRPr sz="4000" b="1"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C02A26"/>
              </a:buClr>
              <a:buSzPts val="1800"/>
              <a:buFont typeface="Noto Sans Symbols"/>
              <a:buNone/>
            </a:pPr>
            <a:r>
              <a:rPr lang="es-AR" sz="1800" b="0" i="0" u="none" strike="noStrike" cap="none">
                <a:solidFill>
                  <a:srgbClr val="000000"/>
                </a:solidFill>
                <a:latin typeface="Montserrat"/>
                <a:ea typeface="Montserrat"/>
                <a:cs typeface="Montserrat"/>
                <a:sym typeface="Montserrat"/>
              </a:rPr>
              <a:t>¿Cuáles son los talentos de los miembros del equipo? </a:t>
            </a:r>
            <a:endParaRPr sz="18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C02A26"/>
              </a:buClr>
              <a:buSzPts val="1800"/>
              <a:buFont typeface="Noto Sans Symbols"/>
              <a:buNone/>
            </a:pPr>
            <a:r>
              <a:rPr lang="es-AR" sz="1800" b="0" i="0" u="none" strike="noStrike" cap="none">
                <a:solidFill>
                  <a:srgbClr val="000000"/>
                </a:solidFill>
                <a:latin typeface="Montserrat"/>
                <a:ea typeface="Montserrat"/>
                <a:cs typeface="Montserrat"/>
                <a:sym typeface="Montserrat"/>
              </a:rPr>
              <a:t>¿Cómo se van a dividir las tareas?</a:t>
            </a:r>
            <a:endParaRPr sz="18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Montserrat"/>
              <a:ea typeface="Montserrat"/>
              <a:cs typeface="Montserrat"/>
              <a:sym typeface="Montserrat"/>
            </a:endParaRPr>
          </a:p>
        </p:txBody>
      </p:sp>
      <p:pic>
        <p:nvPicPr>
          <p:cNvPr id="288" name="Google Shape;288;g806401c4d1_0_898"/>
          <p:cNvPicPr preferRelativeResize="0"/>
          <p:nvPr/>
        </p:nvPicPr>
        <p:blipFill rotWithShape="1">
          <a:blip r:embed="rId4">
            <a:alphaModFix/>
          </a:blip>
          <a:srcRect/>
          <a:stretch/>
        </p:blipFill>
        <p:spPr>
          <a:xfrm>
            <a:off x="1698705" y="2486876"/>
            <a:ext cx="2547475" cy="1116025"/>
          </a:xfrm>
          <a:prstGeom prst="rect">
            <a:avLst/>
          </a:prstGeom>
          <a:noFill/>
          <a:ln>
            <a:noFill/>
          </a:ln>
        </p:spPr>
      </p:pic>
      <p:sp>
        <p:nvSpPr>
          <p:cNvPr id="289" name="Google Shape;289;g806401c4d1_0_898"/>
          <p:cNvSpPr txBox="1"/>
          <p:nvPr/>
        </p:nvSpPr>
        <p:spPr>
          <a:xfrm>
            <a:off x="1876816" y="2603686"/>
            <a:ext cx="2054400" cy="67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s-AR" sz="1700" b="0" i="0" u="none" strike="noStrike" cap="none" dirty="0" smtClean="0">
                <a:solidFill>
                  <a:schemeClr val="dk1"/>
                </a:solidFill>
                <a:latin typeface="Montserrat SemiBold"/>
                <a:ea typeface="Montserrat SemiBold"/>
                <a:cs typeface="Montserrat SemiBold"/>
                <a:sym typeface="Montserrat SemiBold"/>
              </a:rPr>
              <a:t>Pedro Chaná</a:t>
            </a:r>
            <a:endParaRPr sz="1700" b="0" i="0" u="none" strike="noStrike" cap="none" dirty="0">
              <a:solidFill>
                <a:schemeClr val="dk1"/>
              </a:solidFill>
              <a:latin typeface="Montserrat SemiBold"/>
              <a:ea typeface="Montserrat SemiBold"/>
              <a:cs typeface="Montserrat SemiBold"/>
              <a:sym typeface="Montserrat SemiBold"/>
            </a:endParaRPr>
          </a:p>
        </p:txBody>
      </p:sp>
      <p:pic>
        <p:nvPicPr>
          <p:cNvPr id="290" name="Google Shape;290;g806401c4d1_0_898"/>
          <p:cNvPicPr preferRelativeResize="0"/>
          <p:nvPr/>
        </p:nvPicPr>
        <p:blipFill rotWithShape="1">
          <a:blip r:embed="rId5">
            <a:alphaModFix/>
          </a:blip>
          <a:srcRect/>
          <a:stretch/>
        </p:blipFill>
        <p:spPr>
          <a:xfrm>
            <a:off x="10604665" y="672805"/>
            <a:ext cx="665018" cy="644017"/>
          </a:xfrm>
          <a:prstGeom prst="rect">
            <a:avLst/>
          </a:prstGeom>
          <a:noFill/>
          <a:ln>
            <a:noFill/>
          </a:ln>
        </p:spPr>
      </p:pic>
      <p:sp>
        <p:nvSpPr>
          <p:cNvPr id="291" name="Google Shape;291;g806401c4d1_0_898"/>
          <p:cNvSpPr/>
          <p:nvPr/>
        </p:nvSpPr>
        <p:spPr>
          <a:xfrm>
            <a:off x="364250" y="62568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1</a:t>
            </a:r>
            <a:endParaRPr sz="1400" b="1" i="0" u="none" strike="noStrike" cap="none">
              <a:solidFill>
                <a:srgbClr val="000000"/>
              </a:solidFill>
              <a:latin typeface="Montserrat"/>
              <a:ea typeface="Montserrat"/>
              <a:cs typeface="Montserrat"/>
              <a:sym typeface="Montserrat"/>
            </a:endParaRPr>
          </a:p>
        </p:txBody>
      </p:sp>
      <p:pic>
        <p:nvPicPr>
          <p:cNvPr id="292" name="Google Shape;292;g806401c4d1_0_898"/>
          <p:cNvPicPr preferRelativeResize="0"/>
          <p:nvPr/>
        </p:nvPicPr>
        <p:blipFill rotWithShape="1">
          <a:blip r:embed="rId4">
            <a:alphaModFix/>
          </a:blip>
          <a:srcRect/>
          <a:stretch/>
        </p:blipFill>
        <p:spPr>
          <a:xfrm>
            <a:off x="4530005" y="2486876"/>
            <a:ext cx="2547475" cy="1116025"/>
          </a:xfrm>
          <a:prstGeom prst="rect">
            <a:avLst/>
          </a:prstGeom>
          <a:noFill/>
          <a:ln>
            <a:noFill/>
          </a:ln>
        </p:spPr>
      </p:pic>
      <p:sp>
        <p:nvSpPr>
          <p:cNvPr id="293" name="Google Shape;293;g806401c4d1_0_898"/>
          <p:cNvSpPr txBox="1"/>
          <p:nvPr/>
        </p:nvSpPr>
        <p:spPr>
          <a:xfrm>
            <a:off x="4708116" y="2603686"/>
            <a:ext cx="2054400" cy="67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s-AR" sz="1700" b="0" i="0" u="none" strike="noStrike" cap="none" dirty="0" smtClean="0">
                <a:solidFill>
                  <a:schemeClr val="dk1"/>
                </a:solidFill>
                <a:latin typeface="Montserrat SemiBold"/>
                <a:ea typeface="Montserrat SemiBold"/>
                <a:cs typeface="Montserrat SemiBold"/>
                <a:sym typeface="Montserrat SemiBold"/>
              </a:rPr>
              <a:t>Mercedes Jones</a:t>
            </a:r>
            <a:endParaRPr sz="1700" b="0" i="0" u="none" strike="noStrike" cap="none" dirty="0">
              <a:solidFill>
                <a:schemeClr val="dk1"/>
              </a:solidFill>
              <a:latin typeface="Montserrat SemiBold"/>
              <a:ea typeface="Montserrat SemiBold"/>
              <a:cs typeface="Montserrat SemiBold"/>
              <a:sym typeface="Montserrat SemiBold"/>
            </a:endParaRPr>
          </a:p>
        </p:txBody>
      </p:sp>
      <p:pic>
        <p:nvPicPr>
          <p:cNvPr id="294" name="Google Shape;294;g806401c4d1_0_898"/>
          <p:cNvPicPr preferRelativeResize="0"/>
          <p:nvPr/>
        </p:nvPicPr>
        <p:blipFill rotWithShape="1">
          <a:blip r:embed="rId4">
            <a:alphaModFix/>
          </a:blip>
          <a:srcRect/>
          <a:stretch/>
        </p:blipFill>
        <p:spPr>
          <a:xfrm>
            <a:off x="7481880" y="2486876"/>
            <a:ext cx="2547475" cy="1116025"/>
          </a:xfrm>
          <a:prstGeom prst="rect">
            <a:avLst/>
          </a:prstGeom>
          <a:noFill/>
          <a:ln>
            <a:noFill/>
          </a:ln>
        </p:spPr>
      </p:pic>
      <p:sp>
        <p:nvSpPr>
          <p:cNvPr id="295" name="Google Shape;295;g806401c4d1_0_898"/>
          <p:cNvSpPr txBox="1"/>
          <p:nvPr/>
        </p:nvSpPr>
        <p:spPr>
          <a:xfrm>
            <a:off x="7659991" y="2603686"/>
            <a:ext cx="2054400" cy="67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s-AR" sz="1700" b="0" i="0" u="none" strike="noStrike" cap="none" dirty="0" smtClean="0">
                <a:solidFill>
                  <a:schemeClr val="dk1"/>
                </a:solidFill>
                <a:latin typeface="Montserrat SemiBold"/>
                <a:ea typeface="Montserrat SemiBold"/>
                <a:cs typeface="Montserrat SemiBold"/>
                <a:sym typeface="Montserrat SemiBold"/>
              </a:rPr>
              <a:t>Sabina Lobato</a:t>
            </a:r>
            <a:endParaRPr sz="1700" b="0" i="0" u="none" strike="noStrike" cap="none" dirty="0">
              <a:solidFill>
                <a:schemeClr val="dk1"/>
              </a:solidFill>
              <a:latin typeface="Montserrat SemiBold"/>
              <a:ea typeface="Montserrat SemiBold"/>
              <a:cs typeface="Montserrat SemiBold"/>
              <a:sym typeface="Montserrat SemiBold"/>
            </a:endParaRPr>
          </a:p>
        </p:txBody>
      </p:sp>
      <p:pic>
        <p:nvPicPr>
          <p:cNvPr id="296" name="Google Shape;296;g806401c4d1_0_898"/>
          <p:cNvPicPr preferRelativeResize="0"/>
          <p:nvPr/>
        </p:nvPicPr>
        <p:blipFill rotWithShape="1">
          <a:blip r:embed="rId4">
            <a:alphaModFix/>
          </a:blip>
          <a:srcRect/>
          <a:stretch/>
        </p:blipFill>
        <p:spPr>
          <a:xfrm>
            <a:off x="1714036" y="3874107"/>
            <a:ext cx="2547475" cy="1116025"/>
          </a:xfrm>
          <a:prstGeom prst="rect">
            <a:avLst/>
          </a:prstGeom>
          <a:noFill/>
          <a:ln>
            <a:noFill/>
          </a:ln>
        </p:spPr>
      </p:pic>
      <p:sp>
        <p:nvSpPr>
          <p:cNvPr id="297" name="Google Shape;297;g806401c4d1_0_898"/>
          <p:cNvSpPr txBox="1"/>
          <p:nvPr/>
        </p:nvSpPr>
        <p:spPr>
          <a:xfrm>
            <a:off x="1892147" y="3990917"/>
            <a:ext cx="2054400" cy="67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s-AR" sz="1700" b="0" i="0" u="none" strike="noStrike" cap="none" dirty="0" smtClean="0">
                <a:solidFill>
                  <a:schemeClr val="dk1"/>
                </a:solidFill>
                <a:latin typeface="Montserrat SemiBold"/>
                <a:ea typeface="Montserrat SemiBold"/>
                <a:cs typeface="Montserrat SemiBold"/>
                <a:sym typeface="Montserrat SemiBold"/>
              </a:rPr>
              <a:t>Cecilia Pereyra Morgan</a:t>
            </a:r>
            <a:endParaRPr sz="1700" b="0" i="0" u="none" strike="noStrike" cap="none" dirty="0">
              <a:solidFill>
                <a:schemeClr val="dk1"/>
              </a:solidFill>
              <a:latin typeface="Montserrat SemiBold"/>
              <a:ea typeface="Montserrat SemiBold"/>
              <a:cs typeface="Montserrat SemiBold"/>
              <a:sym typeface="Montserrat SemiBold"/>
            </a:endParaRPr>
          </a:p>
        </p:txBody>
      </p:sp>
      <p:pic>
        <p:nvPicPr>
          <p:cNvPr id="298" name="Google Shape;298;g806401c4d1_0_898"/>
          <p:cNvPicPr preferRelativeResize="0"/>
          <p:nvPr/>
        </p:nvPicPr>
        <p:blipFill rotWithShape="1">
          <a:blip r:embed="rId4">
            <a:alphaModFix/>
          </a:blip>
          <a:srcRect/>
          <a:stretch/>
        </p:blipFill>
        <p:spPr>
          <a:xfrm>
            <a:off x="4560968" y="3879301"/>
            <a:ext cx="2547475" cy="1116025"/>
          </a:xfrm>
          <a:prstGeom prst="rect">
            <a:avLst/>
          </a:prstGeom>
          <a:noFill/>
          <a:ln>
            <a:noFill/>
          </a:ln>
        </p:spPr>
      </p:pic>
      <p:sp>
        <p:nvSpPr>
          <p:cNvPr id="299" name="Google Shape;299;g806401c4d1_0_898"/>
          <p:cNvSpPr txBox="1"/>
          <p:nvPr/>
        </p:nvSpPr>
        <p:spPr>
          <a:xfrm>
            <a:off x="4739078" y="3996111"/>
            <a:ext cx="2054400" cy="67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s-AR" sz="1700" b="0" i="0" u="none" strike="noStrike" cap="none" dirty="0" smtClean="0">
                <a:solidFill>
                  <a:schemeClr val="dk1"/>
                </a:solidFill>
                <a:latin typeface="Montserrat SemiBold"/>
                <a:ea typeface="Montserrat SemiBold"/>
                <a:cs typeface="Montserrat SemiBold"/>
                <a:sym typeface="Montserrat SemiBold"/>
              </a:rPr>
              <a:t>Gabriel Serber</a:t>
            </a:r>
            <a:endParaRPr sz="1700" b="0" i="0" u="none" strike="noStrike" cap="none" dirty="0">
              <a:solidFill>
                <a:schemeClr val="dk1"/>
              </a:solidFill>
              <a:latin typeface="Montserrat SemiBold"/>
              <a:ea typeface="Montserrat SemiBold"/>
              <a:cs typeface="Montserrat SemiBold"/>
              <a:sym typeface="Montserrat SemiBold"/>
            </a:endParaRPr>
          </a:p>
        </p:txBody>
      </p:sp>
      <p:pic>
        <p:nvPicPr>
          <p:cNvPr id="300" name="Google Shape;300;g806401c4d1_0_898"/>
          <p:cNvPicPr preferRelativeResize="0"/>
          <p:nvPr/>
        </p:nvPicPr>
        <p:blipFill rotWithShape="1">
          <a:blip r:embed="rId4">
            <a:alphaModFix/>
          </a:blip>
          <a:srcRect/>
          <a:stretch/>
        </p:blipFill>
        <p:spPr>
          <a:xfrm>
            <a:off x="7460718" y="3917949"/>
            <a:ext cx="2547475" cy="1116025"/>
          </a:xfrm>
          <a:prstGeom prst="rect">
            <a:avLst/>
          </a:prstGeom>
          <a:noFill/>
          <a:ln>
            <a:noFill/>
          </a:ln>
        </p:spPr>
      </p:pic>
      <p:sp>
        <p:nvSpPr>
          <p:cNvPr id="301" name="Google Shape;301;g806401c4d1_0_898"/>
          <p:cNvSpPr txBox="1"/>
          <p:nvPr/>
        </p:nvSpPr>
        <p:spPr>
          <a:xfrm>
            <a:off x="7638828" y="4034759"/>
            <a:ext cx="2054400" cy="67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s-AR" sz="1700" b="0" i="0" u="none" strike="noStrike" cap="none" dirty="0" smtClean="0">
                <a:solidFill>
                  <a:schemeClr val="dk1"/>
                </a:solidFill>
                <a:latin typeface="Montserrat SemiBold"/>
                <a:ea typeface="Montserrat SemiBold"/>
                <a:cs typeface="Montserrat SemiBold"/>
                <a:sym typeface="Montserrat SemiBold"/>
              </a:rPr>
              <a:t>Martina Walter</a:t>
            </a:r>
            <a:endParaRPr sz="1700" b="0" i="0" u="none" strike="noStrike" cap="none" dirty="0">
              <a:solidFill>
                <a:schemeClr val="dk1"/>
              </a:solidFill>
              <a:latin typeface="Montserrat SemiBold"/>
              <a:ea typeface="Montserrat SemiBold"/>
              <a:cs typeface="Montserrat SemiBold"/>
              <a:sym typeface="Montserrat SemiBold"/>
            </a:endParaRPr>
          </a:p>
        </p:txBody>
      </p:sp>
      <p:sp>
        <p:nvSpPr>
          <p:cNvPr id="306" name="Google Shape;306;g806401c4d1_0_898"/>
          <p:cNvSpPr/>
          <p:nvPr/>
        </p:nvSpPr>
        <p:spPr>
          <a:xfrm>
            <a:off x="12357101" y="-8999"/>
            <a:ext cx="38385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400" b="1" i="0" u="none" strike="noStrike" cap="none">
              <a:solidFill>
                <a:schemeClr val="accen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s-AR" sz="1400" b="1" i="0" u="none" strike="noStrike" cap="none">
                <a:solidFill>
                  <a:srgbClr val="000000"/>
                </a:solidFill>
                <a:latin typeface="Montserrat"/>
                <a:ea typeface="Montserrat"/>
                <a:cs typeface="Montserrat"/>
                <a:sym typeface="Montserrat"/>
              </a:rPr>
              <a:t>Ejercicio</a:t>
            </a:r>
            <a:endParaRPr sz="14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s-AR" sz="1300" b="0" i="0" u="none" strike="noStrike" cap="none">
                <a:solidFill>
                  <a:schemeClr val="dk1"/>
                </a:solidFill>
                <a:latin typeface="Montserrat"/>
                <a:ea typeface="Montserrat"/>
                <a:cs typeface="Montserrat"/>
                <a:sym typeface="Montserrat"/>
              </a:rPr>
              <a:t>Sugerimos que durante la primera llamada su equipo capture y mantenga siempre cerca los superpoderes de todo el equipo. Alguien del equipo puede completar la plantilla durante la llamada. Este ejercicio puede ayudarlo más adelante en el proceso al distribuir tareas en el equipo.</a:t>
            </a: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s-AR" sz="1300" b="0" i="0" u="none" strike="noStrike" cap="none">
                <a:solidFill>
                  <a:schemeClr val="dk1"/>
                </a:solidFill>
                <a:latin typeface="Montserrat"/>
                <a:ea typeface="Montserrat"/>
                <a:cs typeface="Montserrat"/>
                <a:sym typeface="Montserrat"/>
              </a:rPr>
              <a:t>Alentamos a todos los miembros de su equipo a compartir sus superpoderes serios y divertidos.</a:t>
            </a: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s-AR" sz="1300" b="0" i="0" u="none" strike="noStrike" cap="none">
                <a:solidFill>
                  <a:schemeClr val="dk1"/>
                </a:solidFill>
                <a:latin typeface="Montserrat"/>
                <a:ea typeface="Montserrat"/>
                <a:cs typeface="Montserrat"/>
                <a:sym typeface="Montserrat"/>
              </a:rPr>
              <a:t>Algunas habilidades, experiencias y pasiones son particularmente valiosas en el proceso de Desarrollo de la Estrategia, así que si las tiene, asegúrese de que su equipo sepa:</a:t>
            </a: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s-AR" sz="1300" b="0" i="0" u="none" strike="noStrike" cap="none">
                <a:solidFill>
                  <a:schemeClr val="dk1"/>
                </a:solidFill>
                <a:latin typeface="Montserrat"/>
                <a:ea typeface="Montserrat"/>
                <a:cs typeface="Montserrat"/>
                <a:sym typeface="Montserrat"/>
              </a:rPr>
              <a:t>- Facilitar y mantener unido al grupo.</a:t>
            </a: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s-AR" sz="1300" b="0" i="0" u="none" strike="noStrike" cap="none">
                <a:solidFill>
                  <a:schemeClr val="dk1"/>
                </a:solidFill>
                <a:latin typeface="Montserrat"/>
                <a:ea typeface="Montserrat"/>
                <a:cs typeface="Montserrat"/>
                <a:sym typeface="Montserrat"/>
              </a:rPr>
              <a:t>- Logística y organización de personas, manteniendo las cosas en orden.</a:t>
            </a: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s-AR" sz="1300" b="0" i="0" u="none" strike="noStrike" cap="none">
                <a:solidFill>
                  <a:schemeClr val="dk1"/>
                </a:solidFill>
                <a:latin typeface="Montserrat"/>
                <a:ea typeface="Montserrat"/>
                <a:cs typeface="Montserrat"/>
                <a:sym typeface="Montserrat"/>
              </a:rPr>
              <a:t>- Modelado de negocios</a:t>
            </a: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s-AR" sz="1300" b="0" i="0" u="none" strike="noStrike" cap="none">
                <a:solidFill>
                  <a:schemeClr val="dk1"/>
                </a:solidFill>
                <a:latin typeface="Montserrat"/>
                <a:ea typeface="Montserrat"/>
                <a:cs typeface="Montserrat"/>
                <a:sym typeface="Montserrat"/>
              </a:rPr>
              <a:t>- Cambio de política, trabajando con el gobierno</a:t>
            </a: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s-AR" sz="1300" b="0" i="0" u="none" strike="noStrike" cap="none">
                <a:solidFill>
                  <a:schemeClr val="dk1"/>
                </a:solidFill>
                <a:latin typeface="Montserrat"/>
                <a:ea typeface="Montserrat"/>
                <a:cs typeface="Montserrat"/>
                <a:sym typeface="Montserrat"/>
              </a:rPr>
              <a:t>- Capacidad para destilar mensajes claros y pulir formulaciones, contar historias</a:t>
            </a: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s-AR" sz="1300" b="0" i="0" u="none" strike="noStrike" cap="none">
                <a:solidFill>
                  <a:schemeClr val="dk1"/>
                </a:solidFill>
                <a:latin typeface="Montserrat"/>
                <a:ea typeface="Montserrat"/>
                <a:cs typeface="Montserrat"/>
                <a:sym typeface="Montserrat"/>
              </a:rPr>
              <a:t>- Investigando</a:t>
            </a: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s-AR" sz="1300" b="0" i="0" u="none" strike="noStrike" cap="none">
                <a:solidFill>
                  <a:schemeClr val="dk1"/>
                </a:solidFill>
                <a:latin typeface="Montserrat"/>
                <a:ea typeface="Montserrat"/>
                <a:cs typeface="Montserrat"/>
                <a:sym typeface="Montserrat"/>
              </a:rPr>
              <a:t>- Hacer hermosos powerpoints</a:t>
            </a: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s-AR" sz="1300" b="0" i="0" u="none" strike="noStrike" cap="none">
                <a:solidFill>
                  <a:schemeClr val="dk1"/>
                </a:solidFill>
                <a:latin typeface="Montserrat"/>
                <a:ea typeface="Montserrat"/>
                <a:cs typeface="Montserrat"/>
                <a:sym typeface="Montserrat"/>
              </a:rPr>
              <a:t>- Código abierto, trabajando con replicadores / franquiciados</a:t>
            </a:r>
            <a:endParaRPr sz="13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s-AR" sz="400" b="0" i="0" u="none" strike="noStrike" cap="none">
                <a:solidFill>
                  <a:schemeClr val="dk1"/>
                </a:solidFill>
                <a:latin typeface="Montserrat"/>
                <a:ea typeface="Montserrat"/>
                <a:cs typeface="Montserrat"/>
                <a:sym typeface="Montserrat"/>
              </a:rPr>
              <a:t/>
            </a:r>
            <a:br>
              <a:rPr lang="es-AR" sz="400" b="0" i="0" u="none" strike="noStrike" cap="none">
                <a:solidFill>
                  <a:schemeClr val="dk1"/>
                </a:solidFill>
                <a:latin typeface="Montserrat"/>
                <a:ea typeface="Montserrat"/>
                <a:cs typeface="Montserrat"/>
                <a:sym typeface="Montserrat"/>
              </a:rPr>
            </a:br>
            <a:endParaRPr sz="1400" b="0" i="0" u="none" strike="noStrike" cap="none">
              <a:solidFill>
                <a:schemeClr val="dk1"/>
              </a:solidFill>
              <a:latin typeface="Calibri"/>
              <a:ea typeface="Calibri"/>
              <a:cs typeface="Calibri"/>
              <a:sym typeface="Calibri"/>
            </a:endParaRPr>
          </a:p>
        </p:txBody>
      </p:sp>
      <p:sp>
        <p:nvSpPr>
          <p:cNvPr id="307" name="Google Shape;307;g806401c4d1_0_898"/>
          <p:cNvSpPr/>
          <p:nvPr/>
        </p:nvSpPr>
        <p:spPr>
          <a:xfrm>
            <a:off x="6163" y="5938"/>
            <a:ext cx="12192000" cy="6858000"/>
          </a:xfrm>
          <a:prstGeom prst="rect">
            <a:avLst/>
          </a:prstGeom>
          <a:noFill/>
          <a:ln w="114300" cap="flat" cmpd="sng">
            <a:solidFill>
              <a:srgbClr val="F36D17"/>
            </a:solidFill>
            <a:prstDash val="solid"/>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pic>
        <p:nvPicPr>
          <p:cNvPr id="799" name="Google Shape;799;g807027f554_0_729"/>
          <p:cNvPicPr preferRelativeResize="0"/>
          <p:nvPr/>
        </p:nvPicPr>
        <p:blipFill rotWithShape="1">
          <a:blip r:embed="rId3">
            <a:alphaModFix/>
          </a:blip>
          <a:srcRect r="-1317"/>
          <a:stretch/>
        </p:blipFill>
        <p:spPr>
          <a:xfrm>
            <a:off x="0" y="0"/>
            <a:ext cx="12352773" cy="6869875"/>
          </a:xfrm>
          <a:prstGeom prst="rect">
            <a:avLst/>
          </a:prstGeom>
          <a:noFill/>
          <a:ln>
            <a:noFill/>
          </a:ln>
        </p:spPr>
      </p:pic>
      <p:pic>
        <p:nvPicPr>
          <p:cNvPr id="800" name="Google Shape;800;g807027f554_0_729"/>
          <p:cNvPicPr preferRelativeResize="0"/>
          <p:nvPr/>
        </p:nvPicPr>
        <p:blipFill rotWithShape="1">
          <a:blip r:embed="rId4">
            <a:alphaModFix/>
          </a:blip>
          <a:srcRect/>
          <a:stretch/>
        </p:blipFill>
        <p:spPr>
          <a:xfrm>
            <a:off x="581891" y="574304"/>
            <a:ext cx="665018" cy="644017"/>
          </a:xfrm>
          <a:prstGeom prst="rect">
            <a:avLst/>
          </a:prstGeom>
          <a:noFill/>
          <a:ln>
            <a:noFill/>
          </a:ln>
        </p:spPr>
      </p:pic>
      <p:pic>
        <p:nvPicPr>
          <p:cNvPr id="801" name="Google Shape;801;g807027f554_0_729"/>
          <p:cNvPicPr preferRelativeResize="0"/>
          <p:nvPr/>
        </p:nvPicPr>
        <p:blipFill rotWithShape="1">
          <a:blip r:embed="rId5">
            <a:alphaModFix/>
          </a:blip>
          <a:srcRect/>
          <a:stretch/>
        </p:blipFill>
        <p:spPr>
          <a:xfrm>
            <a:off x="1365662" y="6072248"/>
            <a:ext cx="2053225" cy="845127"/>
          </a:xfrm>
          <a:prstGeom prst="rect">
            <a:avLst/>
          </a:prstGeom>
          <a:noFill/>
          <a:ln>
            <a:noFill/>
          </a:ln>
        </p:spPr>
      </p:pic>
      <p:sp>
        <p:nvSpPr>
          <p:cNvPr id="802" name="Google Shape;802;g807027f554_0_729"/>
          <p:cNvSpPr txBox="1"/>
          <p:nvPr/>
        </p:nvSpPr>
        <p:spPr>
          <a:xfrm>
            <a:off x="1445625" y="1872800"/>
            <a:ext cx="5183400" cy="3740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2000"/>
              <a:buFont typeface="Arial"/>
              <a:buNone/>
            </a:pPr>
            <a:r>
              <a:rPr lang="es-AR" sz="2000" b="0" i="0" u="none" strike="noStrike" cap="none">
                <a:solidFill>
                  <a:srgbClr val="000000"/>
                </a:solidFill>
                <a:latin typeface="Montserrat Light"/>
                <a:ea typeface="Montserrat Light"/>
                <a:cs typeface="Montserrat Light"/>
                <a:sym typeface="Montserrat Light"/>
              </a:rPr>
              <a:t>__ Introducción</a:t>
            </a:r>
            <a:endParaRPr sz="2000" b="0" i="0" u="none" strike="noStrike" cap="none">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000"/>
              <a:buFont typeface="Arial"/>
              <a:buNone/>
            </a:pPr>
            <a:r>
              <a:rPr lang="es-AR" sz="2000" b="0" i="0" u="none" strike="noStrike" cap="none">
                <a:solidFill>
                  <a:srgbClr val="000000"/>
                </a:solidFill>
                <a:latin typeface="Montserrat Light"/>
                <a:ea typeface="Montserrat Light"/>
                <a:cs typeface="Montserrat Light"/>
                <a:sym typeface="Montserrat Light"/>
              </a:rPr>
              <a:t>__ Situación actual</a:t>
            </a:r>
            <a:endParaRPr sz="2000" b="0" i="0" u="none" strike="noStrike" cap="none">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000"/>
              <a:buFont typeface="Arial"/>
              <a:buNone/>
            </a:pPr>
            <a:r>
              <a:rPr lang="es-AR" sz="2000" b="0" i="0" u="none" strike="noStrike" cap="none">
                <a:solidFill>
                  <a:srgbClr val="000000"/>
                </a:solidFill>
                <a:latin typeface="Montserrat Light"/>
                <a:ea typeface="Montserrat Light"/>
                <a:cs typeface="Montserrat Light"/>
                <a:sym typeface="Montserrat Light"/>
              </a:rPr>
              <a:t>__ Enfoque de ampliación de impacto</a:t>
            </a:r>
            <a:endParaRPr sz="2000" b="0" i="0" u="none" strike="noStrike" cap="none">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000"/>
              <a:buFont typeface="Arial"/>
              <a:buNone/>
            </a:pPr>
            <a:r>
              <a:rPr lang="es-AR" sz="2000" b="0" i="0" u="none" strike="noStrike" cap="none">
                <a:solidFill>
                  <a:srgbClr val="000000"/>
                </a:solidFill>
                <a:latin typeface="Montserrat Light"/>
                <a:ea typeface="Montserrat Light"/>
                <a:cs typeface="Montserrat Light"/>
                <a:sym typeface="Montserrat Light"/>
              </a:rPr>
              <a:t>__ Conclusión</a:t>
            </a:r>
            <a:endParaRPr sz="2000" b="0" i="0" u="none" strike="noStrike" cap="none">
              <a:solidFill>
                <a:srgbClr val="000000"/>
              </a:solidFill>
              <a:latin typeface="Montserrat Light"/>
              <a:ea typeface="Montserrat Light"/>
              <a:cs typeface="Montserrat Light"/>
              <a:sym typeface="Montserrat Light"/>
            </a:endParaRPr>
          </a:p>
          <a:p>
            <a:pPr marL="0" marR="0" lvl="0" indent="0" algn="l" rtl="0">
              <a:lnSpc>
                <a:spcPct val="150000"/>
              </a:lnSpc>
              <a:spcBef>
                <a:spcPts val="0"/>
              </a:spcBef>
              <a:spcAft>
                <a:spcPts val="0"/>
              </a:spcAft>
              <a:buClr>
                <a:srgbClr val="000000"/>
              </a:buClr>
              <a:buSzPts val="2000"/>
              <a:buFont typeface="Arial"/>
              <a:buNone/>
            </a:pPr>
            <a:r>
              <a:rPr lang="es-AR" sz="2000" b="0" i="0" u="none" strike="noStrike" cap="none">
                <a:solidFill>
                  <a:srgbClr val="000000"/>
                </a:solidFill>
                <a:latin typeface="Montserrat Light"/>
                <a:ea typeface="Montserrat Light"/>
                <a:cs typeface="Montserrat Light"/>
                <a:sym typeface="Montserrat Light"/>
              </a:rPr>
              <a:t>__ </a:t>
            </a:r>
            <a:r>
              <a:rPr lang="es-AR" sz="2000" b="1" i="0" u="none" strike="noStrike" cap="none">
                <a:solidFill>
                  <a:srgbClr val="000000"/>
                </a:solidFill>
                <a:latin typeface="Montserrat"/>
                <a:ea typeface="Montserrat"/>
                <a:cs typeface="Montserrat"/>
                <a:sym typeface="Montserrat"/>
              </a:rPr>
              <a:t>Preguntas</a:t>
            </a:r>
            <a:endParaRPr sz="2000" b="1"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pic>
        <p:nvPicPr>
          <p:cNvPr id="803" name="Google Shape;803;g807027f554_0_729"/>
          <p:cNvPicPr preferRelativeResize="0"/>
          <p:nvPr/>
        </p:nvPicPr>
        <p:blipFill rotWithShape="1">
          <a:blip r:embed="rId6">
            <a:alphaModFix/>
          </a:blip>
          <a:srcRect l="25991" r="25981"/>
          <a:stretch/>
        </p:blipFill>
        <p:spPr>
          <a:xfrm>
            <a:off x="7391284" y="0"/>
            <a:ext cx="4940138" cy="6858000"/>
          </a:xfrm>
          <a:prstGeom prst="rect">
            <a:avLst/>
          </a:prstGeom>
          <a:noFill/>
          <a:ln>
            <a:noFill/>
          </a:ln>
        </p:spPr>
      </p:pic>
      <p:pic>
        <p:nvPicPr>
          <p:cNvPr id="804" name="Google Shape;804;g807027f554_0_729"/>
          <p:cNvPicPr preferRelativeResize="0"/>
          <p:nvPr/>
        </p:nvPicPr>
        <p:blipFill rotWithShape="1">
          <a:blip r:embed="rId7">
            <a:alphaModFix/>
          </a:blip>
          <a:srcRect/>
          <a:stretch/>
        </p:blipFill>
        <p:spPr>
          <a:xfrm>
            <a:off x="5120063" y="450604"/>
            <a:ext cx="3702479" cy="1176609"/>
          </a:xfrm>
          <a:prstGeom prst="rect">
            <a:avLst/>
          </a:prstGeom>
          <a:noFill/>
          <a:ln>
            <a:noFill/>
          </a:ln>
        </p:spPr>
      </p:pic>
      <p:sp>
        <p:nvSpPr>
          <p:cNvPr id="805" name="Google Shape;805;g807027f554_0_729"/>
          <p:cNvSpPr/>
          <p:nvPr/>
        </p:nvSpPr>
        <p:spPr>
          <a:xfrm>
            <a:off x="12388" y="35488"/>
            <a:ext cx="12192000" cy="6858000"/>
          </a:xfrm>
          <a:prstGeom prst="rect">
            <a:avLst/>
          </a:prstGeom>
          <a:noFill/>
          <a:ln w="114300" cap="flat" cmpd="sng">
            <a:solidFill>
              <a:srgbClr val="F36D17"/>
            </a:solidFill>
            <a:prstDash val="solid"/>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pic>
        <p:nvPicPr>
          <p:cNvPr id="810" name="Google Shape;810;g806401c4d1_0_579"/>
          <p:cNvPicPr preferRelativeResize="0"/>
          <p:nvPr/>
        </p:nvPicPr>
        <p:blipFill rotWithShape="1">
          <a:blip r:embed="rId3">
            <a:alphaModFix/>
          </a:blip>
          <a:srcRect/>
          <a:stretch/>
        </p:blipFill>
        <p:spPr>
          <a:xfrm>
            <a:off x="0" y="0"/>
            <a:ext cx="12352773" cy="6869875"/>
          </a:xfrm>
          <a:prstGeom prst="rect">
            <a:avLst/>
          </a:prstGeom>
          <a:noFill/>
          <a:ln>
            <a:noFill/>
          </a:ln>
        </p:spPr>
      </p:pic>
      <p:sp>
        <p:nvSpPr>
          <p:cNvPr id="811" name="Google Shape;811;g806401c4d1_0_579"/>
          <p:cNvSpPr/>
          <p:nvPr/>
        </p:nvSpPr>
        <p:spPr>
          <a:xfrm>
            <a:off x="12357101" y="-8999"/>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¿Cuáles son las preguntas clave que quisieras que los </a:t>
            </a:r>
            <a:r>
              <a:rPr lang="es-AR" sz="1600" b="1" i="0" u="none" strike="noStrike" cap="none">
                <a:solidFill>
                  <a:srgbClr val="000000"/>
                </a:solidFill>
                <a:latin typeface="Montserrat"/>
                <a:ea typeface="Montserrat"/>
                <a:cs typeface="Montserrat"/>
                <a:sym typeface="Montserrat"/>
              </a:rPr>
              <a:t>participantes</a:t>
            </a:r>
            <a:r>
              <a:rPr lang="es-AR" sz="1600" b="0" i="0" u="none" strike="noStrike" cap="none">
                <a:solidFill>
                  <a:srgbClr val="000000"/>
                </a:solidFill>
                <a:latin typeface="Montserrat"/>
                <a:ea typeface="Montserrat"/>
                <a:cs typeface="Montserrat"/>
                <a:sym typeface="Montserrat"/>
              </a:rPr>
              <a:t> de la Cumbre Globalizer (los Aliados Estratégicos) te ayuden a contestar?</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Ejemplos:  </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¿Cómo podemos encontrar los socios adecuados de cierto sector que puedan ayudarnos a acelerar nuestros planes? </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¿Cómo podríamos generar fondos adicionales para cubrir los gastos que implica llevar a cabo el plan? </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(Ver documentos con ejemplos para más ideas.)</a:t>
            </a:r>
            <a:endParaRPr sz="16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2" name="Google Shape;812;g806401c4d1_0_579"/>
          <p:cNvSpPr txBox="1"/>
          <p:nvPr/>
        </p:nvSpPr>
        <p:spPr>
          <a:xfrm>
            <a:off x="463055" y="678420"/>
            <a:ext cx="118692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a:solidFill>
                  <a:srgbClr val="FFFFFF"/>
                </a:solidFill>
                <a:latin typeface="Montserrat"/>
                <a:ea typeface="Montserrat"/>
                <a:cs typeface="Montserrat"/>
                <a:sym typeface="Montserrat"/>
              </a:rPr>
              <a:t>Preguntas importantes para discusión</a:t>
            </a:r>
            <a:endParaRPr sz="28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808080"/>
              </a:buClr>
              <a:buSzPts val="2800"/>
              <a:buFont typeface="Arial"/>
              <a:buNone/>
            </a:pPr>
            <a:r>
              <a:rPr lang="es-AR" sz="2800" b="0" i="0" u="none" strike="noStrike" cap="none">
                <a:solidFill>
                  <a:srgbClr val="808080"/>
                </a:solidFill>
                <a:latin typeface="Arial"/>
                <a:ea typeface="Arial"/>
                <a:cs typeface="Arial"/>
                <a:sym typeface="Arial"/>
              </a:rPr>
              <a:t/>
            </a:r>
            <a:br>
              <a:rPr lang="es-AR" sz="2800" b="0" i="0" u="none" strike="noStrike" cap="none">
                <a:solidFill>
                  <a:srgbClr val="808080"/>
                </a:solidFill>
                <a:latin typeface="Arial"/>
                <a:ea typeface="Arial"/>
                <a:cs typeface="Arial"/>
                <a:sym typeface="Arial"/>
              </a:rPr>
            </a:br>
            <a:r>
              <a:rPr lang="es-AR" sz="2800" b="1" i="0" u="none" strike="noStrike" cap="none">
                <a:solidFill>
                  <a:schemeClr val="accent1"/>
                </a:solidFill>
                <a:latin typeface="Arial"/>
                <a:ea typeface="Arial"/>
                <a:cs typeface="Arial"/>
                <a:sym typeface="Arial"/>
              </a:rPr>
              <a:t/>
            </a:r>
            <a:br>
              <a:rPr lang="es-AR" sz="2800" b="1" i="0" u="none" strike="noStrike" cap="none">
                <a:solidFill>
                  <a:schemeClr val="accent1"/>
                </a:solidFill>
                <a:latin typeface="Arial"/>
                <a:ea typeface="Arial"/>
                <a:cs typeface="Arial"/>
                <a:sym typeface="Arial"/>
              </a:rPr>
            </a:br>
            <a:endParaRPr sz="2800" b="1" i="0" u="none" strike="noStrike" cap="none">
              <a:solidFill>
                <a:schemeClr val="accent1"/>
              </a:solidFill>
              <a:latin typeface="Arial"/>
              <a:ea typeface="Arial"/>
              <a:cs typeface="Arial"/>
              <a:sym typeface="Arial"/>
            </a:endParaRPr>
          </a:p>
        </p:txBody>
      </p:sp>
      <p:sp>
        <p:nvSpPr>
          <p:cNvPr id="813" name="Google Shape;813;g806401c4d1_0_579"/>
          <p:cNvSpPr/>
          <p:nvPr/>
        </p:nvSpPr>
        <p:spPr>
          <a:xfrm>
            <a:off x="466785" y="408537"/>
            <a:ext cx="13431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0" i="0" u="none" strike="noStrike" cap="none">
                <a:solidFill>
                  <a:srgbClr val="FFFFFF"/>
                </a:solidFill>
                <a:latin typeface="Montserrat"/>
                <a:ea typeface="Montserrat"/>
                <a:cs typeface="Montserrat"/>
                <a:sym typeface="Montserrat"/>
              </a:rPr>
              <a:t>PREGUNTAS</a:t>
            </a:r>
            <a:endParaRPr sz="1400" b="0" i="0" u="none" strike="noStrike" cap="none">
              <a:solidFill>
                <a:srgbClr val="FFFFFF"/>
              </a:solidFill>
              <a:latin typeface="Montserrat"/>
              <a:ea typeface="Montserrat"/>
              <a:cs typeface="Montserrat"/>
              <a:sym typeface="Montserrat"/>
            </a:endParaRPr>
          </a:p>
        </p:txBody>
      </p:sp>
      <p:sp>
        <p:nvSpPr>
          <p:cNvPr id="814" name="Google Shape;814;g806401c4d1_0_579"/>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11</a:t>
            </a:r>
            <a:endParaRPr sz="1400" b="1" i="0" u="none" strike="noStrike" cap="none">
              <a:solidFill>
                <a:srgbClr val="000000"/>
              </a:solidFill>
              <a:latin typeface="Montserrat"/>
              <a:ea typeface="Montserrat"/>
              <a:cs typeface="Montserrat"/>
              <a:sym typeface="Montserrat"/>
            </a:endParaRPr>
          </a:p>
        </p:txBody>
      </p:sp>
      <p:sp>
        <p:nvSpPr>
          <p:cNvPr id="815" name="Google Shape;815;g806401c4d1_0_579"/>
          <p:cNvSpPr/>
          <p:nvPr/>
        </p:nvSpPr>
        <p:spPr>
          <a:xfrm>
            <a:off x="466785" y="1497199"/>
            <a:ext cx="8848800" cy="4462500"/>
          </a:xfrm>
          <a:prstGeom prst="rect">
            <a:avLst/>
          </a:prstGeom>
          <a:solidFill>
            <a:schemeClr val="lt1">
              <a:alpha val="61568"/>
            </a:schemeClr>
          </a:solidFill>
          <a:ln w="19050" cap="flat" cmpd="sng">
            <a:solidFill>
              <a:schemeClr val="accent1"/>
            </a:solidFill>
            <a:prstDash val="solid"/>
            <a:miter lim="800000"/>
            <a:headEnd type="none" w="sm" len="sm"/>
            <a:tailEnd type="none" w="sm" len="sm"/>
          </a:ln>
        </p:spPr>
        <p:txBody>
          <a:bodyPr spcFirstLastPara="1" wrap="square" lIns="93275" tIns="144000" rIns="93275" bIns="46625" anchor="t" anchorCtr="0">
            <a:noAutofit/>
          </a:bodyPr>
          <a:lstStyle/>
          <a:p>
            <a:pPr marL="336550" marR="0" lvl="1" indent="-336550" algn="l" rtl="0">
              <a:lnSpc>
                <a:spcPct val="100000"/>
              </a:lnSpc>
              <a:spcBef>
                <a:spcPts val="0"/>
              </a:spcBef>
              <a:spcAft>
                <a:spcPts val="0"/>
              </a:spcAft>
              <a:buClr>
                <a:schemeClr val="dk1"/>
              </a:buClr>
              <a:buSzPts val="1600"/>
              <a:buFont typeface="Arial"/>
              <a:buChar char="•"/>
            </a:pPr>
            <a:r>
              <a:rPr lang="es-AR" sz="1600" b="0" i="0" u="none" strike="noStrike" cap="none">
                <a:solidFill>
                  <a:schemeClr val="dk1"/>
                </a:solidFill>
                <a:latin typeface="Calibri"/>
                <a:ea typeface="Calibri"/>
                <a:cs typeface="Calibri"/>
                <a:sym typeface="Calibri"/>
              </a:rPr>
              <a:t>[XX]</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820" name="Google Shape;820;g807027f554_0_550"/>
          <p:cNvPicPr preferRelativeResize="0"/>
          <p:nvPr/>
        </p:nvPicPr>
        <p:blipFill rotWithShape="1">
          <a:blip r:embed="rId3">
            <a:alphaModFix/>
          </a:blip>
          <a:srcRect t="15625"/>
          <a:stretch/>
        </p:blipFill>
        <p:spPr>
          <a:xfrm>
            <a:off x="1" y="0"/>
            <a:ext cx="12192000" cy="6858000"/>
          </a:xfrm>
          <a:prstGeom prst="rect">
            <a:avLst/>
          </a:prstGeom>
          <a:noFill/>
          <a:ln>
            <a:noFill/>
          </a:ln>
        </p:spPr>
      </p:pic>
      <p:sp>
        <p:nvSpPr>
          <p:cNvPr id="821" name="Google Shape;821;g807027f554_0_550"/>
          <p:cNvSpPr/>
          <p:nvPr/>
        </p:nvSpPr>
        <p:spPr>
          <a:xfrm>
            <a:off x="12357101" y="-8999"/>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¿Cuáles son las preguntas clave que quisieras que los </a:t>
            </a:r>
            <a:r>
              <a:rPr lang="es-AR" sz="1600" b="1" i="0" u="none" strike="noStrike" cap="none">
                <a:solidFill>
                  <a:srgbClr val="000000"/>
                </a:solidFill>
                <a:latin typeface="Montserrat"/>
                <a:ea typeface="Montserrat"/>
                <a:cs typeface="Montserrat"/>
                <a:sym typeface="Montserrat"/>
              </a:rPr>
              <a:t>participantes</a:t>
            </a:r>
            <a:r>
              <a:rPr lang="es-AR" sz="1600" b="0" i="0" u="none" strike="noStrike" cap="none">
                <a:solidFill>
                  <a:srgbClr val="000000"/>
                </a:solidFill>
                <a:latin typeface="Montserrat"/>
                <a:ea typeface="Montserrat"/>
                <a:cs typeface="Montserrat"/>
                <a:sym typeface="Montserrat"/>
              </a:rPr>
              <a:t> de la Cumbre Globalizer (los Aliados Estratégicos - STP) te ayuden a contestar?</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Ejemplos:  </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¿Cómo podemos encontrar los socios adecuados de cierto sector que puedan ayudarnos a acelerar nuestros planes? </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¿Cómo podríamos generar fondos adicionales para cubrir los gastos que implica llevar a cabo el plan? </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rgbClr val="000000"/>
                </a:solidFill>
                <a:latin typeface="Montserrat"/>
                <a:ea typeface="Montserrat"/>
                <a:cs typeface="Montserrat"/>
                <a:sym typeface="Montserrat"/>
              </a:rPr>
              <a:t>(Ver documentos con ejemplos para más ideas.)</a:t>
            </a:r>
            <a:endParaRPr sz="16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2" name="Google Shape;822;g807027f554_0_550"/>
          <p:cNvSpPr txBox="1"/>
          <p:nvPr/>
        </p:nvSpPr>
        <p:spPr>
          <a:xfrm>
            <a:off x="456275" y="639850"/>
            <a:ext cx="7596600" cy="336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900" b="1" i="0" u="none" strike="noStrike" cap="none">
                <a:solidFill>
                  <a:srgbClr val="FFFFFF"/>
                </a:solidFill>
                <a:latin typeface="Montserrat"/>
                <a:ea typeface="Montserrat"/>
                <a:cs typeface="Montserrat"/>
                <a:sym typeface="Montserrat"/>
              </a:rPr>
              <a:t>¡Felicitaciones, han finalizado el diseño de la estrategia de escala!</a:t>
            </a:r>
            <a:endParaRPr sz="29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a:buNone/>
            </a:pPr>
            <a:endParaRPr sz="2900" b="1" i="0" u="none" strike="noStrike" cap="none">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a:buNone/>
            </a:pPr>
            <a:r>
              <a:rPr lang="es-AR" sz="2400" b="0" i="0" u="none" strike="noStrike" cap="none">
                <a:solidFill>
                  <a:srgbClr val="FFFFFF"/>
                </a:solidFill>
                <a:latin typeface="Montserrat"/>
                <a:ea typeface="Montserrat"/>
                <a:cs typeface="Montserrat"/>
                <a:sym typeface="Montserrat"/>
              </a:rPr>
              <a:t>Recuerda repasar la presentación final ¿Cambió tu visión o tu canvas? Haz los cambios necesarios para que la nueva estrategia se vea reflejada en estos documentos.</a:t>
            </a:r>
            <a:endParaRPr sz="2400" b="0" i="0" u="none" strike="noStrike" cap="none">
              <a:solidFill>
                <a:srgbClr val="FFFFFF"/>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808080"/>
              </a:buClr>
              <a:buSzPts val="2800"/>
              <a:buFont typeface="Arial"/>
              <a:buNone/>
            </a:pPr>
            <a:r>
              <a:rPr lang="es-AR" sz="2800" b="0" i="0" u="none" strike="noStrike" cap="none">
                <a:solidFill>
                  <a:srgbClr val="808080"/>
                </a:solidFill>
                <a:latin typeface="Arial"/>
                <a:ea typeface="Arial"/>
                <a:cs typeface="Arial"/>
                <a:sym typeface="Arial"/>
              </a:rPr>
              <a:t/>
            </a:r>
            <a:br>
              <a:rPr lang="es-AR" sz="2800" b="0" i="0" u="none" strike="noStrike" cap="none">
                <a:solidFill>
                  <a:srgbClr val="808080"/>
                </a:solidFill>
                <a:latin typeface="Arial"/>
                <a:ea typeface="Arial"/>
                <a:cs typeface="Arial"/>
                <a:sym typeface="Arial"/>
              </a:rPr>
            </a:br>
            <a:endParaRPr sz="2800" b="1" i="0" u="none" strike="noStrike" cap="none">
              <a:solidFill>
                <a:schemeClr val="accent1"/>
              </a:solidFill>
              <a:latin typeface="Arial"/>
              <a:ea typeface="Arial"/>
              <a:cs typeface="Arial"/>
              <a:sym typeface="Arial"/>
            </a:endParaRPr>
          </a:p>
        </p:txBody>
      </p:sp>
      <p:sp>
        <p:nvSpPr>
          <p:cNvPr id="823" name="Google Shape;823;g807027f554_0_550"/>
          <p:cNvSpPr/>
          <p:nvPr/>
        </p:nvSpPr>
        <p:spPr>
          <a:xfrm>
            <a:off x="460010" y="369962"/>
            <a:ext cx="13431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AR" sz="1600" b="0" i="0" u="none" strike="noStrike" cap="none">
                <a:solidFill>
                  <a:srgbClr val="FFFFFF"/>
                </a:solidFill>
                <a:latin typeface="Montserrat"/>
                <a:ea typeface="Montserrat"/>
                <a:cs typeface="Montserrat"/>
                <a:sym typeface="Montserrat"/>
              </a:rPr>
              <a:t>PREGUNTAS</a:t>
            </a:r>
            <a:endParaRPr sz="1400" b="0" i="0" u="none" strike="noStrike" cap="none">
              <a:solidFill>
                <a:srgbClr val="FFFFFF"/>
              </a:solidFill>
              <a:latin typeface="Montserrat"/>
              <a:ea typeface="Montserrat"/>
              <a:cs typeface="Montserrat"/>
              <a:sym typeface="Montserrat"/>
            </a:endParaRPr>
          </a:p>
        </p:txBody>
      </p:sp>
      <p:sp>
        <p:nvSpPr>
          <p:cNvPr id="824" name="Google Shape;824;g807027f554_0_550"/>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12</a:t>
            </a:r>
            <a:endParaRPr sz="14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829" name="Google Shape;829;g77d1779759_0_41"/>
          <p:cNvPicPr preferRelativeResize="0"/>
          <p:nvPr/>
        </p:nvPicPr>
        <p:blipFill rotWithShape="1">
          <a:blip r:embed="rId3">
            <a:alphaModFix/>
          </a:blip>
          <a:srcRect t="7776" b="7782"/>
          <a:stretch/>
        </p:blipFill>
        <p:spPr>
          <a:xfrm>
            <a:off x="0" y="1"/>
            <a:ext cx="12182528" cy="6858000"/>
          </a:xfrm>
          <a:prstGeom prst="rect">
            <a:avLst/>
          </a:prstGeom>
          <a:noFill/>
          <a:ln>
            <a:noFill/>
          </a:ln>
        </p:spPr>
      </p:pic>
      <p:pic>
        <p:nvPicPr>
          <p:cNvPr id="830" name="Google Shape;830;g77d1779759_0_41"/>
          <p:cNvPicPr preferRelativeResize="0"/>
          <p:nvPr/>
        </p:nvPicPr>
        <p:blipFill rotWithShape="1">
          <a:blip r:embed="rId4">
            <a:alphaModFix/>
          </a:blip>
          <a:srcRect/>
          <a:stretch/>
        </p:blipFill>
        <p:spPr>
          <a:xfrm>
            <a:off x="4514225" y="1851962"/>
            <a:ext cx="3154075" cy="3154075"/>
          </a:xfrm>
          <a:prstGeom prst="rect">
            <a:avLst/>
          </a:prstGeom>
          <a:noFill/>
          <a:ln>
            <a:noFill/>
          </a:ln>
        </p:spPr>
      </p:pic>
      <p:sp>
        <p:nvSpPr>
          <p:cNvPr id="831" name="Google Shape;831;g77d1779759_0_41"/>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g807027f554_0_145"/>
          <p:cNvPicPr preferRelativeResize="0"/>
          <p:nvPr/>
        </p:nvPicPr>
        <p:blipFill rotWithShape="1">
          <a:blip r:embed="rId3">
            <a:alphaModFix/>
          </a:blip>
          <a:srcRect/>
          <a:stretch/>
        </p:blipFill>
        <p:spPr>
          <a:xfrm>
            <a:off x="0" y="-12275"/>
            <a:ext cx="12314726" cy="6875999"/>
          </a:xfrm>
          <a:prstGeom prst="rect">
            <a:avLst/>
          </a:prstGeom>
          <a:noFill/>
          <a:ln>
            <a:noFill/>
          </a:ln>
        </p:spPr>
      </p:pic>
      <p:pic>
        <p:nvPicPr>
          <p:cNvPr id="313" name="Google Shape;313;g807027f554_0_145"/>
          <p:cNvPicPr preferRelativeResize="0"/>
          <p:nvPr/>
        </p:nvPicPr>
        <p:blipFill rotWithShape="1">
          <a:blip r:embed="rId4">
            <a:alphaModFix/>
          </a:blip>
          <a:srcRect/>
          <a:stretch/>
        </p:blipFill>
        <p:spPr>
          <a:xfrm>
            <a:off x="10604665" y="672805"/>
            <a:ext cx="665018" cy="644017"/>
          </a:xfrm>
          <a:prstGeom prst="rect">
            <a:avLst/>
          </a:prstGeom>
          <a:noFill/>
          <a:ln>
            <a:noFill/>
          </a:ln>
        </p:spPr>
      </p:pic>
      <p:sp>
        <p:nvSpPr>
          <p:cNvPr id="314" name="Google Shape;314;g807027f554_0_145"/>
          <p:cNvSpPr/>
          <p:nvPr/>
        </p:nvSpPr>
        <p:spPr>
          <a:xfrm>
            <a:off x="364250" y="62568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1</a:t>
            </a:r>
            <a:endParaRPr sz="1400" b="1" i="0" u="none" strike="noStrike" cap="none">
              <a:solidFill>
                <a:srgbClr val="000000"/>
              </a:solidFill>
              <a:latin typeface="Montserrat"/>
              <a:ea typeface="Montserrat"/>
              <a:cs typeface="Montserrat"/>
              <a:sym typeface="Montserrat"/>
            </a:endParaRPr>
          </a:p>
        </p:txBody>
      </p:sp>
      <p:sp>
        <p:nvSpPr>
          <p:cNvPr id="315" name="Google Shape;315;g807027f554_0_145"/>
          <p:cNvSpPr/>
          <p:nvPr/>
        </p:nvSpPr>
        <p:spPr>
          <a:xfrm>
            <a:off x="1151467" y="1310873"/>
            <a:ext cx="98829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100"/>
              <a:buFont typeface="Arial"/>
              <a:buNone/>
            </a:pPr>
            <a:r>
              <a:rPr lang="es-AR" sz="7100" b="1" i="0" u="none" strike="noStrike" cap="none">
                <a:solidFill>
                  <a:srgbClr val="000000"/>
                </a:solidFill>
                <a:latin typeface="Montserrat"/>
                <a:ea typeface="Montserrat"/>
                <a:cs typeface="Montserrat"/>
                <a:sym typeface="Montserrat"/>
              </a:rPr>
              <a:t>El gran problema</a:t>
            </a:r>
            <a:endParaRPr sz="1300" b="0" i="0" u="none" strike="noStrike" cap="none">
              <a:solidFill>
                <a:srgbClr val="000000"/>
              </a:solidFill>
              <a:latin typeface="Montserrat"/>
              <a:ea typeface="Montserrat"/>
              <a:cs typeface="Montserrat"/>
              <a:sym typeface="Montserrat"/>
            </a:endParaRPr>
          </a:p>
        </p:txBody>
      </p:sp>
      <p:grpSp>
        <p:nvGrpSpPr>
          <p:cNvPr id="316" name="Google Shape;316;g807027f554_0_145"/>
          <p:cNvGrpSpPr/>
          <p:nvPr/>
        </p:nvGrpSpPr>
        <p:grpSpPr>
          <a:xfrm>
            <a:off x="2949024" y="3469915"/>
            <a:ext cx="4715729" cy="762587"/>
            <a:chOff x="-2614188" y="5079456"/>
            <a:chExt cx="6678557" cy="1079999"/>
          </a:xfrm>
        </p:grpSpPr>
        <p:pic>
          <p:nvPicPr>
            <p:cNvPr id="317" name="Google Shape;317;g807027f554_0_145" descr="E:\Documents\Ashoka\Program materials\Iconset\Ashoka_Problem-icon00.png"/>
            <p:cNvPicPr preferRelativeResize="0"/>
            <p:nvPr/>
          </p:nvPicPr>
          <p:blipFill rotWithShape="1">
            <a:blip r:embed="rId5">
              <a:alphaModFix/>
            </a:blip>
            <a:srcRect/>
            <a:stretch/>
          </p:blipFill>
          <p:spPr>
            <a:xfrm>
              <a:off x="-2614188" y="5079456"/>
              <a:ext cx="1079999" cy="1079999"/>
            </a:xfrm>
            <a:prstGeom prst="rect">
              <a:avLst/>
            </a:prstGeom>
            <a:noFill/>
            <a:ln>
              <a:noFill/>
            </a:ln>
          </p:spPr>
        </p:pic>
        <p:pic>
          <p:nvPicPr>
            <p:cNvPr id="318" name="Google Shape;318;g807027f554_0_145" descr="E:\Documents\Ashoka\Program materials\Iconset\Ashoka-2016-07-06\Ashoka_Visionary-icon0.png"/>
            <p:cNvPicPr preferRelativeResize="0"/>
            <p:nvPr/>
          </p:nvPicPr>
          <p:blipFill rotWithShape="1">
            <a:blip r:embed="rId6">
              <a:alphaModFix/>
            </a:blip>
            <a:srcRect/>
            <a:stretch/>
          </p:blipFill>
          <p:spPr>
            <a:xfrm>
              <a:off x="-174106" y="5079456"/>
              <a:ext cx="1079999" cy="1079999"/>
            </a:xfrm>
            <a:prstGeom prst="rect">
              <a:avLst/>
            </a:prstGeom>
            <a:noFill/>
            <a:ln>
              <a:noFill/>
            </a:ln>
          </p:spPr>
        </p:pic>
        <p:grpSp>
          <p:nvGrpSpPr>
            <p:cNvPr id="319" name="Google Shape;319;g807027f554_0_145"/>
            <p:cNvGrpSpPr/>
            <p:nvPr/>
          </p:nvGrpSpPr>
          <p:grpSpPr>
            <a:xfrm>
              <a:off x="2265977" y="5205455"/>
              <a:ext cx="1798391" cy="828000"/>
              <a:chOff x="6920674" y="-1225344"/>
              <a:chExt cx="1798391" cy="828000"/>
            </a:xfrm>
          </p:grpSpPr>
          <p:pic>
            <p:nvPicPr>
              <p:cNvPr id="320" name="Google Shape;320;g807027f554_0_145" descr="E:\Documents\Ashoka\Program materials\Iconset\Ashoka-2016-07-06\Ashoka_Link-icon0.png"/>
              <p:cNvPicPr preferRelativeResize="0"/>
              <p:nvPr/>
            </p:nvPicPr>
            <p:blipFill rotWithShape="1">
              <a:blip r:embed="rId7">
                <a:alphaModFix/>
              </a:blip>
              <a:srcRect/>
              <a:stretch/>
            </p:blipFill>
            <p:spPr>
              <a:xfrm>
                <a:off x="7891066" y="-1225344"/>
                <a:ext cx="828000" cy="828000"/>
              </a:xfrm>
              <a:prstGeom prst="rect">
                <a:avLst/>
              </a:prstGeom>
              <a:noFill/>
              <a:ln>
                <a:noFill/>
              </a:ln>
            </p:spPr>
          </p:pic>
          <p:pic>
            <p:nvPicPr>
              <p:cNvPr id="321" name="Google Shape;321;g807027f554_0_145" descr="E:\Documents\Ashoka\Program materials\Iconset\Ashoka-2016-07-06\Ashoka_Delivery-icon0.png"/>
              <p:cNvPicPr preferRelativeResize="0"/>
              <p:nvPr/>
            </p:nvPicPr>
            <p:blipFill rotWithShape="1">
              <a:blip r:embed="rId8">
                <a:alphaModFix/>
              </a:blip>
              <a:srcRect/>
              <a:stretch/>
            </p:blipFill>
            <p:spPr>
              <a:xfrm>
                <a:off x="7397920" y="-1225344"/>
                <a:ext cx="828000" cy="828000"/>
              </a:xfrm>
              <a:prstGeom prst="rect">
                <a:avLst/>
              </a:prstGeom>
              <a:noFill/>
              <a:ln>
                <a:noFill/>
              </a:ln>
            </p:spPr>
          </p:pic>
          <p:pic>
            <p:nvPicPr>
              <p:cNvPr id="322" name="Google Shape;322;g807027f554_0_145" descr="E:\Documents\Ashoka\Program materials\Iconset\Ashoka-2016-07-06\Ashoka_Solutions-icon0.png"/>
              <p:cNvPicPr preferRelativeResize="0"/>
              <p:nvPr/>
            </p:nvPicPr>
            <p:blipFill rotWithShape="1">
              <a:blip r:embed="rId9">
                <a:alphaModFix/>
              </a:blip>
              <a:srcRect/>
              <a:stretch/>
            </p:blipFill>
            <p:spPr>
              <a:xfrm>
                <a:off x="6920674" y="-1225344"/>
                <a:ext cx="828000" cy="828000"/>
              </a:xfrm>
              <a:prstGeom prst="rect">
                <a:avLst/>
              </a:prstGeom>
              <a:noFill/>
              <a:ln>
                <a:noFill/>
              </a:ln>
            </p:spPr>
          </p:pic>
        </p:grpSp>
        <p:pic>
          <p:nvPicPr>
            <p:cNvPr id="323" name="Google Shape;323;g807027f554_0_145" descr="E:\Documents\Ashoka\Program materials\Iconset\Ashoka_Key-Steps-icon0.png"/>
            <p:cNvPicPr preferRelativeResize="0"/>
            <p:nvPr/>
          </p:nvPicPr>
          <p:blipFill rotWithShape="1">
            <a:blip r:embed="rId10">
              <a:alphaModFix/>
            </a:blip>
            <a:srcRect/>
            <a:stretch/>
          </p:blipFill>
          <p:spPr>
            <a:xfrm>
              <a:off x="1045935" y="5079456"/>
              <a:ext cx="1079999" cy="1079999"/>
            </a:xfrm>
            <a:prstGeom prst="rect">
              <a:avLst/>
            </a:prstGeom>
            <a:noFill/>
            <a:ln>
              <a:noFill/>
            </a:ln>
          </p:spPr>
        </p:pic>
        <p:pic>
          <p:nvPicPr>
            <p:cNvPr id="324" name="Google Shape;324;g807027f554_0_145" descr="E:\Documents\Ashoka\Program materials\Iconset\Ashoka_Root-cause-icon0.png"/>
            <p:cNvPicPr preferRelativeResize="0"/>
            <p:nvPr/>
          </p:nvPicPr>
          <p:blipFill rotWithShape="1">
            <a:blip r:embed="rId11">
              <a:alphaModFix/>
            </a:blip>
            <a:srcRect/>
            <a:stretch/>
          </p:blipFill>
          <p:spPr>
            <a:xfrm>
              <a:off x="-1394147" y="5079456"/>
              <a:ext cx="1079999" cy="1079999"/>
            </a:xfrm>
            <a:prstGeom prst="rect">
              <a:avLst/>
            </a:prstGeom>
            <a:noFill/>
            <a:ln>
              <a:noFill/>
            </a:ln>
          </p:spPr>
        </p:pic>
      </p:grpSp>
      <p:sp>
        <p:nvSpPr>
          <p:cNvPr id="325" name="Google Shape;325;g807027f554_0_145"/>
          <p:cNvSpPr/>
          <p:nvPr/>
        </p:nvSpPr>
        <p:spPr>
          <a:xfrm>
            <a:off x="-64377" y="4481475"/>
            <a:ext cx="123792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AR" sz="1800" b="1" i="0" u="none" strike="noStrike" cap="none">
                <a:solidFill>
                  <a:srgbClr val="000000"/>
                </a:solidFill>
                <a:latin typeface="Montserrat"/>
                <a:ea typeface="Montserrat"/>
                <a:cs typeface="Montserrat"/>
                <a:sym typeface="Montserrat"/>
              </a:rPr>
              <a:t>El gran problema y las causas sistémicas</a:t>
            </a:r>
            <a:endParaRPr sz="1800" b="1" i="0" u="none" strike="noStrike" cap="none">
              <a:solidFill>
                <a:srgbClr val="000000"/>
              </a:solidFill>
              <a:latin typeface="Montserrat"/>
              <a:ea typeface="Montserrat"/>
              <a:cs typeface="Montserrat"/>
              <a:sym typeface="Montserrat"/>
            </a:endParaRPr>
          </a:p>
        </p:txBody>
      </p:sp>
      <p:sp>
        <p:nvSpPr>
          <p:cNvPr id="326" name="Google Shape;326;g807027f554_0_145"/>
          <p:cNvSpPr/>
          <p:nvPr/>
        </p:nvSpPr>
        <p:spPr>
          <a:xfrm>
            <a:off x="12357101" y="-8999"/>
            <a:ext cx="49641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Montserrat"/>
                <a:ea typeface="Montserrat"/>
                <a:cs typeface="Montserrat"/>
                <a:sym typeface="Montserrat"/>
              </a:rPr>
              <a:t>Vamos a trabajar en el Gran Problema y empezar a analizar las causas sistémicas.</a:t>
            </a:r>
            <a:endParaRPr sz="12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Montserrat"/>
                <a:ea typeface="Montserrat"/>
                <a:cs typeface="Montserrat"/>
                <a:sym typeface="Montserrat"/>
              </a:rPr>
              <a:t>Objetivo de este encuentro:</a:t>
            </a:r>
            <a:endParaRPr sz="1200" b="0" i="0" u="none" strike="noStrike" cap="none">
              <a:solidFill>
                <a:schemeClr val="dk1"/>
              </a:solidFill>
              <a:latin typeface="Montserrat"/>
              <a:ea typeface="Montserrat"/>
              <a:cs typeface="Montserrat"/>
              <a:sym typeface="Montserrat"/>
            </a:endParaRPr>
          </a:p>
          <a:p>
            <a:pPr marL="457200" marR="0" lvl="0" indent="-304800" algn="l" rtl="0">
              <a:lnSpc>
                <a:spcPct val="100000"/>
              </a:lnSpc>
              <a:spcBef>
                <a:spcPts val="0"/>
              </a:spcBef>
              <a:spcAft>
                <a:spcPts val="0"/>
              </a:spcAft>
              <a:buClr>
                <a:schemeClr val="dk1"/>
              </a:buClr>
              <a:buSzPts val="1200"/>
              <a:buFont typeface="Montserrat"/>
              <a:buChar char="-"/>
            </a:pPr>
            <a:r>
              <a:rPr lang="es-AR" sz="1200" b="0" i="0" u="none" strike="noStrike" cap="none">
                <a:solidFill>
                  <a:schemeClr val="dk1"/>
                </a:solidFill>
                <a:latin typeface="Montserrat"/>
                <a:ea typeface="Montserrat"/>
                <a:cs typeface="Montserrat"/>
                <a:sym typeface="Montserrat"/>
              </a:rPr>
              <a:t>Gran problema clarificado.</a:t>
            </a:r>
            <a:endParaRPr sz="1200" b="0" i="0" u="none" strike="noStrike" cap="none">
              <a:solidFill>
                <a:schemeClr val="dk1"/>
              </a:solidFill>
              <a:latin typeface="Montserrat"/>
              <a:ea typeface="Montserrat"/>
              <a:cs typeface="Montserrat"/>
              <a:sym typeface="Montserrat"/>
            </a:endParaRPr>
          </a:p>
          <a:p>
            <a:pPr marL="457200" marR="0" lvl="0" indent="-304800" algn="l" rtl="0">
              <a:lnSpc>
                <a:spcPct val="100000"/>
              </a:lnSpc>
              <a:spcBef>
                <a:spcPts val="0"/>
              </a:spcBef>
              <a:spcAft>
                <a:spcPts val="0"/>
              </a:spcAft>
              <a:buClr>
                <a:schemeClr val="dk1"/>
              </a:buClr>
              <a:buSzPts val="1200"/>
              <a:buFont typeface="Montserrat"/>
              <a:buChar char="-"/>
            </a:pPr>
            <a:r>
              <a:rPr lang="es-AR" sz="1200" b="0" i="0" u="none" strike="noStrike" cap="none">
                <a:solidFill>
                  <a:schemeClr val="dk1"/>
                </a:solidFill>
                <a:latin typeface="Montserrat"/>
                <a:ea typeface="Montserrat"/>
                <a:cs typeface="Montserrat"/>
                <a:sym typeface="Montserrat"/>
              </a:rPr>
              <a:t>Identificar partes interesadas (stakeholders)</a:t>
            </a:r>
            <a:endParaRPr sz="12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000000"/>
                </a:solidFill>
                <a:latin typeface="Calibri"/>
                <a:ea typeface="Calibri"/>
                <a:cs typeface="Calibri"/>
                <a:sym typeface="Calibri"/>
              </a:rPr>
              <a:t/>
            </a:r>
            <a:br>
              <a:rPr lang="es-AR" sz="1200" b="1" i="0" u="none" strike="noStrike" cap="none">
                <a:solidFill>
                  <a:srgbClr val="000000"/>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327" name="Google Shape;327;g807027f554_0_145"/>
          <p:cNvSpPr/>
          <p:nvPr/>
        </p:nvSpPr>
        <p:spPr>
          <a:xfrm>
            <a:off x="3214279" y="5415542"/>
            <a:ext cx="81558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s-AR" sz="1200" b="1" i="0" u="none" strike="noStrike" cap="none">
                <a:solidFill>
                  <a:srgbClr val="000000"/>
                </a:solidFill>
                <a:latin typeface="Montserrat"/>
                <a:ea typeface="Montserrat"/>
                <a:cs typeface="Montserrat"/>
                <a:sym typeface="Montserrat"/>
              </a:rPr>
              <a:t>Ver videos: </a:t>
            </a:r>
            <a:r>
              <a:rPr lang="es-AR" sz="1200" b="0" i="0" u="none" strike="noStrike" cap="none">
                <a:solidFill>
                  <a:srgbClr val="000000"/>
                </a:solidFill>
                <a:latin typeface="Montserrat"/>
                <a:ea typeface="Montserrat"/>
                <a:cs typeface="Montserrat"/>
                <a:sym typeface="Montserrat"/>
              </a:rPr>
              <a:t>Cambio sistémico: </a:t>
            </a:r>
            <a:r>
              <a:rPr lang="es-AR" sz="1200" b="0" i="0" u="sng" strike="noStrike" cap="none">
                <a:solidFill>
                  <a:srgbClr val="000000"/>
                </a:solidFill>
                <a:latin typeface="Montserrat"/>
                <a:ea typeface="Montserrat"/>
                <a:cs typeface="Montserrat"/>
                <a:sym typeface="Montserrat"/>
                <a:hlinkClick r:id="rId12"/>
              </a:rPr>
              <a:t>https://www.youtube.com/watch?v=SMPIdm3-0rQ&amp;feature=youtu.be</a:t>
            </a:r>
            <a:endParaRPr sz="12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1100"/>
              <a:buFont typeface="Arial"/>
              <a:buNone/>
            </a:pPr>
            <a:r>
              <a:rPr lang="es-AR" sz="1200" b="0" i="0" u="none" strike="noStrike" cap="none">
                <a:solidFill>
                  <a:srgbClr val="000000"/>
                </a:solidFill>
                <a:latin typeface="Montserrat"/>
                <a:ea typeface="Montserrat"/>
                <a:cs typeface="Montserrat"/>
                <a:sym typeface="Montserrat"/>
              </a:rPr>
              <a:t>Para</a:t>
            </a:r>
            <a:r>
              <a:rPr lang="es-AR" sz="1200" b="1" i="0" u="none" strike="noStrike" cap="none">
                <a:solidFill>
                  <a:srgbClr val="000000"/>
                </a:solidFill>
                <a:latin typeface="Montserrat"/>
                <a:ea typeface="Montserrat"/>
                <a:cs typeface="Montserrat"/>
                <a:sym typeface="Montserrat"/>
              </a:rPr>
              <a:t> situar tu abordaje en el sistema: </a:t>
            </a:r>
            <a:r>
              <a:rPr lang="es-AR" sz="1200" b="0" i="0" u="sng" strike="noStrike" cap="none">
                <a:solidFill>
                  <a:srgbClr val="000000"/>
                </a:solidFill>
                <a:latin typeface="Montserrat"/>
                <a:ea typeface="Montserrat"/>
                <a:cs typeface="Montserrat"/>
                <a:sym typeface="Montserrat"/>
                <a:hlinkClick r:id="rId13"/>
              </a:rPr>
              <a:t>https://www.youtube.com/watch?v=2kNskAWApRo#action=share</a:t>
            </a:r>
            <a:r>
              <a:rPr lang="es-AR" sz="1200" b="0" i="0" u="none" strike="noStrike" cap="none">
                <a:solidFill>
                  <a:srgbClr val="000000"/>
                </a:solidFill>
                <a:latin typeface="Montserrat"/>
                <a:ea typeface="Montserrat"/>
                <a:cs typeface="Montserrat"/>
                <a:sym typeface="Montserrat"/>
              </a:rPr>
              <a:t> </a:t>
            </a:r>
            <a:endParaRPr sz="1200" b="1"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1800"/>
              <a:buFont typeface="Arial"/>
              <a:buNone/>
            </a:pPr>
            <a:endParaRPr sz="1700" b="1" i="0" u="none" strike="noStrike" cap="none">
              <a:solidFill>
                <a:srgbClr val="000000"/>
              </a:solidFill>
              <a:latin typeface="Montserrat"/>
              <a:ea typeface="Montserrat"/>
              <a:cs typeface="Montserrat"/>
              <a:sym typeface="Montserrat"/>
            </a:endParaRPr>
          </a:p>
        </p:txBody>
      </p:sp>
      <p:pic>
        <p:nvPicPr>
          <p:cNvPr id="328" name="Google Shape;328;g807027f554_0_145"/>
          <p:cNvPicPr preferRelativeResize="0"/>
          <p:nvPr/>
        </p:nvPicPr>
        <p:blipFill rotWithShape="1">
          <a:blip r:embed="rId14">
            <a:alphaModFix/>
          </a:blip>
          <a:srcRect/>
          <a:stretch/>
        </p:blipFill>
        <p:spPr>
          <a:xfrm>
            <a:off x="2516100" y="5376650"/>
            <a:ext cx="698175" cy="698175"/>
          </a:xfrm>
          <a:prstGeom prst="rect">
            <a:avLst/>
          </a:prstGeom>
          <a:noFill/>
          <a:ln>
            <a:noFill/>
          </a:ln>
        </p:spPr>
      </p:pic>
      <p:sp>
        <p:nvSpPr>
          <p:cNvPr id="329" name="Google Shape;329;g807027f554_0_145"/>
          <p:cNvSpPr/>
          <p:nvPr/>
        </p:nvSpPr>
        <p:spPr>
          <a:xfrm>
            <a:off x="6163" y="5938"/>
            <a:ext cx="12192000" cy="6858000"/>
          </a:xfrm>
          <a:prstGeom prst="rect">
            <a:avLst/>
          </a:prstGeom>
          <a:noFill/>
          <a:ln w="114300" cap="flat" cmpd="sng">
            <a:solidFill>
              <a:srgbClr val="F36D17"/>
            </a:solidFill>
            <a:prstDash val="solid"/>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g807027f554_0_266"/>
          <p:cNvPicPr preferRelativeResize="0"/>
          <p:nvPr/>
        </p:nvPicPr>
        <p:blipFill rotWithShape="1">
          <a:blip r:embed="rId3">
            <a:alphaModFix/>
          </a:blip>
          <a:srcRect/>
          <a:stretch/>
        </p:blipFill>
        <p:spPr>
          <a:xfrm>
            <a:off x="-61362" y="-164751"/>
            <a:ext cx="12314714" cy="7022751"/>
          </a:xfrm>
          <a:prstGeom prst="rect">
            <a:avLst/>
          </a:prstGeom>
          <a:noFill/>
          <a:ln>
            <a:noFill/>
          </a:ln>
        </p:spPr>
      </p:pic>
      <p:pic>
        <p:nvPicPr>
          <p:cNvPr id="366" name="Google Shape;366;g807027f554_0_266"/>
          <p:cNvPicPr preferRelativeResize="0"/>
          <p:nvPr/>
        </p:nvPicPr>
        <p:blipFill rotWithShape="1">
          <a:blip r:embed="rId4">
            <a:alphaModFix/>
          </a:blip>
          <a:srcRect/>
          <a:stretch/>
        </p:blipFill>
        <p:spPr>
          <a:xfrm>
            <a:off x="11247190" y="18705"/>
            <a:ext cx="665018" cy="644017"/>
          </a:xfrm>
          <a:prstGeom prst="rect">
            <a:avLst/>
          </a:prstGeom>
          <a:noFill/>
          <a:ln>
            <a:noFill/>
          </a:ln>
        </p:spPr>
      </p:pic>
      <p:sp>
        <p:nvSpPr>
          <p:cNvPr id="367" name="Google Shape;367;g807027f554_0_266"/>
          <p:cNvSpPr txBox="1"/>
          <p:nvPr/>
        </p:nvSpPr>
        <p:spPr>
          <a:xfrm>
            <a:off x="431740" y="152566"/>
            <a:ext cx="90252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Montserrat"/>
                <a:ea typeface="Montserrat"/>
                <a:cs typeface="Montserrat"/>
                <a:sym typeface="Montserrat"/>
              </a:rPr>
              <a:t>SITUACIÓN ACTUAL</a:t>
            </a:r>
            <a:endParaRPr sz="1200" b="0" i="0" u="none" strike="noStrike" cap="none">
              <a:solidFill>
                <a:srgbClr val="000000"/>
              </a:solidFill>
              <a:latin typeface="Montserrat"/>
              <a:ea typeface="Montserrat"/>
              <a:cs typeface="Montserrat"/>
              <a:sym typeface="Montserrat"/>
            </a:endParaRPr>
          </a:p>
        </p:txBody>
      </p:sp>
      <p:sp>
        <p:nvSpPr>
          <p:cNvPr id="368" name="Google Shape;368;g807027f554_0_266"/>
          <p:cNvSpPr/>
          <p:nvPr/>
        </p:nvSpPr>
        <p:spPr>
          <a:xfrm>
            <a:off x="410914" y="1169949"/>
            <a:ext cx="5173289" cy="4954273"/>
          </a:xfrm>
          <a:prstGeom prst="rect">
            <a:avLst/>
          </a:prstGeom>
          <a:noFill/>
          <a:ln w="19050" cap="flat" cmpd="sng">
            <a:solidFill>
              <a:srgbClr val="000000"/>
            </a:solidFill>
            <a:prstDash val="solid"/>
            <a:miter lim="800000"/>
            <a:headEnd type="none" w="sm" len="sm"/>
            <a:tailEnd type="none" w="sm" len="sm"/>
          </a:ln>
        </p:spPr>
        <p:txBody>
          <a:bodyPr spcFirstLastPara="1" wrap="square" lIns="91425" tIns="396000" rIns="91425" bIns="45700" anchor="t" anchorCtr="0">
            <a:noAutofit/>
          </a:bodyPr>
          <a:lstStyle/>
          <a:p>
            <a:pPr marL="184150" lvl="0" indent="6350" algn="just">
              <a:lnSpc>
                <a:spcPct val="115000"/>
              </a:lnSpc>
              <a:spcAft>
                <a:spcPts val="600"/>
              </a:spcAft>
              <a:buSzPts val="1600"/>
            </a:pPr>
            <a:r>
              <a:rPr lang="es-AR" sz="1400" b="1" i="0" u="none" strike="noStrike" cap="none" dirty="0" smtClean="0">
                <a:solidFill>
                  <a:srgbClr val="000000"/>
                </a:solidFill>
                <a:latin typeface="Montserrat"/>
                <a:ea typeface="Montserrat"/>
                <a:cs typeface="Montserrat"/>
                <a:sym typeface="Montserrat"/>
              </a:rPr>
              <a:t>CETRAM</a:t>
            </a:r>
            <a:r>
              <a:rPr lang="es-AR" sz="1400" i="0" u="none" strike="noStrike" cap="none" dirty="0" smtClean="0">
                <a:solidFill>
                  <a:srgbClr val="000000"/>
                </a:solidFill>
                <a:latin typeface="Montserrat"/>
                <a:ea typeface="Montserrat"/>
                <a:cs typeface="Montserrat"/>
                <a:sym typeface="Montserrat"/>
              </a:rPr>
              <a:t> busca mejorar </a:t>
            </a:r>
            <a:r>
              <a:rPr lang="es-AR" dirty="0" smtClean="0"/>
              <a:t>la </a:t>
            </a:r>
            <a:r>
              <a:rPr lang="es-AR" dirty="0"/>
              <a:t>baja calidad de vida de las personas con enfermedades </a:t>
            </a:r>
            <a:r>
              <a:rPr lang="es-AR" dirty="0" smtClean="0"/>
              <a:t>neurodegenerativas </a:t>
            </a:r>
            <a:r>
              <a:rPr lang="es-AR" dirty="0"/>
              <a:t>(trastornos del movimiento) en </a:t>
            </a:r>
            <a:r>
              <a:rPr lang="es-AR" dirty="0" smtClean="0"/>
              <a:t>Chile.</a:t>
            </a:r>
          </a:p>
          <a:p>
            <a:pPr marL="184150" lvl="0" indent="6350" algn="just">
              <a:lnSpc>
                <a:spcPct val="115000"/>
              </a:lnSpc>
              <a:spcAft>
                <a:spcPts val="600"/>
              </a:spcAft>
              <a:buSzPts val="1600"/>
            </a:pPr>
            <a:r>
              <a:rPr lang="es-AR" dirty="0" smtClean="0"/>
              <a:t>Las causas de esta situación son múltiples, pudiendo distinguir como fundamentales (y accionables): los condicionantes sociales de la persona en situación de salud,  la falta de reconocimiento de los derechos del paciente, la falta de trasnversalidad en los procesos sanitarios (falta de integración de los servicios), enfoque preponderantemente  biocéntrico y disciplinar de los servicios de salud y del sector académico.</a:t>
            </a:r>
          </a:p>
          <a:p>
            <a:pPr marL="184150" lvl="0" indent="6350" algn="just">
              <a:lnSpc>
                <a:spcPct val="115000"/>
              </a:lnSpc>
              <a:spcAft>
                <a:spcPts val="600"/>
              </a:spcAft>
              <a:buSzPts val="1600"/>
            </a:pPr>
            <a:r>
              <a:rPr lang="es-AR" dirty="0" smtClean="0"/>
              <a:t>Sólo en Chile son 50.000 personas las que viven con esta condición, llegando a 100.000 si incluímos su círculo familiar directo. </a:t>
            </a:r>
          </a:p>
          <a:p>
            <a:pPr marL="184150" lvl="0" indent="6350" algn="just">
              <a:lnSpc>
                <a:spcPct val="115000"/>
              </a:lnSpc>
              <a:spcAft>
                <a:spcPts val="600"/>
              </a:spcAft>
              <a:buSzPts val="1600"/>
            </a:pPr>
            <a:r>
              <a:rPr lang="es-AR" dirty="0" smtClean="0"/>
              <a:t>La principal consecuencia es que este problema se traduce en un baja calidad de vida (evitable) de las personas con enferemedades neurodegenerativas en Chile.</a:t>
            </a:r>
          </a:p>
          <a:p>
            <a:pPr marL="182562" marR="0" lvl="0" indent="-80962" algn="l" rtl="0">
              <a:lnSpc>
                <a:spcPct val="115000"/>
              </a:lnSpc>
              <a:spcBef>
                <a:spcPts val="600"/>
              </a:spcBef>
              <a:spcAft>
                <a:spcPts val="0"/>
              </a:spcAft>
              <a:buClr>
                <a:srgbClr val="000000"/>
              </a:buClr>
              <a:buSzPts val="1600"/>
              <a:buFont typeface="Arial"/>
              <a:buNone/>
            </a:pPr>
            <a:endParaRPr sz="1400" b="0" i="0" u="none" strike="noStrike" cap="none" dirty="0">
              <a:solidFill>
                <a:srgbClr val="000000"/>
              </a:solidFill>
              <a:latin typeface="Montserrat"/>
              <a:ea typeface="Montserrat"/>
              <a:cs typeface="Montserrat"/>
              <a:sym typeface="Montserrat"/>
            </a:endParaRPr>
          </a:p>
        </p:txBody>
      </p:sp>
      <p:sp>
        <p:nvSpPr>
          <p:cNvPr id="369" name="Google Shape;369;g807027f554_0_266"/>
          <p:cNvSpPr/>
          <p:nvPr/>
        </p:nvSpPr>
        <p:spPr>
          <a:xfrm>
            <a:off x="429592" y="1169938"/>
            <a:ext cx="5144615" cy="43602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dirty="0">
                <a:solidFill>
                  <a:srgbClr val="FFFFFF"/>
                </a:solidFill>
                <a:latin typeface="Montserrat"/>
                <a:ea typeface="Montserrat"/>
                <a:cs typeface="Montserrat"/>
                <a:sym typeface="Montserrat"/>
              </a:rPr>
              <a:t>El problema </a:t>
            </a:r>
            <a:endParaRPr sz="1400" b="0" i="0" u="none" strike="noStrike" cap="none" dirty="0">
              <a:solidFill>
                <a:srgbClr val="000000"/>
              </a:solidFill>
              <a:latin typeface="Montserrat"/>
              <a:ea typeface="Montserrat"/>
              <a:cs typeface="Montserrat"/>
              <a:sym typeface="Montserrat"/>
            </a:endParaRPr>
          </a:p>
        </p:txBody>
      </p:sp>
      <p:sp>
        <p:nvSpPr>
          <p:cNvPr id="370" name="Google Shape;370;g807027f554_0_266"/>
          <p:cNvSpPr/>
          <p:nvPr/>
        </p:nvSpPr>
        <p:spPr>
          <a:xfrm>
            <a:off x="6469212" y="1169950"/>
            <a:ext cx="5299456" cy="5250606"/>
          </a:xfrm>
          <a:prstGeom prst="rect">
            <a:avLst/>
          </a:prstGeom>
          <a:noFill/>
          <a:ln w="19050" cap="flat" cmpd="sng">
            <a:solidFill>
              <a:srgbClr val="043C61"/>
            </a:solidFill>
            <a:prstDash val="solid"/>
            <a:miter lim="800000"/>
            <a:headEnd type="none" w="sm" len="sm"/>
            <a:tailEnd type="none" w="sm" len="sm"/>
          </a:ln>
        </p:spPr>
        <p:txBody>
          <a:bodyPr spcFirstLastPara="1" wrap="square" lIns="91425" tIns="396000" rIns="91425" bIns="45700" anchor="t" anchorCtr="0">
            <a:noAutofit/>
          </a:bodyPr>
          <a:lstStyle/>
          <a:p>
            <a:pPr marL="184150" lvl="0">
              <a:lnSpc>
                <a:spcPct val="115000"/>
              </a:lnSpc>
              <a:spcAft>
                <a:spcPts val="600"/>
              </a:spcAft>
              <a:buSzPts val="1600"/>
            </a:pPr>
            <a:r>
              <a:rPr lang="es-AR" sz="1400" i="0" u="none" strike="noStrike" cap="none" dirty="0" smtClean="0">
                <a:solidFill>
                  <a:srgbClr val="000000"/>
                </a:solidFill>
                <a:latin typeface="Montserrat"/>
                <a:ea typeface="Montserrat"/>
                <a:cs typeface="Montserrat"/>
                <a:sym typeface="Montserrat"/>
              </a:rPr>
              <a:t>En Transaberes las situaciones de salud se abordan y viven de forma superadora. La calidad de vida de las personas en situación de enfermedad es mejor.</a:t>
            </a:r>
          </a:p>
          <a:p>
            <a:pPr marL="184150" lvl="0">
              <a:lnSpc>
                <a:spcPct val="115000"/>
              </a:lnSpc>
              <a:spcAft>
                <a:spcPts val="600"/>
              </a:spcAft>
              <a:buSzPts val="1600"/>
            </a:pPr>
            <a:r>
              <a:rPr lang="es-AR" dirty="0" smtClean="0">
                <a:latin typeface="Montserrat"/>
                <a:ea typeface="Montserrat"/>
                <a:cs typeface="Montserrat"/>
                <a:sym typeface="Montserrat"/>
              </a:rPr>
              <a:t>Se evita el sufrimiento social e individual inncesario, repercutiendo directamente sobre su calida de vida a través de un acceso equitativo al sistema de salud: complejidad, medicación y rehabilitación</a:t>
            </a:r>
          </a:p>
          <a:p>
            <a:pPr marL="184150" lvl="0">
              <a:lnSpc>
                <a:spcPct val="115000"/>
              </a:lnSpc>
              <a:spcAft>
                <a:spcPts val="600"/>
              </a:spcAft>
              <a:buSzPts val="1600"/>
            </a:pPr>
            <a:r>
              <a:rPr lang="es-AR" sz="1400" i="0" u="none" strike="noStrike" cap="none" dirty="0" smtClean="0">
                <a:solidFill>
                  <a:srgbClr val="000000"/>
                </a:solidFill>
                <a:latin typeface="Montserrat"/>
                <a:ea typeface="Montserrat"/>
                <a:cs typeface="Montserrat"/>
                <a:sym typeface="Montserrat"/>
              </a:rPr>
              <a:t>Los pacientes son sujetos de derecho y el foco de su atención esta puesto en la persona y no en la disciplina con lógica biomédica.  </a:t>
            </a:r>
          </a:p>
          <a:p>
            <a:pPr marL="184150" lvl="0">
              <a:lnSpc>
                <a:spcPct val="115000"/>
              </a:lnSpc>
              <a:spcAft>
                <a:spcPts val="600"/>
              </a:spcAft>
              <a:buSzPts val="1600"/>
            </a:pPr>
            <a:r>
              <a:rPr lang="es-AR" dirty="0" smtClean="0"/>
              <a:t>Las políticas públicas son resultado de </a:t>
            </a:r>
            <a:r>
              <a:rPr lang="es-AR" dirty="0"/>
              <a:t>procesos de incidencia participativos. </a:t>
            </a:r>
            <a:r>
              <a:rPr lang="es-AR" dirty="0" smtClean="0"/>
              <a:t>Las coaliciones están integradas </a:t>
            </a:r>
            <a:r>
              <a:rPr lang="es-AR" dirty="0"/>
              <a:t>no solo por expertos y </a:t>
            </a:r>
            <a:r>
              <a:rPr lang="es-AR" dirty="0" smtClean="0"/>
              <a:t>profesionales, </a:t>
            </a:r>
            <a:r>
              <a:rPr lang="es-AR" dirty="0"/>
              <a:t>sino por todos los involucrados. </a:t>
            </a:r>
            <a:endParaRPr lang="es-AR" dirty="0" smtClean="0"/>
          </a:p>
          <a:p>
            <a:pPr marL="184150" lvl="0">
              <a:lnSpc>
                <a:spcPct val="115000"/>
              </a:lnSpc>
              <a:spcAft>
                <a:spcPts val="600"/>
              </a:spcAft>
              <a:buSzPts val="1600"/>
            </a:pPr>
            <a:r>
              <a:rPr lang="es-AR" sz="1400" i="0" u="none" strike="noStrike" cap="none" dirty="0" smtClean="0">
                <a:solidFill>
                  <a:srgbClr val="000000"/>
                </a:solidFill>
                <a:latin typeface="Montserrat"/>
                <a:ea typeface="Montserrat"/>
                <a:cs typeface="Montserrat"/>
                <a:sym typeface="Montserrat"/>
              </a:rPr>
              <a:t>Los saberes dialogan de forma constructiva y organizada en una red integrada por actores de la salud, la academia y las organizaciones civiles de pacientes; generando soluciones eficaces que mejoran cada día la calidad de vida de los enfermos.  </a:t>
            </a:r>
            <a:endParaRPr sz="1400" i="0" u="none" strike="noStrike" cap="none" dirty="0">
              <a:solidFill>
                <a:srgbClr val="000000"/>
              </a:solidFill>
              <a:latin typeface="Montserrat"/>
              <a:ea typeface="Montserrat"/>
              <a:cs typeface="Montserrat"/>
              <a:sym typeface="Montserrat"/>
            </a:endParaRPr>
          </a:p>
        </p:txBody>
      </p:sp>
      <p:sp>
        <p:nvSpPr>
          <p:cNvPr id="371" name="Google Shape;371;g807027f554_0_266"/>
          <p:cNvSpPr/>
          <p:nvPr/>
        </p:nvSpPr>
        <p:spPr>
          <a:xfrm>
            <a:off x="6469218" y="1169943"/>
            <a:ext cx="5285338"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rgbClr val="FFFFFF"/>
                </a:solidFill>
                <a:latin typeface="Montserrat"/>
                <a:ea typeface="Montserrat"/>
                <a:cs typeface="Montserrat"/>
                <a:sym typeface="Montserrat"/>
              </a:rPr>
              <a:t>La visión</a:t>
            </a:r>
            <a:endParaRPr sz="1400" b="0" i="0" u="none" strike="noStrike" cap="none">
              <a:solidFill>
                <a:srgbClr val="000000"/>
              </a:solidFill>
              <a:latin typeface="Montserrat"/>
              <a:ea typeface="Montserrat"/>
              <a:cs typeface="Montserrat"/>
              <a:sym typeface="Montserrat"/>
            </a:endParaRPr>
          </a:p>
        </p:txBody>
      </p:sp>
      <p:sp>
        <p:nvSpPr>
          <p:cNvPr id="372" name="Google Shape;372;g807027f554_0_266"/>
          <p:cNvSpPr/>
          <p:nvPr/>
        </p:nvSpPr>
        <p:spPr>
          <a:xfrm>
            <a:off x="12418101" y="-91374"/>
            <a:ext cx="2790900" cy="6876000"/>
          </a:xfrm>
          <a:prstGeom prst="rect">
            <a:avLst/>
          </a:prstGeom>
          <a:solidFill>
            <a:srgbClr val="FFFFFF"/>
          </a:solidFill>
          <a:ln w="38100" cap="flat" cmpd="sng">
            <a:solidFill>
              <a:srgbClr val="F36D17"/>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400" b="0" i="0" u="none" strike="noStrike" cap="none">
                <a:solidFill>
                  <a:srgbClr val="000000"/>
                </a:solidFill>
                <a:latin typeface="Montserrat"/>
                <a:ea typeface="Montserrat"/>
                <a:cs typeface="Montserrat"/>
                <a:sym typeface="Montserrat"/>
              </a:rPr>
              <a:t>El problema a resolver y las causas raíz están en el corazón del emprendimiento y orientan su razón de ser. Las preguntas que aquí compartimos guiarán tu reflexión y revisión para planear la estrategia de escala.</a:t>
            </a: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4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400" b="1" i="0" u="none" strike="noStrike" cap="none">
                <a:solidFill>
                  <a:srgbClr val="000000"/>
                </a:solidFill>
                <a:latin typeface="Montserrat"/>
                <a:ea typeface="Montserrat"/>
                <a:cs typeface="Montserrat"/>
                <a:sym typeface="Montserrat"/>
              </a:rPr>
              <a:t>Aprovecha para examinar el problema de nuevo y las causas raíz que lo originan. </a:t>
            </a:r>
            <a:r>
              <a:rPr lang="es-AR" sz="1400" b="0" i="0" u="none" strike="noStrike" cap="none">
                <a:solidFill>
                  <a:srgbClr val="000000"/>
                </a:solidFill>
                <a:latin typeface="Montserrat"/>
                <a:ea typeface="Montserrat"/>
                <a:cs typeface="Montserrat"/>
                <a:sym typeface="Montserrat"/>
              </a:rPr>
              <a:t>Reflexiona cómo tu trabajo aborda el problema para confirmar que tu modelo lleva a una solución capaz de disminuir el problema significativamente o de erradicarlo y que la visión tome en cuenta la escala del problema (y el cambio sistémico que persigue).</a:t>
            </a:r>
            <a:endParaRPr sz="12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g807027f554_0_266"/>
          <p:cNvSpPr txBox="1"/>
          <p:nvPr/>
        </p:nvSpPr>
        <p:spPr>
          <a:xfrm>
            <a:off x="431745" y="377600"/>
            <a:ext cx="4315200" cy="428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800" b="1" i="0" u="none" strike="noStrike" cap="none">
                <a:solidFill>
                  <a:srgbClr val="000000"/>
                </a:solidFill>
                <a:latin typeface="Montserrat"/>
                <a:ea typeface="Montserrat"/>
                <a:cs typeface="Montserrat"/>
                <a:sym typeface="Montserrat"/>
              </a:rPr>
              <a:t>El problema y la visión</a:t>
            </a:r>
            <a:endParaRPr sz="2400" b="1" i="0" u="none" strike="noStrike" cap="none">
              <a:solidFill>
                <a:srgbClr val="000000"/>
              </a:solidFill>
              <a:latin typeface="Montserrat"/>
              <a:ea typeface="Montserrat"/>
              <a:cs typeface="Montserrat"/>
              <a:sym typeface="Montserrat"/>
            </a:endParaRPr>
          </a:p>
        </p:txBody>
      </p:sp>
      <p:sp>
        <p:nvSpPr>
          <p:cNvPr id="374" name="Google Shape;374;g807027f554_0_266"/>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2</a:t>
            </a:r>
            <a:endParaRPr sz="1400" b="1" i="0" u="none" strike="noStrike" cap="none">
              <a:solidFill>
                <a:srgbClr val="000000"/>
              </a:solidFill>
              <a:latin typeface="Montserrat"/>
              <a:ea typeface="Montserrat"/>
              <a:cs typeface="Montserrat"/>
              <a:sym typeface="Montserrat"/>
            </a:endParaRPr>
          </a:p>
        </p:txBody>
      </p:sp>
      <p:sp>
        <p:nvSpPr>
          <p:cNvPr id="375" name="Google Shape;375;g807027f554_0_266"/>
          <p:cNvSpPr txBox="1"/>
          <p:nvPr/>
        </p:nvSpPr>
        <p:spPr>
          <a:xfrm>
            <a:off x="2951625" y="6327725"/>
            <a:ext cx="6668700" cy="42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100" b="0" i="0" u="none" strike="noStrike" cap="none">
                <a:solidFill>
                  <a:srgbClr val="000000"/>
                </a:solidFill>
                <a:latin typeface="Montserrat"/>
                <a:ea typeface="Montserrat"/>
                <a:cs typeface="Montserrat"/>
                <a:sym typeface="Montserrat"/>
              </a:rPr>
              <a:t>Video recomendado: </a:t>
            </a:r>
            <a:r>
              <a:rPr lang="es-AR" sz="1100" b="0" i="0" u="sng" strike="noStrike" cap="none">
                <a:solidFill>
                  <a:schemeClr val="hlink"/>
                </a:solidFill>
                <a:latin typeface="Montserrat"/>
                <a:ea typeface="Montserrat"/>
                <a:cs typeface="Montserrat"/>
                <a:sym typeface="Montserrat"/>
                <a:hlinkClick r:id="rId5"/>
              </a:rPr>
              <a:t>https://www.youtube.com/watch?v=2kNskAWApRo#action=share</a:t>
            </a:r>
            <a:endParaRPr sz="1100" b="0" i="0" u="none" strike="noStrike" cap="none">
              <a:solidFill>
                <a:srgbClr val="000000"/>
              </a:solidFill>
              <a:latin typeface="Montserrat"/>
              <a:ea typeface="Montserrat"/>
              <a:cs typeface="Montserrat"/>
              <a:sym typeface="Montserrat"/>
            </a:endParaRPr>
          </a:p>
        </p:txBody>
      </p:sp>
      <p:pic>
        <p:nvPicPr>
          <p:cNvPr id="376" name="Google Shape;376;g807027f554_0_266"/>
          <p:cNvPicPr preferRelativeResize="0"/>
          <p:nvPr/>
        </p:nvPicPr>
        <p:blipFill rotWithShape="1">
          <a:blip r:embed="rId6">
            <a:alphaModFix/>
          </a:blip>
          <a:srcRect/>
          <a:stretch/>
        </p:blipFill>
        <p:spPr>
          <a:xfrm>
            <a:off x="2461200" y="6214850"/>
            <a:ext cx="524475" cy="52447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g807027f554_0_515"/>
          <p:cNvPicPr preferRelativeResize="0"/>
          <p:nvPr/>
        </p:nvPicPr>
        <p:blipFill rotWithShape="1">
          <a:blip r:embed="rId3">
            <a:alphaModFix/>
          </a:blip>
          <a:srcRect/>
          <a:stretch/>
        </p:blipFill>
        <p:spPr>
          <a:xfrm>
            <a:off x="7588" y="-164751"/>
            <a:ext cx="12314714" cy="7022751"/>
          </a:xfrm>
          <a:prstGeom prst="rect">
            <a:avLst/>
          </a:prstGeom>
          <a:noFill/>
          <a:ln>
            <a:noFill/>
          </a:ln>
        </p:spPr>
      </p:pic>
      <p:sp>
        <p:nvSpPr>
          <p:cNvPr id="382" name="Google Shape;382;g807027f554_0_515"/>
          <p:cNvSpPr txBox="1">
            <a:spLocks noGrp="1"/>
          </p:cNvSpPr>
          <p:nvPr>
            <p:ph type="title"/>
          </p:nvPr>
        </p:nvSpPr>
        <p:spPr>
          <a:xfrm>
            <a:off x="151903" y="236439"/>
            <a:ext cx="12026100" cy="749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400"/>
              <a:buNone/>
            </a:pPr>
            <a:r>
              <a:rPr lang="es-AR">
                <a:solidFill>
                  <a:srgbClr val="000000"/>
                </a:solidFill>
                <a:latin typeface="Montserrat"/>
                <a:ea typeface="Montserrat"/>
                <a:cs typeface="Montserrat"/>
                <a:sym typeface="Montserrat"/>
              </a:rPr>
              <a:t>¿Cuál es el gran problema que queremos abordar?</a:t>
            </a:r>
            <a:endParaRPr sz="2000" i="0" u="none" strike="noStrike" cap="none">
              <a:solidFill>
                <a:srgbClr val="000000"/>
              </a:solidFill>
              <a:latin typeface="Montserrat"/>
              <a:ea typeface="Montserrat"/>
              <a:cs typeface="Montserrat"/>
              <a:sym typeface="Montserrat"/>
            </a:endParaRPr>
          </a:p>
        </p:txBody>
      </p:sp>
      <p:sp>
        <p:nvSpPr>
          <p:cNvPr id="383" name="Google Shape;383;g807027f554_0_515"/>
          <p:cNvSpPr txBox="1"/>
          <p:nvPr/>
        </p:nvSpPr>
        <p:spPr>
          <a:xfrm>
            <a:off x="3307050" y="743860"/>
            <a:ext cx="5577900" cy="400200"/>
          </a:xfrm>
          <a:prstGeom prst="rect">
            <a:avLst/>
          </a:prstGeom>
          <a:noFill/>
          <a:ln>
            <a:noFill/>
          </a:ln>
        </p:spPr>
        <p:txBody>
          <a:bodyPr spcFirstLastPara="1" wrap="square" lIns="144000" tIns="45700" rIns="144000" bIns="45700" anchor="t" anchorCtr="0">
            <a:noAutofit/>
          </a:bodyPr>
          <a:lstStyle/>
          <a:p>
            <a:pPr marL="457200" marR="0" lvl="0" indent="-355600" algn="l" rtl="0">
              <a:lnSpc>
                <a:spcPct val="100000"/>
              </a:lnSpc>
              <a:spcBef>
                <a:spcPts val="0"/>
              </a:spcBef>
              <a:spcAft>
                <a:spcPts val="0"/>
              </a:spcAft>
              <a:buClr>
                <a:srgbClr val="000000"/>
              </a:buClr>
              <a:buSzPts val="2000"/>
              <a:buFont typeface="Montserrat"/>
              <a:buAutoNum type="arabicPeriod"/>
            </a:pPr>
            <a:r>
              <a:rPr lang="es-AR" sz="2000" b="1" i="0" u="none" strike="noStrike" cap="none" dirty="0" smtClean="0">
                <a:solidFill>
                  <a:srgbClr val="000000"/>
                </a:solidFill>
                <a:latin typeface="Montserrat"/>
                <a:ea typeface="Montserrat"/>
                <a:cs typeface="Montserrat"/>
                <a:sym typeface="Montserrat"/>
              </a:rPr>
              <a:t>Definición del problema + escala</a:t>
            </a:r>
            <a:br>
              <a:rPr lang="es-AR" sz="2000" b="1" i="0" u="none" strike="noStrike" cap="none" dirty="0" smtClean="0">
                <a:solidFill>
                  <a:srgbClr val="000000"/>
                </a:solidFill>
                <a:latin typeface="Montserrat"/>
                <a:ea typeface="Montserrat"/>
                <a:cs typeface="Montserrat"/>
                <a:sym typeface="Montserrat"/>
              </a:rPr>
            </a:br>
            <a:r>
              <a:rPr lang="es-AR" sz="1500" dirty="0" smtClean="0">
                <a:solidFill>
                  <a:schemeClr val="dk1"/>
                </a:solidFill>
                <a:latin typeface="Trebuchet MS"/>
                <a:ea typeface="Trebuchet MS"/>
                <a:cs typeface="Trebuchet MS"/>
                <a:sym typeface="Trebuchet MS"/>
              </a:rPr>
              <a:t>La </a:t>
            </a:r>
            <a:r>
              <a:rPr lang="es-AR" sz="1500" b="1" dirty="0" smtClean="0">
                <a:solidFill>
                  <a:schemeClr val="dk1"/>
                </a:solidFill>
                <a:latin typeface="Trebuchet MS"/>
                <a:ea typeface="Trebuchet MS"/>
                <a:cs typeface="Trebuchet MS"/>
              </a:rPr>
              <a:t>baja </a:t>
            </a:r>
            <a:r>
              <a:rPr lang="es-AR" sz="1500" b="1" dirty="0">
                <a:solidFill>
                  <a:schemeClr val="dk1"/>
                </a:solidFill>
                <a:latin typeface="Trebuchet MS"/>
                <a:ea typeface="Trebuchet MS"/>
                <a:cs typeface="Trebuchet MS"/>
              </a:rPr>
              <a:t>calidad de vida</a:t>
            </a:r>
            <a:r>
              <a:rPr lang="es-AR" sz="1500" dirty="0">
                <a:solidFill>
                  <a:schemeClr val="dk1"/>
                </a:solidFill>
                <a:latin typeface="Trebuchet MS"/>
                <a:ea typeface="Trebuchet MS"/>
                <a:cs typeface="Trebuchet MS"/>
              </a:rPr>
              <a:t> de las personas con </a:t>
            </a:r>
            <a:r>
              <a:rPr lang="es-AR" sz="1500" b="1" dirty="0">
                <a:solidFill>
                  <a:schemeClr val="dk1"/>
                </a:solidFill>
                <a:latin typeface="Trebuchet MS"/>
                <a:ea typeface="Trebuchet MS"/>
                <a:cs typeface="Trebuchet MS"/>
              </a:rPr>
              <a:t>enfermedades neurodegenerativas </a:t>
            </a:r>
            <a:r>
              <a:rPr lang="es-AR" sz="1500" dirty="0" smtClean="0">
                <a:solidFill>
                  <a:schemeClr val="dk1"/>
                </a:solidFill>
                <a:latin typeface="Trebuchet MS"/>
                <a:ea typeface="Trebuchet MS"/>
                <a:cs typeface="Trebuchet MS"/>
              </a:rPr>
              <a:t>en </a:t>
            </a:r>
            <a:r>
              <a:rPr lang="es-AR" sz="1500" b="1" dirty="0">
                <a:solidFill>
                  <a:schemeClr val="dk1"/>
                </a:solidFill>
                <a:latin typeface="Trebuchet MS"/>
                <a:ea typeface="Trebuchet MS"/>
                <a:cs typeface="Trebuchet MS"/>
              </a:rPr>
              <a:t>Chile</a:t>
            </a:r>
            <a:r>
              <a:rPr lang="es-AR" sz="1500" dirty="0">
                <a:solidFill>
                  <a:schemeClr val="dk1"/>
                </a:solidFill>
                <a:latin typeface="Trebuchet MS"/>
                <a:ea typeface="Trebuchet MS"/>
                <a:cs typeface="Trebuchet MS"/>
              </a:rPr>
              <a:t>.</a:t>
            </a:r>
          </a:p>
          <a:p>
            <a:pPr marL="457200" marR="0" lvl="0" indent="-355600" algn="l" rtl="0">
              <a:lnSpc>
                <a:spcPct val="100000"/>
              </a:lnSpc>
              <a:spcBef>
                <a:spcPts val="0"/>
              </a:spcBef>
              <a:spcAft>
                <a:spcPts val="0"/>
              </a:spcAft>
              <a:buClr>
                <a:srgbClr val="000000"/>
              </a:buClr>
              <a:buSzPts val="2000"/>
              <a:buFont typeface="Montserrat"/>
              <a:buAutoNum type="arabicPeriod"/>
            </a:pPr>
            <a:endParaRPr sz="1400" b="0" i="0" u="none" strike="noStrike" cap="none" dirty="0">
              <a:solidFill>
                <a:srgbClr val="000000"/>
              </a:solidFill>
              <a:latin typeface="Arial"/>
              <a:ea typeface="Arial"/>
              <a:cs typeface="Arial"/>
              <a:sym typeface="Arial"/>
            </a:endParaRPr>
          </a:p>
        </p:txBody>
      </p:sp>
      <p:pic>
        <p:nvPicPr>
          <p:cNvPr id="384" name="Google Shape;384;g807027f554_0_515" descr="E:\Documents\Ashoka\Program materials\Iconset\Ashoka_Problem-icon00.png"/>
          <p:cNvPicPr preferRelativeResize="0"/>
          <p:nvPr/>
        </p:nvPicPr>
        <p:blipFill rotWithShape="1">
          <a:blip r:embed="rId4">
            <a:alphaModFix/>
          </a:blip>
          <a:srcRect/>
          <a:stretch/>
        </p:blipFill>
        <p:spPr>
          <a:xfrm>
            <a:off x="700845" y="853106"/>
            <a:ext cx="1079999" cy="1079999"/>
          </a:xfrm>
          <a:prstGeom prst="rect">
            <a:avLst/>
          </a:prstGeom>
          <a:noFill/>
          <a:ln>
            <a:noFill/>
          </a:ln>
        </p:spPr>
      </p:pic>
      <p:sp>
        <p:nvSpPr>
          <p:cNvPr id="385" name="Google Shape;385;g807027f554_0_515"/>
          <p:cNvSpPr txBox="1"/>
          <p:nvPr/>
        </p:nvSpPr>
        <p:spPr>
          <a:xfrm>
            <a:off x="1980218" y="1741931"/>
            <a:ext cx="8268361" cy="400200"/>
          </a:xfrm>
          <a:prstGeom prst="rect">
            <a:avLst/>
          </a:prstGeom>
          <a:noFill/>
          <a:ln>
            <a:noFill/>
          </a:ln>
        </p:spPr>
        <p:txBody>
          <a:bodyPr spcFirstLastPara="1" wrap="square" lIns="144000" tIns="45700" rIns="144000"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AR" sz="2000" b="1" i="0" u="none" strike="noStrike" cap="none" dirty="0">
                <a:solidFill>
                  <a:srgbClr val="000000"/>
                </a:solidFill>
                <a:latin typeface="Montserrat"/>
                <a:ea typeface="Montserrat"/>
                <a:cs typeface="Montserrat"/>
                <a:sym typeface="Montserrat"/>
              </a:rPr>
              <a:t>2. Consecuencias si el problema no se resuelve (por qué es relevante solucionarlo)</a:t>
            </a:r>
            <a:endParaRPr sz="2000" b="0" i="0" u="none" strike="noStrike" cap="none" dirty="0">
              <a:solidFill>
                <a:srgbClr val="000000"/>
              </a:solidFill>
              <a:latin typeface="Montserrat"/>
              <a:ea typeface="Montserrat"/>
              <a:cs typeface="Montserrat"/>
              <a:sym typeface="Montserrat"/>
            </a:endParaRPr>
          </a:p>
        </p:txBody>
      </p:sp>
      <p:sp>
        <p:nvSpPr>
          <p:cNvPr id="386" name="Google Shape;386;g807027f554_0_515"/>
          <p:cNvSpPr txBox="1"/>
          <p:nvPr/>
        </p:nvSpPr>
        <p:spPr>
          <a:xfrm>
            <a:off x="3025747" y="4330594"/>
            <a:ext cx="6278400" cy="400200"/>
          </a:xfrm>
          <a:prstGeom prst="rect">
            <a:avLst/>
          </a:prstGeom>
          <a:noFill/>
          <a:ln>
            <a:noFill/>
          </a:ln>
        </p:spPr>
        <p:txBody>
          <a:bodyPr spcFirstLastPara="1" wrap="square" lIns="144000" tIns="45700" rIns="14400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AR" sz="2000" b="1" i="0" u="none" strike="noStrike" cap="none" dirty="0">
                <a:solidFill>
                  <a:srgbClr val="000000"/>
                </a:solidFill>
                <a:latin typeface="Montserrat"/>
                <a:ea typeface="Montserrat"/>
                <a:cs typeface="Montserrat"/>
                <a:sym typeface="Montserrat"/>
              </a:rPr>
              <a:t>3. Sistemas que generan este problema </a:t>
            </a:r>
            <a:endParaRPr sz="1400" b="0" i="0" u="none" strike="noStrike" cap="none" dirty="0">
              <a:solidFill>
                <a:srgbClr val="000000"/>
              </a:solidFill>
              <a:latin typeface="Montserrat"/>
              <a:ea typeface="Montserrat"/>
              <a:cs typeface="Montserrat"/>
              <a:sym typeface="Montserrat"/>
            </a:endParaRPr>
          </a:p>
        </p:txBody>
      </p:sp>
      <p:sp>
        <p:nvSpPr>
          <p:cNvPr id="387" name="Google Shape;387;g807027f554_0_515"/>
          <p:cNvSpPr txBox="1"/>
          <p:nvPr/>
        </p:nvSpPr>
        <p:spPr>
          <a:xfrm>
            <a:off x="462450" y="4904317"/>
            <a:ext cx="3594300" cy="1677179"/>
          </a:xfrm>
          <a:prstGeom prst="rect">
            <a:avLst/>
          </a:prstGeom>
          <a:noFill/>
          <a:ln w="285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600"/>
              </a:spcAft>
              <a:buClr>
                <a:srgbClr val="000000"/>
              </a:buClr>
              <a:buSzPts val="1400"/>
              <a:buFont typeface="Arial"/>
              <a:buNone/>
            </a:pPr>
            <a:r>
              <a:rPr lang="es-AR" sz="1400" b="1" i="0" u="none" strike="noStrike" cap="none" dirty="0">
                <a:solidFill>
                  <a:schemeClr val="dk1"/>
                </a:solidFill>
                <a:latin typeface="Montserrat"/>
                <a:ea typeface="Montserrat"/>
                <a:cs typeface="Montserrat"/>
                <a:sym typeface="Montserrat"/>
              </a:rPr>
              <a:t>Sistema </a:t>
            </a:r>
            <a:r>
              <a:rPr lang="es-AR" sz="1400" b="1" i="0" u="none" strike="noStrike" cap="none" dirty="0" smtClean="0">
                <a:solidFill>
                  <a:schemeClr val="dk1"/>
                </a:solidFill>
                <a:latin typeface="Montserrat"/>
                <a:ea typeface="Montserrat"/>
                <a:cs typeface="Montserrat"/>
                <a:sym typeface="Montserrat"/>
              </a:rPr>
              <a:t>A – Salud</a:t>
            </a:r>
            <a:r>
              <a:rPr lang="es-AR" b="1" dirty="0" smtClean="0">
                <a:solidFill>
                  <a:schemeClr val="dk1"/>
                </a:solidFill>
                <a:latin typeface="Montserrat"/>
                <a:ea typeface="Montserrat"/>
                <a:cs typeface="Montserrat"/>
                <a:sym typeface="Montserrat"/>
              </a:rPr>
              <a:t> </a:t>
            </a:r>
            <a:endParaRPr sz="1400" b="1" i="0" u="none" strike="noStrike" cap="none" dirty="0">
              <a:solidFill>
                <a:srgbClr val="000000"/>
              </a:solidFill>
              <a:latin typeface="Montserrat"/>
              <a:ea typeface="Montserrat"/>
              <a:cs typeface="Montserrat"/>
              <a:sym typeface="Montserrat"/>
            </a:endParaRPr>
          </a:p>
          <a:p>
            <a:pPr marL="95250" marR="0" lvl="0" algn="l" rtl="0">
              <a:lnSpc>
                <a:spcPct val="100000"/>
              </a:lnSpc>
              <a:spcBef>
                <a:spcPts val="0"/>
              </a:spcBef>
              <a:spcAft>
                <a:spcPts val="600"/>
              </a:spcAft>
              <a:buClr>
                <a:srgbClr val="000000"/>
              </a:buClr>
              <a:buSzPts val="1400"/>
              <a:buFont typeface="Arial"/>
              <a:buNone/>
            </a:pPr>
            <a:r>
              <a:rPr lang="es-ES_tradnl" sz="1400" b="0" i="0" u="none" strike="noStrike" cap="none" dirty="0" smtClean="0">
                <a:solidFill>
                  <a:schemeClr val="dk1"/>
                </a:solidFill>
                <a:latin typeface="Montserrat"/>
                <a:ea typeface="Montserrat"/>
                <a:cs typeface="Montserrat"/>
                <a:sym typeface="Montserrat"/>
              </a:rPr>
              <a:t>El sistema de salud pone el foco de su atención en la enfermedad y no en el paciente.</a:t>
            </a:r>
          </a:p>
          <a:p>
            <a:pPr marL="95250" marR="0" lvl="0" algn="l" rtl="0">
              <a:lnSpc>
                <a:spcPct val="100000"/>
              </a:lnSpc>
              <a:spcBef>
                <a:spcPts val="0"/>
              </a:spcBef>
              <a:spcAft>
                <a:spcPts val="600"/>
              </a:spcAft>
              <a:buClr>
                <a:srgbClr val="000000"/>
              </a:buClr>
              <a:buSzPts val="1400"/>
              <a:buFont typeface="Arial"/>
              <a:buNone/>
            </a:pPr>
            <a:r>
              <a:rPr lang="es-ES_tradnl" dirty="0" smtClean="0">
                <a:solidFill>
                  <a:schemeClr val="dk1"/>
                </a:solidFill>
                <a:latin typeface="Montserrat"/>
                <a:ea typeface="Montserrat"/>
                <a:cs typeface="Montserrat"/>
                <a:sym typeface="Montserrat"/>
              </a:rPr>
              <a:t>El enfoque preponderante es biomédico y el abordaje es disciplinar.</a:t>
            </a:r>
            <a:endParaRPr sz="14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60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388" name="Google Shape;388;g807027f554_0_515"/>
          <p:cNvSpPr txBox="1"/>
          <p:nvPr/>
        </p:nvSpPr>
        <p:spPr>
          <a:xfrm>
            <a:off x="4213524" y="4904319"/>
            <a:ext cx="3625409" cy="1677177"/>
          </a:xfrm>
          <a:prstGeom prst="rect">
            <a:avLst/>
          </a:prstGeom>
          <a:noFill/>
          <a:ln w="285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600"/>
              </a:spcAft>
              <a:buClr>
                <a:srgbClr val="000000"/>
              </a:buClr>
              <a:buSzPts val="1400"/>
              <a:buFont typeface="Arial"/>
              <a:buNone/>
            </a:pPr>
            <a:r>
              <a:rPr lang="es-AR" sz="1400" b="1" i="0" u="none" strike="noStrike" cap="none" dirty="0">
                <a:solidFill>
                  <a:schemeClr val="dk1"/>
                </a:solidFill>
                <a:latin typeface="Montserrat"/>
                <a:ea typeface="Montserrat"/>
                <a:cs typeface="Montserrat"/>
                <a:sym typeface="Montserrat"/>
              </a:rPr>
              <a:t>Sistema </a:t>
            </a:r>
            <a:r>
              <a:rPr lang="es-AR" sz="1400" b="1" i="0" u="none" strike="noStrike" cap="none" dirty="0" smtClean="0">
                <a:solidFill>
                  <a:schemeClr val="dk1"/>
                </a:solidFill>
                <a:latin typeface="Montserrat"/>
                <a:ea typeface="Montserrat"/>
                <a:cs typeface="Montserrat"/>
                <a:sym typeface="Montserrat"/>
              </a:rPr>
              <a:t>B -</a:t>
            </a:r>
            <a:r>
              <a:rPr lang="es-AR" b="1" dirty="0" smtClean="0">
                <a:solidFill>
                  <a:schemeClr val="dk1"/>
                </a:solidFill>
                <a:latin typeface="Montserrat"/>
                <a:ea typeface="Montserrat"/>
                <a:cs typeface="Montserrat"/>
                <a:sym typeface="Montserrat"/>
              </a:rPr>
              <a:t> </a:t>
            </a:r>
            <a:r>
              <a:rPr lang="es-AR" b="1" dirty="0">
                <a:solidFill>
                  <a:schemeClr val="dk1"/>
                </a:solidFill>
                <a:latin typeface="Montserrat"/>
                <a:ea typeface="Montserrat"/>
                <a:cs typeface="Montserrat"/>
                <a:sym typeface="Montserrat"/>
              </a:rPr>
              <a:t>Sociedad civil </a:t>
            </a:r>
            <a:endParaRPr sz="1400" b="1" i="0" u="none" strike="noStrike" cap="none" dirty="0">
              <a:solidFill>
                <a:srgbClr val="000000"/>
              </a:solidFill>
              <a:latin typeface="Montserrat"/>
              <a:ea typeface="Montserrat"/>
              <a:cs typeface="Montserrat"/>
              <a:sym typeface="Montserrat"/>
            </a:endParaRPr>
          </a:p>
          <a:p>
            <a:pPr marL="95250" marR="0" lvl="0" algn="l" rtl="0">
              <a:lnSpc>
                <a:spcPct val="100000"/>
              </a:lnSpc>
              <a:spcBef>
                <a:spcPts val="0"/>
              </a:spcBef>
              <a:spcAft>
                <a:spcPts val="600"/>
              </a:spcAft>
              <a:buClr>
                <a:srgbClr val="000000"/>
              </a:buClr>
              <a:buSzPts val="1400"/>
              <a:buFont typeface="Arial"/>
              <a:buNone/>
            </a:pPr>
            <a:r>
              <a:rPr lang="es-AR" sz="1400" b="0" i="0" u="none" strike="noStrike" cap="none" dirty="0" smtClean="0">
                <a:solidFill>
                  <a:schemeClr val="dk1"/>
                </a:solidFill>
                <a:latin typeface="Montserrat"/>
                <a:ea typeface="Montserrat"/>
                <a:cs typeface="Montserrat"/>
                <a:sym typeface="Montserrat"/>
              </a:rPr>
              <a:t>El paciente no se percibe como sujeto de derecho y tiene bajo nivel de organización institucional que le de soporte para dialogar con los otros sistemas.</a:t>
            </a:r>
          </a:p>
          <a:p>
            <a:pPr marL="95250" marR="0" lvl="0" algn="l" rtl="0">
              <a:lnSpc>
                <a:spcPct val="100000"/>
              </a:lnSpc>
              <a:spcBef>
                <a:spcPts val="0"/>
              </a:spcBef>
              <a:spcAft>
                <a:spcPts val="600"/>
              </a:spcAft>
              <a:buClr>
                <a:srgbClr val="000000"/>
              </a:buClr>
              <a:buSzPts val="1400"/>
              <a:buFont typeface="Arial"/>
              <a:buNone/>
            </a:pPr>
            <a:r>
              <a:rPr lang="es-AR" dirty="0" smtClean="0">
                <a:solidFill>
                  <a:schemeClr val="dk1"/>
                </a:solidFill>
                <a:latin typeface="Montserrat"/>
                <a:ea typeface="Montserrat"/>
                <a:cs typeface="Montserrat"/>
                <a:sym typeface="Montserrat"/>
              </a:rPr>
              <a:t>Aceptación de los enfoques preponderantes.</a:t>
            </a:r>
            <a:endParaRPr sz="1400" b="0" i="0" u="none" strike="noStrike" cap="none" dirty="0">
              <a:solidFill>
                <a:schemeClr val="dk1"/>
              </a:solidFill>
              <a:latin typeface="Arial"/>
              <a:ea typeface="Arial"/>
              <a:cs typeface="Arial"/>
              <a:sym typeface="Arial"/>
            </a:endParaRPr>
          </a:p>
        </p:txBody>
      </p:sp>
      <p:sp>
        <p:nvSpPr>
          <p:cNvPr id="389" name="Google Shape;389;g807027f554_0_515"/>
          <p:cNvSpPr txBox="1"/>
          <p:nvPr/>
        </p:nvSpPr>
        <p:spPr>
          <a:xfrm>
            <a:off x="8060562" y="4915640"/>
            <a:ext cx="3684182" cy="1652202"/>
          </a:xfrm>
          <a:prstGeom prst="rect">
            <a:avLst/>
          </a:prstGeom>
          <a:noFill/>
          <a:ln w="28575" cap="flat" cmpd="sng">
            <a:solidFill>
              <a:srgbClr val="000000"/>
            </a:solidFill>
            <a:prstDash val="solid"/>
            <a:round/>
            <a:headEnd type="none" w="sm" len="sm"/>
            <a:tailEnd type="none" w="sm" len="sm"/>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a:spcAft>
                <a:spcPts val="600"/>
              </a:spcAft>
              <a:buSzPts val="1400"/>
              <a:buNone/>
              <a:defRPr b="1">
                <a:solidFill>
                  <a:schemeClr val="dk1"/>
                </a:solidFill>
                <a:latin typeface="Montserrat"/>
                <a:ea typeface="Montserrat"/>
                <a:cs typeface="Montserrat"/>
              </a:defRPr>
            </a:lvl1pPr>
          </a:lstStyle>
          <a:p>
            <a:r>
              <a:rPr lang="es-AR" dirty="0">
                <a:sym typeface="Montserrat"/>
              </a:rPr>
              <a:t>Sistema C - Sector Público</a:t>
            </a:r>
            <a:endParaRPr dirty="0">
              <a:sym typeface="Montserrat"/>
            </a:endParaRPr>
          </a:p>
          <a:p>
            <a:pPr marL="95250" algn="l"/>
            <a:r>
              <a:rPr lang="es-ES_tradnl" b="0" dirty="0" smtClean="0">
                <a:sym typeface="Montserrat"/>
              </a:rPr>
              <a:t>Falta de políticas públicas participativas que involucren en su diseño y ejecución a las distintas voces involucradas en la situación.</a:t>
            </a:r>
            <a:endParaRPr b="0" dirty="0">
              <a:sym typeface="Montserrat"/>
            </a:endParaRPr>
          </a:p>
          <a:p>
            <a:pPr marL="95250" algn="l"/>
            <a:endParaRPr b="0" dirty="0"/>
          </a:p>
        </p:txBody>
      </p:sp>
      <p:sp>
        <p:nvSpPr>
          <p:cNvPr id="390" name="Google Shape;390;g807027f554_0_515"/>
          <p:cNvSpPr/>
          <p:nvPr/>
        </p:nvSpPr>
        <p:spPr>
          <a:xfrm>
            <a:off x="9952673" y="6601321"/>
            <a:ext cx="196800" cy="177900"/>
          </a:xfrm>
          <a:prstGeom prst="rect">
            <a:avLst/>
          </a:prstGeom>
          <a:noFill/>
          <a:ln w="38100" cap="flat" cmpd="sng">
            <a:solidFill>
              <a:schemeClr val="accent1"/>
            </a:solidFill>
            <a:prstDash val="solid"/>
            <a:round/>
            <a:headEnd type="none" w="sm" len="sm"/>
            <a:tailEnd type="none" w="sm" len="sm"/>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391" name="Google Shape;391;g807027f554_0_515"/>
          <p:cNvSpPr txBox="1"/>
          <p:nvPr/>
        </p:nvSpPr>
        <p:spPr>
          <a:xfrm>
            <a:off x="10138742" y="6551721"/>
            <a:ext cx="1676400" cy="276900"/>
          </a:xfrm>
          <a:prstGeom prst="rect">
            <a:avLst/>
          </a:prstGeom>
          <a:noFill/>
          <a:ln>
            <a:noFill/>
          </a:ln>
        </p:spPr>
        <p:txBody>
          <a:bodyPr spcFirstLastPara="1" wrap="square" lIns="144000" tIns="45700" rIns="14400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chemeClr val="dk1"/>
                </a:solidFill>
                <a:latin typeface="Calibri"/>
                <a:ea typeface="Calibri"/>
                <a:cs typeface="Calibri"/>
                <a:sym typeface="Calibri"/>
              </a:rPr>
              <a:t>Nuestro foco</a:t>
            </a:r>
            <a:endParaRPr sz="1200" b="0" i="0" u="none" strike="noStrike" cap="none">
              <a:solidFill>
                <a:schemeClr val="dk1"/>
              </a:solidFill>
              <a:latin typeface="Calibri"/>
              <a:ea typeface="Calibri"/>
              <a:cs typeface="Calibri"/>
              <a:sym typeface="Calibri"/>
            </a:endParaRPr>
          </a:p>
        </p:txBody>
      </p:sp>
      <p:pic>
        <p:nvPicPr>
          <p:cNvPr id="392" name="Google Shape;392;g807027f554_0_515"/>
          <p:cNvPicPr preferRelativeResize="0"/>
          <p:nvPr/>
        </p:nvPicPr>
        <p:blipFill rotWithShape="1">
          <a:blip r:embed="rId5">
            <a:alphaModFix/>
          </a:blip>
          <a:srcRect/>
          <a:stretch/>
        </p:blipFill>
        <p:spPr>
          <a:xfrm>
            <a:off x="10714669" y="986161"/>
            <a:ext cx="2138181" cy="3330637"/>
          </a:xfrm>
          <a:prstGeom prst="rect">
            <a:avLst/>
          </a:prstGeom>
          <a:noFill/>
          <a:ln>
            <a:noFill/>
          </a:ln>
        </p:spPr>
      </p:pic>
      <p:pic>
        <p:nvPicPr>
          <p:cNvPr id="393" name="Google Shape;393;g807027f554_0_515"/>
          <p:cNvPicPr preferRelativeResize="0"/>
          <p:nvPr/>
        </p:nvPicPr>
        <p:blipFill rotWithShape="1">
          <a:blip r:embed="rId6">
            <a:alphaModFix/>
          </a:blip>
          <a:srcRect/>
          <a:stretch/>
        </p:blipFill>
        <p:spPr>
          <a:xfrm>
            <a:off x="11247190" y="18705"/>
            <a:ext cx="665018" cy="644017"/>
          </a:xfrm>
          <a:prstGeom prst="rect">
            <a:avLst/>
          </a:prstGeom>
          <a:noFill/>
          <a:ln>
            <a:noFill/>
          </a:ln>
        </p:spPr>
      </p:pic>
      <p:sp>
        <p:nvSpPr>
          <p:cNvPr id="394" name="Google Shape;394;g807027f554_0_515"/>
          <p:cNvSpPr txBox="1"/>
          <p:nvPr/>
        </p:nvSpPr>
        <p:spPr>
          <a:xfrm>
            <a:off x="1980217" y="2411780"/>
            <a:ext cx="8734457" cy="1652100"/>
          </a:xfrm>
          <a:prstGeom prst="rect">
            <a:avLst/>
          </a:prstGeom>
          <a:noFill/>
          <a:ln>
            <a:noFill/>
          </a:ln>
        </p:spPr>
        <p:txBody>
          <a:bodyPr spcFirstLastPara="1" wrap="square" lIns="91425" tIns="91425" rIns="91425" bIns="91425" anchor="t" anchorCtr="0">
            <a:noAutofit/>
          </a:bodyPr>
          <a:lstStyle/>
          <a:p>
            <a:pPr lvl="0">
              <a:spcAft>
                <a:spcPts val="600"/>
              </a:spcAft>
            </a:pPr>
            <a:r>
              <a:rPr lang="es-AR" sz="1500" dirty="0" smtClean="0">
                <a:latin typeface="Trebuchet MS"/>
                <a:ea typeface="Calibri"/>
                <a:cs typeface="Trebuchet MS"/>
                <a:sym typeface="Calibri"/>
              </a:rPr>
              <a:t>1. Sufrimiento </a:t>
            </a:r>
            <a:r>
              <a:rPr lang="es-AR" sz="1500" dirty="0">
                <a:latin typeface="Trebuchet MS"/>
                <a:ea typeface="Calibri"/>
                <a:cs typeface="Trebuchet MS"/>
                <a:sym typeface="Calibri"/>
              </a:rPr>
              <a:t>social </a:t>
            </a:r>
            <a:r>
              <a:rPr lang="es-AR" sz="1500" dirty="0" smtClean="0">
                <a:latin typeface="Trebuchet MS"/>
                <a:ea typeface="Calibri"/>
                <a:cs typeface="Trebuchet MS"/>
                <a:sym typeface="Calibri"/>
              </a:rPr>
              <a:t>innecesario y evitable. </a:t>
            </a:r>
            <a:endParaRPr lang="es-AR" sz="1500" dirty="0">
              <a:latin typeface="Trebuchet MS"/>
              <a:ea typeface="Calibri"/>
              <a:cs typeface="Trebuchet MS"/>
              <a:sym typeface="Calibri"/>
            </a:endParaRPr>
          </a:p>
          <a:p>
            <a:pPr lvl="0">
              <a:spcAft>
                <a:spcPts val="600"/>
              </a:spcAft>
            </a:pPr>
            <a:r>
              <a:rPr lang="es-AR" sz="1500" dirty="0" smtClean="0">
                <a:latin typeface="Trebuchet MS"/>
                <a:ea typeface="Calibri"/>
                <a:cs typeface="Trebuchet MS"/>
                <a:sym typeface="Calibri"/>
              </a:rPr>
              <a:t>2. Sufrimiento </a:t>
            </a:r>
            <a:r>
              <a:rPr lang="es-AR" sz="1500" dirty="0">
                <a:latin typeface="Trebuchet MS"/>
                <a:ea typeface="Calibri"/>
                <a:cs typeface="Trebuchet MS"/>
                <a:sym typeface="Calibri"/>
              </a:rPr>
              <a:t>individual </a:t>
            </a:r>
            <a:r>
              <a:rPr lang="es-AR" sz="1500" dirty="0" smtClean="0">
                <a:latin typeface="Trebuchet MS"/>
                <a:ea typeface="Calibri"/>
                <a:cs typeface="Trebuchet MS"/>
                <a:sym typeface="Calibri"/>
              </a:rPr>
              <a:t>innecesario y evitable.</a:t>
            </a:r>
            <a:endParaRPr lang="es-AR" sz="1500" dirty="0">
              <a:latin typeface="Trebuchet MS"/>
              <a:ea typeface="Calibri"/>
              <a:cs typeface="Trebuchet MS"/>
              <a:sym typeface="Calibri"/>
            </a:endParaRPr>
          </a:p>
          <a:p>
            <a:pPr lvl="0">
              <a:spcAft>
                <a:spcPts val="600"/>
              </a:spcAft>
            </a:pPr>
            <a:r>
              <a:rPr lang="es-AR" sz="1500" dirty="0" smtClean="0">
                <a:latin typeface="Trebuchet MS"/>
                <a:ea typeface="Calibri"/>
                <a:cs typeface="Trebuchet MS"/>
                <a:sym typeface="Calibri"/>
              </a:rPr>
              <a:t>3. Acceso </a:t>
            </a:r>
            <a:r>
              <a:rPr lang="es-AR" sz="1500" dirty="0">
                <a:latin typeface="Trebuchet MS"/>
                <a:ea typeface="Calibri"/>
                <a:cs typeface="Trebuchet MS"/>
                <a:sym typeface="Calibri"/>
              </a:rPr>
              <a:t>inequitativo a la salud en función a los recursos individuales:</a:t>
            </a:r>
          </a:p>
          <a:p>
            <a:pPr lvl="0">
              <a:spcAft>
                <a:spcPts val="600"/>
              </a:spcAft>
            </a:pPr>
            <a:r>
              <a:rPr lang="es-AR" sz="1500" dirty="0" smtClean="0">
                <a:latin typeface="Trebuchet MS"/>
                <a:ea typeface="Calibri"/>
                <a:cs typeface="Trebuchet MS"/>
                <a:sym typeface="Calibri"/>
              </a:rPr>
              <a:t>	- Tratamientos </a:t>
            </a:r>
            <a:r>
              <a:rPr lang="es-AR" sz="1500" dirty="0">
                <a:latin typeface="Trebuchet MS"/>
                <a:ea typeface="Calibri"/>
                <a:cs typeface="Trebuchet MS"/>
                <a:sym typeface="Calibri"/>
              </a:rPr>
              <a:t>de mayor complejidad</a:t>
            </a:r>
          </a:p>
          <a:p>
            <a:pPr lvl="0">
              <a:spcAft>
                <a:spcPts val="600"/>
              </a:spcAft>
            </a:pPr>
            <a:r>
              <a:rPr lang="es-AR" sz="1500" dirty="0" smtClean="0">
                <a:latin typeface="Trebuchet MS"/>
                <a:ea typeface="Calibri"/>
                <a:cs typeface="Trebuchet MS"/>
                <a:sym typeface="Calibri"/>
              </a:rPr>
              <a:t>	- Medicamentos </a:t>
            </a:r>
            <a:r>
              <a:rPr lang="es-AR" sz="1500" dirty="0">
                <a:latin typeface="Trebuchet MS"/>
                <a:ea typeface="Calibri"/>
                <a:cs typeface="Trebuchet MS"/>
                <a:sym typeface="Calibri"/>
              </a:rPr>
              <a:t>de mayor calidad.</a:t>
            </a:r>
          </a:p>
          <a:p>
            <a:pPr lvl="0">
              <a:spcAft>
                <a:spcPts val="600"/>
              </a:spcAft>
            </a:pPr>
            <a:r>
              <a:rPr lang="es-AR" sz="1500" dirty="0" smtClean="0">
                <a:latin typeface="Trebuchet MS"/>
                <a:ea typeface="Calibri"/>
                <a:cs typeface="Trebuchet MS"/>
                <a:sym typeface="Calibri"/>
              </a:rPr>
              <a:t>	- Rehabilitación </a:t>
            </a:r>
            <a:r>
              <a:rPr lang="es-AR" sz="1500" dirty="0">
                <a:latin typeface="Trebuchet MS"/>
                <a:ea typeface="Calibri"/>
                <a:cs typeface="Trebuchet MS"/>
                <a:sym typeface="Calibri"/>
              </a:rPr>
              <a:t>(ahora comunitaria). </a:t>
            </a:r>
            <a:endParaRPr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g807027f554_0_533"/>
          <p:cNvPicPr preferRelativeResize="0"/>
          <p:nvPr/>
        </p:nvPicPr>
        <p:blipFill rotWithShape="1">
          <a:blip r:embed="rId3">
            <a:alphaModFix/>
          </a:blip>
          <a:srcRect/>
          <a:stretch/>
        </p:blipFill>
        <p:spPr>
          <a:xfrm>
            <a:off x="-61362" y="-88551"/>
            <a:ext cx="12314714" cy="7022751"/>
          </a:xfrm>
          <a:prstGeom prst="rect">
            <a:avLst/>
          </a:prstGeom>
          <a:noFill/>
          <a:ln>
            <a:noFill/>
          </a:ln>
        </p:spPr>
      </p:pic>
      <p:pic>
        <p:nvPicPr>
          <p:cNvPr id="400" name="Google Shape;400;g807027f554_0_533"/>
          <p:cNvPicPr preferRelativeResize="0"/>
          <p:nvPr/>
        </p:nvPicPr>
        <p:blipFill rotWithShape="1">
          <a:blip r:embed="rId4">
            <a:alphaModFix/>
          </a:blip>
          <a:srcRect/>
          <a:stretch/>
        </p:blipFill>
        <p:spPr>
          <a:xfrm>
            <a:off x="11247190" y="18705"/>
            <a:ext cx="665018" cy="644017"/>
          </a:xfrm>
          <a:prstGeom prst="rect">
            <a:avLst/>
          </a:prstGeom>
          <a:noFill/>
          <a:ln>
            <a:noFill/>
          </a:ln>
        </p:spPr>
      </p:pic>
      <p:pic>
        <p:nvPicPr>
          <p:cNvPr id="401" name="Google Shape;401;g807027f554_0_533" descr="E:\Documents\Ashoka\Program materials\Iconset\Ashoka-2016-07-06\Ashoka_Visionary-icon0.png"/>
          <p:cNvPicPr preferRelativeResize="0"/>
          <p:nvPr/>
        </p:nvPicPr>
        <p:blipFill rotWithShape="1">
          <a:blip r:embed="rId5">
            <a:alphaModFix/>
          </a:blip>
          <a:srcRect/>
          <a:stretch/>
        </p:blipFill>
        <p:spPr>
          <a:xfrm>
            <a:off x="5398736" y="2307005"/>
            <a:ext cx="1394520" cy="1394520"/>
          </a:xfrm>
          <a:prstGeom prst="rect">
            <a:avLst/>
          </a:prstGeom>
          <a:noFill/>
          <a:ln>
            <a:noFill/>
          </a:ln>
        </p:spPr>
      </p:pic>
      <p:sp>
        <p:nvSpPr>
          <p:cNvPr id="402" name="Google Shape;402;g807027f554_0_533"/>
          <p:cNvSpPr txBox="1"/>
          <p:nvPr/>
        </p:nvSpPr>
        <p:spPr>
          <a:xfrm>
            <a:off x="-61350" y="4197025"/>
            <a:ext cx="12314700" cy="1261800"/>
          </a:xfrm>
          <a:prstGeom prst="rect">
            <a:avLst/>
          </a:prstGeom>
          <a:noFill/>
          <a:ln>
            <a:noFill/>
          </a:ln>
        </p:spPr>
        <p:txBody>
          <a:bodyPr spcFirstLastPara="1" wrap="square" lIns="144000" tIns="45700" rIns="14400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ES_tradnl" sz="2400" b="1" i="1" u="none" strike="noStrike" cap="none" dirty="0" smtClean="0">
                <a:solidFill>
                  <a:srgbClr val="000000"/>
                </a:solidFill>
                <a:latin typeface="Montserrat"/>
                <a:ea typeface="Montserrat"/>
                <a:cs typeface="Montserrat"/>
                <a:sym typeface="Montserrat"/>
              </a:rPr>
              <a:t>Transaberes</a:t>
            </a:r>
            <a:r>
              <a:rPr lang="es-ES_tradnl" sz="2400" b="1" i="0" u="none" strike="noStrike" cap="none" dirty="0" smtClean="0">
                <a:solidFill>
                  <a:srgbClr val="000000"/>
                </a:solidFill>
                <a:latin typeface="Montserrat"/>
                <a:ea typeface="Montserrat"/>
                <a:cs typeface="Montserrat"/>
                <a:sym typeface="Montserrat"/>
              </a:rPr>
              <a:t> sea el nuevo paradigma bajo el cual se aborden las situaciones de salud, generando una nueva forma de vinculación y diálogo entre los saberes; y que cómo resultado de ello, mejore la calidad de vida de las personas en situación de enfermedad.</a:t>
            </a:r>
            <a:endParaRPr sz="1600" b="1" i="0" u="none" strike="noStrike" cap="none" dirty="0">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800"/>
              <a:buFont typeface="Arial"/>
              <a:buNone/>
            </a:pPr>
            <a:r>
              <a:rPr lang="es-AR" sz="2800" b="0" i="0" u="none" strike="noStrike" cap="none" dirty="0">
                <a:solidFill>
                  <a:schemeClr val="dk1"/>
                </a:solidFill>
                <a:latin typeface="Calibri"/>
                <a:ea typeface="Calibri"/>
                <a:cs typeface="Calibri"/>
                <a:sym typeface="Calibri"/>
              </a:rPr>
              <a:t>__________________________________</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s-AR" sz="2800" b="0" i="0" u="none" strike="noStrike" cap="none"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___________________________________</a:t>
            </a:r>
            <a:endParaRPr sz="2800" b="0" i="0" u="none" strike="noStrike" cap="none" dirty="0">
              <a:solidFill>
                <a:schemeClr val="dk1"/>
              </a:solidFill>
              <a:latin typeface="Calibri"/>
              <a:ea typeface="Calibri"/>
              <a:cs typeface="Calibri"/>
              <a:sym typeface="Calibri"/>
            </a:endParaRPr>
          </a:p>
        </p:txBody>
      </p:sp>
      <p:sp>
        <p:nvSpPr>
          <p:cNvPr id="403" name="Google Shape;403;g807027f554_0_533"/>
          <p:cNvSpPr txBox="1"/>
          <p:nvPr/>
        </p:nvSpPr>
        <p:spPr>
          <a:xfrm>
            <a:off x="158253" y="72391"/>
            <a:ext cx="6104700" cy="19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808080"/>
              </a:solidFill>
              <a:latin typeface="Arial"/>
              <a:ea typeface="Arial"/>
              <a:cs typeface="Arial"/>
              <a:sym typeface="Arial"/>
            </a:endParaRPr>
          </a:p>
        </p:txBody>
      </p:sp>
      <p:sp>
        <p:nvSpPr>
          <p:cNvPr id="404" name="Google Shape;404;g807027f554_0_533"/>
          <p:cNvSpPr txBox="1">
            <a:spLocks noGrp="1"/>
          </p:cNvSpPr>
          <p:nvPr>
            <p:ph type="title"/>
          </p:nvPr>
        </p:nvSpPr>
        <p:spPr>
          <a:xfrm>
            <a:off x="250080" y="1368790"/>
            <a:ext cx="12026100" cy="749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400"/>
              <a:buNone/>
            </a:pPr>
            <a:r>
              <a:rPr lang="es-AR">
                <a:solidFill>
                  <a:srgbClr val="000000"/>
                </a:solidFill>
                <a:latin typeface="Montserrat"/>
                <a:ea typeface="Montserrat"/>
                <a:cs typeface="Montserrat"/>
                <a:sym typeface="Montserrat"/>
              </a:rPr>
              <a:t>¿Cuál es el gran problema que queremos abordar?</a:t>
            </a:r>
            <a:endParaRPr>
              <a:solidFill>
                <a:srgbClr val="000000"/>
              </a:solidFill>
              <a:latin typeface="Montserrat"/>
              <a:ea typeface="Montserrat"/>
              <a:cs typeface="Montserrat"/>
              <a:sym typeface="Montserrat"/>
            </a:endParaRPr>
          </a:p>
          <a:p>
            <a:pPr marL="0" lvl="0" indent="0" algn="ctr" rtl="0">
              <a:lnSpc>
                <a:spcPct val="100000"/>
              </a:lnSpc>
              <a:spcBef>
                <a:spcPts val="0"/>
              </a:spcBef>
              <a:spcAft>
                <a:spcPts val="0"/>
              </a:spcAft>
              <a:buSzPts val="2400"/>
              <a:buNone/>
            </a:pPr>
            <a:r>
              <a:rPr lang="es-AR">
                <a:solidFill>
                  <a:srgbClr val="000000"/>
                </a:solidFill>
                <a:latin typeface="Montserrat"/>
                <a:ea typeface="Montserrat"/>
                <a:cs typeface="Montserrat"/>
                <a:sym typeface="Montserrat"/>
              </a:rPr>
              <a:t>En positivo, ¿qué cambio sistémico queremos que ocurra?</a:t>
            </a:r>
            <a:endParaRPr>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g807027f554_0_282"/>
          <p:cNvPicPr preferRelativeResize="0"/>
          <p:nvPr/>
        </p:nvPicPr>
        <p:blipFill rotWithShape="1">
          <a:blip r:embed="rId3">
            <a:alphaModFix/>
          </a:blip>
          <a:srcRect/>
          <a:stretch/>
        </p:blipFill>
        <p:spPr>
          <a:xfrm>
            <a:off x="-61362" y="-164751"/>
            <a:ext cx="12314714" cy="7022751"/>
          </a:xfrm>
          <a:prstGeom prst="rect">
            <a:avLst/>
          </a:prstGeom>
          <a:noFill/>
          <a:ln>
            <a:noFill/>
          </a:ln>
        </p:spPr>
      </p:pic>
      <p:pic>
        <p:nvPicPr>
          <p:cNvPr id="410" name="Google Shape;410;g807027f554_0_282"/>
          <p:cNvPicPr preferRelativeResize="0"/>
          <p:nvPr/>
        </p:nvPicPr>
        <p:blipFill rotWithShape="1">
          <a:blip r:embed="rId4">
            <a:alphaModFix/>
          </a:blip>
          <a:srcRect/>
          <a:stretch/>
        </p:blipFill>
        <p:spPr>
          <a:xfrm>
            <a:off x="11247190" y="18705"/>
            <a:ext cx="665018" cy="644017"/>
          </a:xfrm>
          <a:prstGeom prst="rect">
            <a:avLst/>
          </a:prstGeom>
          <a:noFill/>
          <a:ln>
            <a:noFill/>
          </a:ln>
        </p:spPr>
      </p:pic>
      <p:sp>
        <p:nvSpPr>
          <p:cNvPr id="411" name="Google Shape;411;g807027f554_0_282"/>
          <p:cNvSpPr/>
          <p:nvPr/>
        </p:nvSpPr>
        <p:spPr>
          <a:xfrm>
            <a:off x="485305" y="800070"/>
            <a:ext cx="5995200" cy="5400000"/>
          </a:xfrm>
          <a:prstGeom prst="rect">
            <a:avLst/>
          </a:prstGeom>
          <a:noFill/>
          <a:ln w="19050" cap="flat" cmpd="sng">
            <a:solidFill>
              <a:srgbClr val="000000"/>
            </a:solidFill>
            <a:prstDash val="solid"/>
            <a:miter lim="800000"/>
            <a:headEnd type="none" w="sm" len="sm"/>
            <a:tailEnd type="none" w="sm" len="sm"/>
          </a:ln>
        </p:spPr>
        <p:txBody>
          <a:bodyPr spcFirstLastPara="1" wrap="square" lIns="91425" tIns="396000" rIns="91425" bIns="45700" anchor="t" anchorCtr="0">
            <a:noAutofit/>
          </a:bodyPr>
          <a:lstStyle/>
          <a:p>
            <a:pPr marL="182562" marR="0" lvl="0" indent="-182562" algn="l" rtl="0">
              <a:lnSpc>
                <a:spcPct val="115000"/>
              </a:lnSpc>
              <a:spcBef>
                <a:spcPts val="0"/>
              </a:spcBef>
              <a:spcAft>
                <a:spcPts val="0"/>
              </a:spcAft>
              <a:buClr>
                <a:srgbClr val="000000"/>
              </a:buClr>
              <a:buSzPts val="1600"/>
              <a:buFont typeface="Arial"/>
              <a:buNone/>
            </a:pPr>
            <a:r>
              <a:rPr lang="es-AR" sz="1600" b="1" i="0" u="none" strike="noStrike" cap="none">
                <a:solidFill>
                  <a:srgbClr val="000000"/>
                </a:solidFill>
                <a:latin typeface="Montserrat"/>
                <a:ea typeface="Montserrat"/>
                <a:cs typeface="Montserrat"/>
                <a:sym typeface="Montserrat"/>
              </a:rPr>
              <a:t>[XX]</a:t>
            </a:r>
            <a:endParaRPr sz="1600" b="0" i="0" u="none" strike="noStrike" cap="none">
              <a:solidFill>
                <a:srgbClr val="000000"/>
              </a:solidFill>
              <a:latin typeface="Montserrat"/>
              <a:ea typeface="Montserrat"/>
              <a:cs typeface="Montserrat"/>
              <a:sym typeface="Montserrat"/>
            </a:endParaRPr>
          </a:p>
          <a:p>
            <a:pPr marL="355600" marR="0" lvl="1" indent="-355600" algn="l" rtl="0">
              <a:lnSpc>
                <a:spcPct val="115000"/>
              </a:lnSpc>
              <a:spcBef>
                <a:spcPts val="600"/>
              </a:spcBef>
              <a:spcAft>
                <a:spcPts val="0"/>
              </a:spcAft>
              <a:buClr>
                <a:schemeClr val="dk1"/>
              </a:buClr>
              <a:buSzPts val="1600"/>
              <a:buFont typeface="Montserrat"/>
              <a:buChar char="•"/>
            </a:pPr>
            <a:r>
              <a:rPr lang="es-AR" sz="1600" b="0" i="0" u="none" strike="noStrike" cap="none">
                <a:solidFill>
                  <a:schemeClr val="dk1"/>
                </a:solidFill>
                <a:latin typeface="Montserrat"/>
                <a:ea typeface="Montserrat"/>
                <a:cs typeface="Montserrat"/>
                <a:sym typeface="Montserrat"/>
              </a:rPr>
              <a:t>¿</a:t>
            </a:r>
            <a:r>
              <a:rPr lang="es-AR" sz="1600" b="0" i="0" u="none" strike="noStrike" cap="none">
                <a:solidFill>
                  <a:schemeClr val="dk1"/>
                </a:solidFill>
                <a:latin typeface="Montserrat"/>
                <a:ea typeface="Montserrat"/>
                <a:cs typeface="Montserrat"/>
                <a:sym typeface="Montserrat"/>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En</a:t>
            </a:r>
            <a:r>
              <a:rPr lang="es-AR" sz="1600" b="0" i="0" u="none" strike="noStrike" cap="none">
                <a:solidFill>
                  <a:schemeClr val="dk1"/>
                </a:solidFill>
                <a:latin typeface="Montserrat"/>
                <a:ea typeface="Montserrat"/>
                <a:cs typeface="Montserrat"/>
                <a:sym typeface="Montserrat"/>
              </a:rPr>
              <a:t> términos más específicos cómo aborda el problema social tu producto/servicio/ metodología y cuáles son las innovaciones en tu enfoque? </a:t>
            </a:r>
            <a:endParaRPr sz="1600" b="0" i="0" u="none" strike="noStrike" cap="none">
              <a:solidFill>
                <a:schemeClr val="dk1"/>
              </a:solidFill>
              <a:latin typeface="Montserrat"/>
              <a:ea typeface="Montserrat"/>
              <a:cs typeface="Montserrat"/>
              <a:sym typeface="Montserrat"/>
            </a:endParaRPr>
          </a:p>
          <a:p>
            <a:pPr marL="355600" marR="0" lvl="1" indent="-355600" algn="l" rtl="0">
              <a:lnSpc>
                <a:spcPct val="115000"/>
              </a:lnSpc>
              <a:spcBef>
                <a:spcPts val="600"/>
              </a:spcBef>
              <a:spcAft>
                <a:spcPts val="0"/>
              </a:spcAft>
              <a:buClr>
                <a:schemeClr val="dk1"/>
              </a:buClr>
              <a:buSzPts val="1600"/>
              <a:buFont typeface="Montserrat"/>
              <a:buChar char="•"/>
            </a:pPr>
            <a:r>
              <a:rPr lang="es-AR" sz="1600" b="0" i="0" u="none" strike="noStrike" cap="none">
                <a:solidFill>
                  <a:schemeClr val="dk1"/>
                </a:solidFill>
                <a:latin typeface="Montserrat"/>
                <a:ea typeface="Montserrat"/>
                <a:cs typeface="Montserrat"/>
                <a:sym typeface="Montserrat"/>
              </a:rPr>
              <a:t>¿Cuáles son los programas y actividades principales de tu modelo? ¿Cómo funciona concretamente?</a:t>
            </a:r>
            <a:endParaRPr sz="1400" b="0" i="0" u="none" strike="noStrike" cap="none">
              <a:solidFill>
                <a:srgbClr val="000000"/>
              </a:solidFill>
              <a:latin typeface="Montserrat"/>
              <a:ea typeface="Montserrat"/>
              <a:cs typeface="Montserrat"/>
              <a:sym typeface="Montserrat"/>
            </a:endParaRPr>
          </a:p>
          <a:p>
            <a:pPr marL="355600" marR="0" lvl="1" indent="-355600" algn="l" rtl="0">
              <a:lnSpc>
                <a:spcPct val="115000"/>
              </a:lnSpc>
              <a:spcBef>
                <a:spcPts val="600"/>
              </a:spcBef>
              <a:spcAft>
                <a:spcPts val="0"/>
              </a:spcAft>
              <a:buClr>
                <a:schemeClr val="dk1"/>
              </a:buClr>
              <a:buSzPts val="1600"/>
              <a:buFont typeface="Montserrat"/>
              <a:buChar char="•"/>
            </a:pPr>
            <a:r>
              <a:rPr lang="es-AR" sz="1600" b="0" i="0" u="none" strike="noStrike" cap="none">
                <a:solidFill>
                  <a:schemeClr val="dk1"/>
                </a:solidFill>
                <a:latin typeface="Montserrat"/>
                <a:ea typeface="Montserrat"/>
                <a:cs typeface="Montserrat"/>
                <a:sym typeface="Montserrat"/>
              </a:rPr>
              <a:t>¿Cuáles son los componentes principales de tu solución y cómo encajan para generar el impacto que se busca? </a:t>
            </a:r>
            <a:endParaRPr sz="1400" b="0" i="0" u="none" strike="noStrike" cap="none">
              <a:solidFill>
                <a:srgbClr val="000000"/>
              </a:solidFill>
              <a:latin typeface="Montserrat"/>
              <a:ea typeface="Montserrat"/>
              <a:cs typeface="Montserrat"/>
              <a:sym typeface="Montserrat"/>
            </a:endParaRPr>
          </a:p>
          <a:p>
            <a:pPr marL="182562" marR="0" lvl="1" indent="-80962"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1" indent="-80962" algn="l" rtl="0">
              <a:lnSpc>
                <a:spcPct val="100000"/>
              </a:lnSpc>
              <a:spcBef>
                <a:spcPts val="6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1" indent="-80962"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1" indent="-182562"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182562" marR="0" lvl="0" indent="-80962"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12" name="Google Shape;412;g807027f554_0_282"/>
          <p:cNvSpPr/>
          <p:nvPr/>
        </p:nvSpPr>
        <p:spPr>
          <a:xfrm>
            <a:off x="6802375" y="800075"/>
            <a:ext cx="4944000" cy="4452300"/>
          </a:xfrm>
          <a:prstGeom prst="rect">
            <a:avLst/>
          </a:prstGeom>
          <a:noFill/>
          <a:ln w="19050" cap="flat" cmpd="sng">
            <a:solidFill>
              <a:srgbClr val="000000"/>
            </a:solidFill>
            <a:prstDash val="solid"/>
            <a:miter lim="800000"/>
            <a:headEnd type="none" w="sm" len="sm"/>
            <a:tailEnd type="none" w="sm" len="sm"/>
          </a:ln>
        </p:spPr>
        <p:txBody>
          <a:bodyPr spcFirstLastPara="1" wrap="square" lIns="91425" tIns="396000" rIns="91425" bIns="457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1" i="0" u="none" strike="noStrike" cap="none">
                <a:solidFill>
                  <a:srgbClr val="000000"/>
                </a:solidFill>
                <a:latin typeface="Montserrat"/>
                <a:ea typeface="Montserrat"/>
                <a:cs typeface="Montserrat"/>
                <a:sym typeface="Montserrat"/>
              </a:rPr>
              <a:t>[XX]</a:t>
            </a:r>
            <a:endParaRPr sz="1600" b="0" i="0" u="none" strike="noStrike" cap="none">
              <a:solidFill>
                <a:srgbClr val="000000"/>
              </a:solidFill>
              <a:latin typeface="Montserrat"/>
              <a:ea typeface="Montserrat"/>
              <a:cs typeface="Montserrat"/>
              <a:sym typeface="Montserrat"/>
            </a:endParaRPr>
          </a:p>
          <a:p>
            <a:pPr marL="355600" marR="0" lvl="1" indent="-355600" algn="l" rtl="0">
              <a:lnSpc>
                <a:spcPct val="115000"/>
              </a:lnSpc>
              <a:spcBef>
                <a:spcPts val="600"/>
              </a:spcBef>
              <a:spcAft>
                <a:spcPts val="0"/>
              </a:spcAft>
              <a:buClr>
                <a:schemeClr val="dk1"/>
              </a:buClr>
              <a:buSzPts val="1600"/>
              <a:buFont typeface="Montserrat"/>
              <a:buChar char="•"/>
            </a:pPr>
            <a:r>
              <a:rPr lang="es-AR" sz="1600" b="0" i="0" u="none" strike="noStrike" cap="none">
                <a:solidFill>
                  <a:schemeClr val="dk1"/>
                </a:solidFill>
                <a:latin typeface="Montserrat"/>
                <a:ea typeface="Montserrat"/>
                <a:cs typeface="Montserrat"/>
                <a:sym typeface="Montserrat"/>
              </a:rPr>
              <a:t>¿Qué impacto social ha logrado tu enfoque hasta ahora?</a:t>
            </a:r>
            <a:endParaRPr sz="1400" b="0" i="0" u="none" strike="noStrike" cap="none">
              <a:solidFill>
                <a:srgbClr val="000000"/>
              </a:solidFill>
              <a:latin typeface="Montserrat"/>
              <a:ea typeface="Montserrat"/>
              <a:cs typeface="Montserrat"/>
              <a:sym typeface="Montserrat"/>
            </a:endParaRPr>
          </a:p>
          <a:p>
            <a:pPr marL="355600" marR="0" lvl="1" indent="-355600" algn="l" rtl="0">
              <a:lnSpc>
                <a:spcPct val="115000"/>
              </a:lnSpc>
              <a:spcBef>
                <a:spcPts val="600"/>
              </a:spcBef>
              <a:spcAft>
                <a:spcPts val="0"/>
              </a:spcAft>
              <a:buClr>
                <a:schemeClr val="dk1"/>
              </a:buClr>
              <a:buSzPts val="1600"/>
              <a:buFont typeface="Montserrat"/>
              <a:buChar char="•"/>
            </a:pPr>
            <a:r>
              <a:rPr lang="es-AR" sz="1600" b="0" i="0" u="none" strike="noStrike" cap="none">
                <a:solidFill>
                  <a:schemeClr val="dk1"/>
                </a:solidFill>
                <a:latin typeface="Montserrat"/>
                <a:ea typeface="Montserrat"/>
                <a:cs typeface="Montserrat"/>
                <a:sym typeface="Montserrat"/>
              </a:rPr>
              <a:t>¿Cuáles son tus «indicadores de éxito» más satisfactorios (número de beneficiarios, impacto económico, los resultados de salud, cambios en la política etc.)?</a:t>
            </a:r>
            <a:endParaRPr sz="1400" b="0" i="0" u="none" strike="noStrike" cap="none">
              <a:solidFill>
                <a:srgbClr val="000000"/>
              </a:solidFill>
              <a:latin typeface="Montserrat"/>
              <a:ea typeface="Montserrat"/>
              <a:cs typeface="Montserrat"/>
              <a:sym typeface="Montserrat"/>
            </a:endParaRPr>
          </a:p>
          <a:p>
            <a:pPr marL="182562" marR="0" lvl="1" indent="-182562" algn="l" rtl="0">
              <a:lnSpc>
                <a:spcPct val="100000"/>
              </a:lnSpc>
              <a:spcBef>
                <a:spcPts val="600"/>
              </a:spcBef>
              <a:spcAft>
                <a:spcPts val="0"/>
              </a:spcAft>
              <a:buClr>
                <a:srgbClr val="000000"/>
              </a:buClr>
              <a:buSzPts val="1200"/>
              <a:buFont typeface="Arial"/>
              <a:buNone/>
            </a:pPr>
            <a:endParaRPr sz="1200" b="0" i="0" u="none" strike="noStrike" cap="none">
              <a:solidFill>
                <a:srgbClr val="00B0F0"/>
              </a:solidFill>
              <a:latin typeface="Arial"/>
              <a:ea typeface="Arial"/>
              <a:cs typeface="Arial"/>
              <a:sym typeface="Arial"/>
            </a:endParaRPr>
          </a:p>
          <a:p>
            <a:pPr marL="182562" marR="0" lvl="0" indent="-182562" algn="l" rtl="0">
              <a:lnSpc>
                <a:spcPct val="100000"/>
              </a:lnSpc>
              <a:spcBef>
                <a:spcPts val="60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182562" marR="0" lvl="1" indent="-182562" algn="l" rtl="0">
              <a:lnSpc>
                <a:spcPct val="100000"/>
              </a:lnSpc>
              <a:spcBef>
                <a:spcPts val="60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p:txBody>
      </p:sp>
      <p:sp>
        <p:nvSpPr>
          <p:cNvPr id="413" name="Google Shape;413;g807027f554_0_282"/>
          <p:cNvSpPr/>
          <p:nvPr/>
        </p:nvSpPr>
        <p:spPr>
          <a:xfrm>
            <a:off x="6802374" y="800087"/>
            <a:ext cx="49440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Resultados</a:t>
            </a:r>
            <a:endParaRPr sz="1400" b="0" i="0" u="none" strike="noStrike" cap="none">
              <a:solidFill>
                <a:srgbClr val="000000"/>
              </a:solidFill>
              <a:latin typeface="Montserrat"/>
              <a:ea typeface="Montserrat"/>
              <a:cs typeface="Montserrat"/>
              <a:sym typeface="Montserrat"/>
            </a:endParaRPr>
          </a:p>
        </p:txBody>
      </p:sp>
      <p:sp>
        <p:nvSpPr>
          <p:cNvPr id="414" name="Google Shape;414;g807027f554_0_282"/>
          <p:cNvSpPr/>
          <p:nvPr/>
        </p:nvSpPr>
        <p:spPr>
          <a:xfrm>
            <a:off x="12357101" y="-8999"/>
            <a:ext cx="3721200" cy="6876000"/>
          </a:xfrm>
          <a:prstGeom prst="rect">
            <a:avLst/>
          </a:prstGeom>
          <a:solidFill>
            <a:schemeClr val="lt1"/>
          </a:solidFill>
          <a:ln w="38100" cap="flat" cmpd="sng">
            <a:solidFill>
              <a:schemeClr val="accent2"/>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Para plantear una meta de impacto ambiciosa y de escala, es necesario conocer el impacto actual y reflexionar sobre cómo se alcanzó y cómo se mide.</a:t>
            </a: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600"/>
              <a:buFont typeface="Arial"/>
              <a:buNone/>
            </a:pPr>
            <a:r>
              <a:rPr lang="es-AR" sz="1600" b="0" i="0" u="none" strike="noStrike" cap="none">
                <a:solidFill>
                  <a:schemeClr val="dk1"/>
                </a:solidFill>
                <a:latin typeface="Montserrat"/>
                <a:ea typeface="Montserrat"/>
                <a:cs typeface="Montserrat"/>
                <a:sym typeface="Montserrat"/>
              </a:rPr>
              <a:t>Asegúrense de explicar CÓMO funciona el modelo (si se necesita otra lámina para explicarlo bien, pueden incluirla después de ésta).</a:t>
            </a:r>
            <a:endParaRPr sz="1600" b="0" i="0" u="none" strike="noStrike" cap="none">
              <a:solidFill>
                <a:srgbClr val="000000"/>
              </a:solidFill>
              <a:latin typeface="Montserrat"/>
              <a:ea typeface="Montserrat"/>
              <a:cs typeface="Montserrat"/>
              <a:sym typeface="Montserrat"/>
            </a:endParaRPr>
          </a:p>
        </p:txBody>
      </p:sp>
      <p:sp>
        <p:nvSpPr>
          <p:cNvPr id="415" name="Google Shape;415;g807027f554_0_282"/>
          <p:cNvSpPr/>
          <p:nvPr/>
        </p:nvSpPr>
        <p:spPr>
          <a:xfrm>
            <a:off x="499299" y="800070"/>
            <a:ext cx="5995200" cy="360000"/>
          </a:xfrm>
          <a:prstGeom prst="rect">
            <a:avLst/>
          </a:prstGeom>
          <a:solidFill>
            <a:srgbClr val="000000"/>
          </a:solidFill>
          <a:ln>
            <a:noFill/>
          </a:ln>
        </p:spPr>
        <p:txBody>
          <a:bodyPr spcFirstLastPara="1" wrap="square" lIns="93275" tIns="46625" rIns="93275" bIns="466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chemeClr val="lt1"/>
                </a:solidFill>
                <a:latin typeface="Montserrat"/>
                <a:ea typeface="Montserrat"/>
                <a:cs typeface="Montserrat"/>
                <a:sym typeface="Montserrat"/>
              </a:rPr>
              <a:t>Modelo actual</a:t>
            </a:r>
            <a:endParaRPr sz="1800" b="1" i="0" u="none" strike="noStrike" cap="none">
              <a:solidFill>
                <a:schemeClr val="hlink"/>
              </a:solidFill>
              <a:latin typeface="Montserrat"/>
              <a:ea typeface="Montserrat"/>
              <a:cs typeface="Montserrat"/>
              <a:sym typeface="Montserrat"/>
            </a:endParaRPr>
          </a:p>
        </p:txBody>
      </p:sp>
      <p:sp>
        <p:nvSpPr>
          <p:cNvPr id="416" name="Google Shape;416;g807027f554_0_282"/>
          <p:cNvSpPr txBox="1"/>
          <p:nvPr/>
        </p:nvSpPr>
        <p:spPr>
          <a:xfrm>
            <a:off x="158253" y="72391"/>
            <a:ext cx="12033600" cy="24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808080"/>
              </a:solidFill>
              <a:latin typeface="Arial"/>
              <a:ea typeface="Arial"/>
              <a:cs typeface="Arial"/>
              <a:sym typeface="Arial"/>
            </a:endParaRPr>
          </a:p>
        </p:txBody>
      </p:sp>
      <p:sp>
        <p:nvSpPr>
          <p:cNvPr id="417" name="Google Shape;417;g807027f554_0_282"/>
          <p:cNvSpPr txBox="1">
            <a:spLocks noGrp="1"/>
          </p:cNvSpPr>
          <p:nvPr>
            <p:ph type="title"/>
          </p:nvPr>
        </p:nvSpPr>
        <p:spPr>
          <a:xfrm>
            <a:off x="485305" y="184170"/>
            <a:ext cx="11869200" cy="615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1"/>
              </a:buClr>
              <a:buSzPts val="2800"/>
              <a:buFont typeface="Arial"/>
              <a:buNone/>
            </a:pPr>
            <a:r>
              <a:rPr lang="es-AR" sz="2600" b="1">
                <a:solidFill>
                  <a:srgbClr val="000000"/>
                </a:solidFill>
                <a:latin typeface="Montserrat"/>
                <a:ea typeface="Montserrat"/>
                <a:cs typeface="Montserrat"/>
                <a:sym typeface="Montserrat"/>
              </a:rPr>
              <a:t>Impacto: e</a:t>
            </a:r>
            <a:r>
              <a:rPr lang="es-AR" sz="2600" b="1" i="0" u="none" strike="noStrike" cap="none">
                <a:solidFill>
                  <a:srgbClr val="000000"/>
                </a:solidFill>
                <a:latin typeface="Montserrat"/>
                <a:ea typeface="Montserrat"/>
                <a:cs typeface="Montserrat"/>
                <a:sym typeface="Montserrat"/>
              </a:rPr>
              <a:t>l modelo actual y los resultados hasta la fecha</a:t>
            </a:r>
            <a:endParaRPr sz="4200">
              <a:solidFill>
                <a:srgbClr val="000000"/>
              </a:solidFill>
              <a:latin typeface="Montserrat"/>
              <a:ea typeface="Montserrat"/>
              <a:cs typeface="Montserrat"/>
              <a:sym typeface="Montserrat"/>
            </a:endParaRPr>
          </a:p>
        </p:txBody>
      </p:sp>
      <p:sp>
        <p:nvSpPr>
          <p:cNvPr id="418" name="Google Shape;418;g807027f554_0_282"/>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2</a:t>
            </a:r>
            <a:endParaRPr sz="1400" b="1" i="0" u="none" strike="noStrike" cap="none">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g8732f95265_0_24"/>
          <p:cNvPicPr preferRelativeResize="0"/>
          <p:nvPr/>
        </p:nvPicPr>
        <p:blipFill rotWithShape="1">
          <a:blip r:embed="rId3">
            <a:alphaModFix/>
          </a:blip>
          <a:srcRect/>
          <a:stretch/>
        </p:blipFill>
        <p:spPr>
          <a:xfrm>
            <a:off x="0" y="-159026"/>
            <a:ext cx="12314714" cy="7022751"/>
          </a:xfrm>
          <a:prstGeom prst="rect">
            <a:avLst/>
          </a:prstGeom>
          <a:noFill/>
          <a:ln>
            <a:noFill/>
          </a:ln>
        </p:spPr>
      </p:pic>
      <p:pic>
        <p:nvPicPr>
          <p:cNvPr id="424" name="Google Shape;424;g8732f95265_0_24"/>
          <p:cNvPicPr preferRelativeResize="0"/>
          <p:nvPr/>
        </p:nvPicPr>
        <p:blipFill rotWithShape="1">
          <a:blip r:embed="rId4">
            <a:alphaModFix/>
          </a:blip>
          <a:srcRect/>
          <a:stretch/>
        </p:blipFill>
        <p:spPr>
          <a:xfrm>
            <a:off x="11288765" y="171105"/>
            <a:ext cx="665018" cy="644017"/>
          </a:xfrm>
          <a:prstGeom prst="rect">
            <a:avLst/>
          </a:prstGeom>
          <a:noFill/>
          <a:ln>
            <a:noFill/>
          </a:ln>
        </p:spPr>
      </p:pic>
      <p:sp>
        <p:nvSpPr>
          <p:cNvPr id="425" name="Google Shape;425;g8732f95265_0_24"/>
          <p:cNvSpPr txBox="1"/>
          <p:nvPr/>
        </p:nvSpPr>
        <p:spPr>
          <a:xfrm>
            <a:off x="899600" y="3715775"/>
            <a:ext cx="4708800" cy="244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426" name="Google Shape;426;g8732f95265_0_24"/>
          <p:cNvSpPr txBox="1"/>
          <p:nvPr/>
        </p:nvSpPr>
        <p:spPr>
          <a:xfrm>
            <a:off x="5975600" y="3789450"/>
            <a:ext cx="4708800" cy="244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427" name="Google Shape;427;g8732f95265_0_24"/>
          <p:cNvSpPr txBox="1"/>
          <p:nvPr/>
        </p:nvSpPr>
        <p:spPr>
          <a:xfrm>
            <a:off x="425491" y="292770"/>
            <a:ext cx="8901900" cy="7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AR" sz="2600" b="1" i="0" u="none" strike="noStrike" cap="none">
                <a:solidFill>
                  <a:srgbClr val="000000"/>
                </a:solidFill>
                <a:latin typeface="Montserrat"/>
                <a:ea typeface="Montserrat"/>
                <a:cs typeface="Montserrat"/>
                <a:sym typeface="Montserrat"/>
              </a:rPr>
              <a:t>Nuestra visión de cambio en un vistazo</a:t>
            </a:r>
            <a:br>
              <a:rPr lang="es-AR" sz="2600" b="1" i="0" u="none" strike="noStrike" cap="none">
                <a:solidFill>
                  <a:srgbClr val="000000"/>
                </a:solidFill>
                <a:latin typeface="Montserrat"/>
                <a:ea typeface="Montserrat"/>
                <a:cs typeface="Montserrat"/>
                <a:sym typeface="Montserrat"/>
              </a:rPr>
            </a:br>
            <a:r>
              <a:rPr lang="es-AR" sz="2800" b="0" i="0" u="none" strike="noStrike" cap="none">
                <a:solidFill>
                  <a:srgbClr val="000000"/>
                </a:solidFill>
                <a:latin typeface="Montserrat"/>
                <a:ea typeface="Montserrat"/>
                <a:cs typeface="Montserrat"/>
                <a:sym typeface="Montserrat"/>
              </a:rPr>
              <a:t/>
            </a:r>
            <a:br>
              <a:rPr lang="es-AR" sz="2800" b="0" i="0" u="none" strike="noStrike" cap="none">
                <a:solidFill>
                  <a:srgbClr val="000000"/>
                </a:solidFill>
                <a:latin typeface="Montserrat"/>
                <a:ea typeface="Montserrat"/>
                <a:cs typeface="Montserrat"/>
                <a:sym typeface="Montserrat"/>
              </a:rPr>
            </a:br>
            <a:r>
              <a:rPr lang="es-AR" sz="2800" b="1" i="0" u="none" strike="noStrike" cap="none">
                <a:solidFill>
                  <a:srgbClr val="000000"/>
                </a:solidFill>
                <a:latin typeface="Montserrat"/>
                <a:ea typeface="Montserrat"/>
                <a:cs typeface="Montserrat"/>
                <a:sym typeface="Montserrat"/>
              </a:rPr>
              <a:t/>
            </a:r>
            <a:br>
              <a:rPr lang="es-AR" sz="2800" b="1" i="0" u="none" strike="noStrike" cap="none">
                <a:solidFill>
                  <a:srgbClr val="000000"/>
                </a:solidFill>
                <a:latin typeface="Montserrat"/>
                <a:ea typeface="Montserrat"/>
                <a:cs typeface="Montserrat"/>
                <a:sym typeface="Montserrat"/>
              </a:rPr>
            </a:br>
            <a:endParaRPr sz="2800" b="1" i="0" u="none" strike="noStrike" cap="none">
              <a:solidFill>
                <a:srgbClr val="000000"/>
              </a:solidFill>
              <a:latin typeface="Montserrat"/>
              <a:ea typeface="Montserrat"/>
              <a:cs typeface="Montserrat"/>
              <a:sym typeface="Montserrat"/>
            </a:endParaRPr>
          </a:p>
        </p:txBody>
      </p:sp>
      <p:sp>
        <p:nvSpPr>
          <p:cNvPr id="428" name="Google Shape;428;g8732f95265_0_24"/>
          <p:cNvSpPr/>
          <p:nvPr/>
        </p:nvSpPr>
        <p:spPr>
          <a:xfrm>
            <a:off x="423504" y="1156400"/>
            <a:ext cx="11638800" cy="1033200"/>
          </a:xfrm>
          <a:prstGeom prst="rect">
            <a:avLst/>
          </a:prstGeom>
          <a:noFill/>
          <a:ln w="12700" cap="flat" cmpd="sng">
            <a:solidFill>
              <a:srgbClr val="7F7F7F"/>
            </a:solidFill>
            <a:prstDash val="dash"/>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0" i="0" u="none" strike="noStrike" cap="none">
                <a:solidFill>
                  <a:srgbClr val="000000"/>
                </a:solidFill>
                <a:latin typeface="Montserrat"/>
                <a:ea typeface="Montserrat"/>
                <a:cs typeface="Montserrat"/>
                <a:sym typeface="Montserrat"/>
              </a:rPr>
              <a:t>Gran problema:</a:t>
            </a:r>
            <a:endParaRPr sz="1800" b="0" i="0" u="none" strike="noStrike" cap="none">
              <a:solidFill>
                <a:srgbClr val="000000"/>
              </a:solidFill>
              <a:latin typeface="Montserrat"/>
              <a:ea typeface="Montserrat"/>
              <a:cs typeface="Montserrat"/>
              <a:sym typeface="Montserrat"/>
            </a:endParaRPr>
          </a:p>
        </p:txBody>
      </p:sp>
      <p:sp>
        <p:nvSpPr>
          <p:cNvPr id="429" name="Google Shape;429;g8732f95265_0_24"/>
          <p:cNvSpPr/>
          <p:nvPr/>
        </p:nvSpPr>
        <p:spPr>
          <a:xfrm>
            <a:off x="423500" y="2260925"/>
            <a:ext cx="11638800" cy="960000"/>
          </a:xfrm>
          <a:prstGeom prst="rect">
            <a:avLst/>
          </a:prstGeom>
          <a:noFill/>
          <a:ln w="12700" cap="flat" cmpd="sng">
            <a:solidFill>
              <a:srgbClr val="7F7F7F"/>
            </a:solidFill>
            <a:prstDash val="dash"/>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0" i="0" u="none" strike="noStrike" cap="none">
                <a:solidFill>
                  <a:srgbClr val="000000"/>
                </a:solidFill>
                <a:latin typeface="Montserrat"/>
                <a:ea typeface="Montserrat"/>
                <a:cs typeface="Montserrat"/>
                <a:sym typeface="Montserrat"/>
              </a:rPr>
              <a:t>Causas sistémicas:</a:t>
            </a:r>
            <a:endParaRPr sz="1800" b="0" i="0" u="none" strike="noStrike" cap="none">
              <a:solidFill>
                <a:srgbClr val="000000"/>
              </a:solidFill>
              <a:latin typeface="Montserrat"/>
              <a:ea typeface="Montserrat"/>
              <a:cs typeface="Montserrat"/>
              <a:sym typeface="Montserrat"/>
            </a:endParaRPr>
          </a:p>
        </p:txBody>
      </p:sp>
      <p:sp>
        <p:nvSpPr>
          <p:cNvPr id="430" name="Google Shape;430;g8732f95265_0_24"/>
          <p:cNvSpPr/>
          <p:nvPr/>
        </p:nvSpPr>
        <p:spPr>
          <a:xfrm>
            <a:off x="425500" y="3292250"/>
            <a:ext cx="11638800" cy="960000"/>
          </a:xfrm>
          <a:prstGeom prst="rect">
            <a:avLst/>
          </a:prstGeom>
          <a:noFill/>
          <a:ln w="12700" cap="flat" cmpd="sng">
            <a:solidFill>
              <a:srgbClr val="7F7F7F"/>
            </a:solidFill>
            <a:prstDash val="dash"/>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0" i="0" u="none" strike="noStrike" cap="none">
                <a:solidFill>
                  <a:srgbClr val="000000"/>
                </a:solidFill>
                <a:latin typeface="Montserrat"/>
                <a:ea typeface="Montserrat"/>
                <a:cs typeface="Montserrat"/>
                <a:sym typeface="Montserrat"/>
              </a:rPr>
              <a:t>Visión</a:t>
            </a:r>
            <a:endParaRPr sz="1800" b="0" i="0" u="none" strike="noStrike" cap="none">
              <a:solidFill>
                <a:srgbClr val="000000"/>
              </a:solidFill>
              <a:latin typeface="Montserrat"/>
              <a:ea typeface="Montserrat"/>
              <a:cs typeface="Montserrat"/>
              <a:sym typeface="Montserrat"/>
            </a:endParaRPr>
          </a:p>
        </p:txBody>
      </p:sp>
      <p:sp>
        <p:nvSpPr>
          <p:cNvPr id="431" name="Google Shape;431;g8732f95265_0_24"/>
          <p:cNvSpPr/>
          <p:nvPr/>
        </p:nvSpPr>
        <p:spPr>
          <a:xfrm>
            <a:off x="425500" y="4392125"/>
            <a:ext cx="11638800" cy="1764300"/>
          </a:xfrm>
          <a:prstGeom prst="rect">
            <a:avLst/>
          </a:prstGeom>
          <a:noFill/>
          <a:ln w="19050" cap="flat" cmpd="sng">
            <a:solidFill>
              <a:srgbClr val="000000"/>
            </a:solidFill>
            <a:prstDash val="dash"/>
            <a:round/>
            <a:headEnd type="none" w="sm" len="sm"/>
            <a:tailEnd type="none" w="sm" len="sm"/>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AR" sz="1800" b="1" i="0" u="none" strike="noStrike" cap="none">
                <a:solidFill>
                  <a:srgbClr val="000000"/>
                </a:solidFill>
                <a:latin typeface="Montserrat"/>
                <a:ea typeface="Montserrat"/>
                <a:cs typeface="Montserrat"/>
                <a:sym typeface="Montserrat"/>
              </a:rPr>
              <a:t>Impacto y Alcance: </a:t>
            </a:r>
            <a:r>
              <a:rPr lang="es-AR" sz="1800" b="0" i="0" u="none" strike="noStrike" cap="none">
                <a:solidFill>
                  <a:srgbClr val="000000"/>
                </a:solidFill>
                <a:latin typeface="Montserrat"/>
                <a:ea typeface="Montserrat"/>
                <a:cs typeface="Montserrat"/>
                <a:sym typeface="Montserrat"/>
              </a:rPr>
              <a:t/>
            </a:r>
            <a:br>
              <a:rPr lang="es-AR" sz="1800" b="0" i="0" u="none" strike="noStrike" cap="none">
                <a:solidFill>
                  <a:srgbClr val="000000"/>
                </a:solidFill>
                <a:latin typeface="Montserrat"/>
                <a:ea typeface="Montserrat"/>
                <a:cs typeface="Montserrat"/>
                <a:sym typeface="Montserrat"/>
              </a:rPr>
            </a:br>
            <a:endParaRPr sz="1800" b="0" i="0" u="none" strike="noStrike" cap="none">
              <a:solidFill>
                <a:srgbClr val="000000"/>
              </a:solidFill>
              <a:latin typeface="Montserrat"/>
              <a:ea typeface="Montserrat"/>
              <a:cs typeface="Montserrat"/>
              <a:sym typeface="Montserrat"/>
            </a:endParaRPr>
          </a:p>
        </p:txBody>
      </p:sp>
      <p:sp>
        <p:nvSpPr>
          <p:cNvPr id="432" name="Google Shape;432;g8732f95265_0_24"/>
          <p:cNvSpPr/>
          <p:nvPr/>
        </p:nvSpPr>
        <p:spPr>
          <a:xfrm>
            <a:off x="12516425" y="-9000"/>
            <a:ext cx="2723700" cy="6876000"/>
          </a:xfrm>
          <a:prstGeom prst="rect">
            <a:avLst/>
          </a:prstGeom>
          <a:noFill/>
          <a:ln w="38100" cap="flat" cmpd="sng">
            <a:solidFill>
              <a:srgbClr val="F36D17"/>
            </a:solidFill>
            <a:prstDash val="solid"/>
            <a:round/>
            <a:headEnd type="none" w="sm" len="sm"/>
            <a:tailEnd type="none" w="sm" len="sm"/>
          </a:ln>
        </p:spPr>
        <p:txBody>
          <a:bodyPr spcFirstLastPara="1" wrap="square" lIns="108000" tIns="72000" rIns="108000" bIns="72000"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500"/>
              <a:buFont typeface="Arial"/>
              <a:buNone/>
            </a:pPr>
            <a:r>
              <a:rPr lang="es-AR" sz="1500" b="0" i="0" u="none" strike="noStrike" cap="none">
                <a:solidFill>
                  <a:srgbClr val="000000"/>
                </a:solidFill>
                <a:latin typeface="Montserrat"/>
                <a:ea typeface="Montserrat"/>
                <a:cs typeface="Montserrat"/>
                <a:sym typeface="Montserrat"/>
              </a:rPr>
              <a:t>En la sección</a:t>
            </a:r>
            <a:r>
              <a:rPr lang="es-AR" sz="1500" b="1" i="0" u="none" strike="noStrike" cap="none">
                <a:solidFill>
                  <a:srgbClr val="000000"/>
                </a:solidFill>
                <a:latin typeface="Montserrat"/>
                <a:ea typeface="Montserrat"/>
                <a:cs typeface="Montserrat"/>
                <a:sym typeface="Montserrat"/>
              </a:rPr>
              <a:t> «La Oportunidad»,</a:t>
            </a:r>
            <a:r>
              <a:rPr lang="es-AR" sz="1500" b="0" i="0" u="none" strike="noStrike" cap="none">
                <a:solidFill>
                  <a:srgbClr val="000000"/>
                </a:solidFill>
                <a:latin typeface="Montserrat"/>
                <a:ea typeface="Montserrat"/>
                <a:cs typeface="Montserrat"/>
                <a:sym typeface="Montserrat"/>
              </a:rPr>
              <a:t> se podría volcar el problema que resuelve tu organización transformado en una oportunidad. </a:t>
            </a:r>
            <a:r>
              <a:rPr lang="es-AR" sz="1300" b="0" i="0" u="none" strike="noStrike" cap="none">
                <a:solidFill>
                  <a:srgbClr val="000000"/>
                </a:solidFill>
                <a:latin typeface="Montserrat"/>
                <a:ea typeface="Montserrat"/>
                <a:cs typeface="Montserrat"/>
                <a:sym typeface="Montserrat"/>
              </a:rPr>
              <a:t>Por ej: Todas las personas con discapacidad acceden a la formación para el empleo.</a:t>
            </a:r>
            <a:endParaRPr sz="11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500"/>
              <a:buFont typeface="Arial"/>
              <a:buNone/>
            </a:pPr>
            <a:r>
              <a:rPr lang="es-AR" sz="1500" b="0" i="0" u="none" strike="noStrike" cap="none">
                <a:solidFill>
                  <a:srgbClr val="000000"/>
                </a:solidFill>
                <a:latin typeface="Montserrat"/>
                <a:ea typeface="Montserrat"/>
                <a:cs typeface="Montserrat"/>
                <a:sym typeface="Montserrat"/>
              </a:rPr>
              <a:t>En la sección </a:t>
            </a:r>
            <a:r>
              <a:rPr lang="es-AR" sz="1500" b="1" i="0" u="none" strike="noStrike" cap="none">
                <a:solidFill>
                  <a:srgbClr val="000000"/>
                </a:solidFill>
                <a:latin typeface="Montserrat"/>
                <a:ea typeface="Montserrat"/>
                <a:cs typeface="Montserrat"/>
                <a:sym typeface="Montserrat"/>
              </a:rPr>
              <a:t>«La Gran Idea», </a:t>
            </a:r>
            <a:r>
              <a:rPr lang="es-AR" sz="1500" b="0" i="0" u="none" strike="noStrike" cap="none">
                <a:solidFill>
                  <a:srgbClr val="000000"/>
                </a:solidFill>
                <a:latin typeface="Montserrat"/>
                <a:ea typeface="Montserrat"/>
                <a:cs typeface="Montserrat"/>
                <a:sym typeface="Montserrat"/>
              </a:rPr>
              <a:t>se busca enfocar en el modelo y el componente más innovador y característico de tu abordaje, el que hace que tengan ese impacto (es decir, donde otros han fracasado).</a:t>
            </a:r>
            <a:endParaRPr sz="13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500"/>
              <a:buFont typeface="Arial"/>
              <a:buNone/>
            </a:pPr>
            <a:r>
              <a:rPr lang="es-AR" sz="1500" b="0" i="0" u="none" strike="noStrike" cap="none">
                <a:solidFill>
                  <a:srgbClr val="000000"/>
                </a:solidFill>
                <a:latin typeface="Montserrat"/>
                <a:ea typeface="Montserrat"/>
                <a:cs typeface="Montserrat"/>
                <a:sym typeface="Montserrat"/>
              </a:rPr>
              <a:t>En </a:t>
            </a:r>
            <a:r>
              <a:rPr lang="es-AR" sz="1500" b="1" i="0" u="none" strike="noStrike" cap="none">
                <a:solidFill>
                  <a:srgbClr val="000000"/>
                </a:solidFill>
                <a:latin typeface="Montserrat"/>
                <a:ea typeface="Montserrat"/>
                <a:cs typeface="Montserrat"/>
                <a:sym typeface="Montserrat"/>
              </a:rPr>
              <a:t>«La Estrategia»</a:t>
            </a:r>
            <a:r>
              <a:rPr lang="es-AR" sz="1500" b="0" i="0" u="none" strike="noStrike" cap="none">
                <a:solidFill>
                  <a:srgbClr val="000000"/>
                </a:solidFill>
                <a:latin typeface="Montserrat"/>
                <a:ea typeface="Montserrat"/>
                <a:cs typeface="Montserrat"/>
                <a:sym typeface="Montserrat"/>
              </a:rPr>
              <a:t> se resumen los diferentes caminos elegidos para ampliar el impacto.</a:t>
            </a:r>
            <a:endParaRPr sz="13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33" name="Google Shape;433;g8732f95265_0_24"/>
          <p:cNvSpPr/>
          <p:nvPr/>
        </p:nvSpPr>
        <p:spPr>
          <a:xfrm>
            <a:off x="329625" y="6427613"/>
            <a:ext cx="1506600" cy="381000"/>
          </a:xfrm>
          <a:prstGeom prst="rect">
            <a:avLst/>
          </a:prstGeom>
          <a:solidFill>
            <a:srgbClr val="F67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Montserrat"/>
                <a:ea typeface="Montserrat"/>
                <a:cs typeface="Montserrat"/>
                <a:sym typeface="Montserrat"/>
              </a:rPr>
              <a:t>SEMANA 1</a:t>
            </a:r>
            <a:endParaRPr sz="1400" b="1" i="0" u="none" strike="noStrike" cap="none">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3426</Words>
  <Application>Microsoft Office PowerPoint</Application>
  <PresentationFormat>Personalizado</PresentationFormat>
  <Paragraphs>473</Paragraphs>
  <Slides>33</Slides>
  <Notes>33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Montserrat</vt:lpstr>
      <vt:lpstr>Trebuchet MS</vt:lpstr>
      <vt:lpstr>Montserrat SemiBold</vt:lpstr>
      <vt:lpstr>Montserrat Light</vt:lpstr>
      <vt:lpstr>Calibri</vt:lpstr>
      <vt:lpstr>Noto Sans Symbols</vt:lpstr>
      <vt:lpstr>Tema de Office</vt:lpstr>
      <vt:lpstr>Presentación de PowerPoint</vt:lpstr>
      <vt:lpstr>Presentación de PowerPoint</vt:lpstr>
      <vt:lpstr>Presentación de PowerPoint</vt:lpstr>
      <vt:lpstr>Presentación de PowerPoint</vt:lpstr>
      <vt:lpstr>Presentación de PowerPoint</vt:lpstr>
      <vt:lpstr>¿Cuál es el gran problema que queremos abordar?</vt:lpstr>
      <vt:lpstr>¿Cuál es el gran problema que queremos abordar? En positivo, ¿qué cambio sistémico queremos que ocurra?</vt:lpstr>
      <vt:lpstr>Impacto: el modelo actual y los resultados hasta la fecha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Para tener en cuenta...</vt:lpstr>
      <vt:lpstr>Presentación de PowerPoint</vt:lpstr>
      <vt:lpstr>Presentación de PowerPoint</vt:lpstr>
      <vt:lpstr>Presentación de PowerPoint</vt:lpstr>
      <vt:lpstr> ¡Nota! Informe intermedio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Merjones</cp:lastModifiedBy>
  <cp:revision>13</cp:revision>
  <dcterms:created xsi:type="dcterms:W3CDTF">2020-05-12T16:24:56Z</dcterms:created>
  <dcterms:modified xsi:type="dcterms:W3CDTF">2020-07-28T12:36:53Z</dcterms:modified>
</cp:coreProperties>
</file>