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75"/>
  </p:notesMasterIdLst>
  <p:handoutMasterIdLst>
    <p:handoutMasterId r:id="rId76"/>
  </p:handoutMasterIdLst>
  <p:sldIdLst>
    <p:sldId id="285" r:id="rId2"/>
    <p:sldId id="316" r:id="rId3"/>
    <p:sldId id="299" r:id="rId4"/>
    <p:sldId id="317" r:id="rId5"/>
    <p:sldId id="368" r:id="rId6"/>
    <p:sldId id="268" r:id="rId7"/>
    <p:sldId id="340" r:id="rId8"/>
    <p:sldId id="362" r:id="rId9"/>
    <p:sldId id="341" r:id="rId10"/>
    <p:sldId id="342" r:id="rId11"/>
    <p:sldId id="343" r:id="rId12"/>
    <p:sldId id="346" r:id="rId13"/>
    <p:sldId id="344" r:id="rId14"/>
    <p:sldId id="345" r:id="rId15"/>
    <p:sldId id="347" r:id="rId16"/>
    <p:sldId id="348" r:id="rId17"/>
    <p:sldId id="319" r:id="rId18"/>
    <p:sldId id="350" r:id="rId19"/>
    <p:sldId id="287" r:id="rId20"/>
    <p:sldId id="288" r:id="rId21"/>
    <p:sldId id="289" r:id="rId22"/>
    <p:sldId id="290" r:id="rId23"/>
    <p:sldId id="291" r:id="rId24"/>
    <p:sldId id="292" r:id="rId25"/>
    <p:sldId id="265" r:id="rId26"/>
    <p:sldId id="301" r:id="rId27"/>
    <p:sldId id="302" r:id="rId28"/>
    <p:sldId id="303" r:id="rId29"/>
    <p:sldId id="304" r:id="rId30"/>
    <p:sldId id="311" r:id="rId31"/>
    <p:sldId id="312" r:id="rId32"/>
    <p:sldId id="307" r:id="rId33"/>
    <p:sldId id="308" r:id="rId34"/>
    <p:sldId id="305" r:id="rId35"/>
    <p:sldId id="306" r:id="rId36"/>
    <p:sldId id="309" r:id="rId37"/>
    <p:sldId id="310" r:id="rId38"/>
    <p:sldId id="293" r:id="rId39"/>
    <p:sldId id="315" r:id="rId40"/>
    <p:sldId id="296" r:id="rId41"/>
    <p:sldId id="364" r:id="rId42"/>
    <p:sldId id="270" r:id="rId43"/>
    <p:sldId id="271" r:id="rId44"/>
    <p:sldId id="272" r:id="rId45"/>
    <p:sldId id="363" r:id="rId46"/>
    <p:sldId id="314" r:id="rId47"/>
    <p:sldId id="300" r:id="rId48"/>
    <p:sldId id="267" r:id="rId49"/>
    <p:sldId id="355" r:id="rId50"/>
    <p:sldId id="269" r:id="rId51"/>
    <p:sldId id="298" r:id="rId52"/>
    <p:sldId id="365" r:id="rId53"/>
    <p:sldId id="322" r:id="rId54"/>
    <p:sldId id="323" r:id="rId55"/>
    <p:sldId id="324" r:id="rId56"/>
    <p:sldId id="297" r:id="rId57"/>
    <p:sldId id="325" r:id="rId58"/>
    <p:sldId id="326" r:id="rId59"/>
    <p:sldId id="327" r:id="rId60"/>
    <p:sldId id="328" r:id="rId61"/>
    <p:sldId id="329" r:id="rId62"/>
    <p:sldId id="366" r:id="rId63"/>
    <p:sldId id="367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69" r:id="rId7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003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0" autoAdjust="0"/>
    <p:restoredTop sz="77105" autoAdjust="0"/>
  </p:normalViewPr>
  <p:slideViewPr>
    <p:cSldViewPr>
      <p:cViewPr>
        <p:scale>
          <a:sx n="61" d="100"/>
          <a:sy n="61" d="100"/>
        </p:scale>
        <p:origin x="-1152" y="-744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2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27908-3CDE-41F4-8F15-F945AEAD647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820140-C6A6-4756-AB94-FB5979E684F1}">
      <dgm:prSet phldrT="[Text]" custT="1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AR" sz="1600" b="1" dirty="0" smtClean="0">
              <a:solidFill>
                <a:schemeClr val="tx2"/>
              </a:solidFill>
              <a:latin typeface="Arial Narrow" pitchFamily="34" charset="0"/>
              <a:cs typeface="Arial" pitchFamily="34" charset="0"/>
            </a:rPr>
            <a:t>Generación/ incorporación</a:t>
          </a:r>
          <a:endParaRPr lang="en-US" sz="1600" b="1" dirty="0">
            <a:solidFill>
              <a:schemeClr val="tx2"/>
            </a:solidFill>
            <a:latin typeface="Arial Narrow" pitchFamily="34" charset="0"/>
            <a:cs typeface="Arial" pitchFamily="34" charset="0"/>
          </a:endParaRPr>
        </a:p>
      </dgm:t>
    </dgm:pt>
    <dgm:pt modelId="{00B4A737-797E-442D-960E-35120E3E570F}" type="parTrans" cxnId="{62CA8B89-CBF4-41C8-9A56-3F21A9FC6407}">
      <dgm:prSet/>
      <dgm:spPr/>
      <dgm:t>
        <a:bodyPr/>
        <a:lstStyle/>
        <a:p>
          <a:endParaRPr lang="en-US" sz="1600">
            <a:latin typeface="Arial Narrow" pitchFamily="34" charset="0"/>
            <a:cs typeface="Arial" pitchFamily="34" charset="0"/>
          </a:endParaRPr>
        </a:p>
      </dgm:t>
    </dgm:pt>
    <dgm:pt modelId="{B5E514E8-8E32-43DF-BC7E-A10DBD28B91C}" type="sibTrans" cxnId="{62CA8B89-CBF4-41C8-9A56-3F21A9FC6407}">
      <dgm:prSet custT="1"/>
      <dgm:spPr>
        <a:solidFill>
          <a:schemeClr val="bg1">
            <a:lumMod val="6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1600">
            <a:latin typeface="Arial Narrow" pitchFamily="34" charset="0"/>
            <a:cs typeface="Arial" pitchFamily="34" charset="0"/>
          </a:endParaRPr>
        </a:p>
      </dgm:t>
    </dgm:pt>
    <dgm:pt modelId="{7F24E618-41DD-470E-956B-0D274F2F85E2}">
      <dgm:prSet phldrT="[Text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AR" sz="1600" b="1" dirty="0" smtClean="0">
              <a:solidFill>
                <a:schemeClr val="tx2"/>
              </a:solidFill>
              <a:latin typeface="Arial Narrow" pitchFamily="34" charset="0"/>
              <a:cs typeface="Arial" pitchFamily="34" charset="0"/>
            </a:rPr>
            <a:t>Organización/</a:t>
          </a:r>
        </a:p>
        <a:p>
          <a:r>
            <a:rPr lang="es-AR" sz="1600" b="1" dirty="0" smtClean="0">
              <a:solidFill>
                <a:schemeClr val="tx2"/>
              </a:solidFill>
              <a:latin typeface="Arial Narrow" pitchFamily="34" charset="0"/>
              <a:cs typeface="Arial" pitchFamily="34" charset="0"/>
            </a:rPr>
            <a:t>Codificación/ Almacenamiento</a:t>
          </a:r>
          <a:endParaRPr lang="en-US" sz="1600" b="1" dirty="0">
            <a:solidFill>
              <a:schemeClr val="tx2"/>
            </a:solidFill>
            <a:latin typeface="Arial Narrow" pitchFamily="34" charset="0"/>
            <a:cs typeface="Arial" pitchFamily="34" charset="0"/>
          </a:endParaRPr>
        </a:p>
      </dgm:t>
    </dgm:pt>
    <dgm:pt modelId="{42388EC7-7705-4818-AC6D-E496D139A0A7}" type="parTrans" cxnId="{8C54B066-4D83-4AEC-8DDD-BC1EAF946D12}">
      <dgm:prSet/>
      <dgm:spPr/>
      <dgm:t>
        <a:bodyPr/>
        <a:lstStyle/>
        <a:p>
          <a:endParaRPr lang="en-US" sz="1600">
            <a:latin typeface="Arial Narrow" pitchFamily="34" charset="0"/>
            <a:cs typeface="Arial" pitchFamily="34" charset="0"/>
          </a:endParaRPr>
        </a:p>
      </dgm:t>
    </dgm:pt>
    <dgm:pt modelId="{ECAF9978-55F9-410E-BB0C-C4BD3A124BE8}" type="sibTrans" cxnId="{8C54B066-4D83-4AEC-8DDD-BC1EAF946D12}">
      <dgm:prSet custT="1"/>
      <dgm:spPr>
        <a:solidFill>
          <a:schemeClr val="bg1">
            <a:lumMod val="6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1600">
            <a:latin typeface="Arial Narrow" pitchFamily="34" charset="0"/>
            <a:cs typeface="Arial" pitchFamily="34" charset="0"/>
          </a:endParaRPr>
        </a:p>
      </dgm:t>
    </dgm:pt>
    <dgm:pt modelId="{AF291DC9-9528-452E-A6A9-2395EB7C0296}">
      <dgm:prSet phldrT="[Text]" custT="1"/>
      <dgm:spPr>
        <a:solidFill>
          <a:srgbClr val="FF0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AR" sz="1600" b="1" noProof="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Difusión/</a:t>
          </a:r>
        </a:p>
        <a:p>
          <a:r>
            <a:rPr lang="es-AR" sz="1600" b="1" noProof="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Protección</a:t>
          </a:r>
          <a:endParaRPr lang="es-AR" sz="1600" b="1" noProof="0" dirty="0">
            <a:solidFill>
              <a:schemeClr val="bg1"/>
            </a:solidFill>
            <a:latin typeface="Arial Narrow" pitchFamily="34" charset="0"/>
            <a:cs typeface="Arial" pitchFamily="34" charset="0"/>
          </a:endParaRPr>
        </a:p>
      </dgm:t>
    </dgm:pt>
    <dgm:pt modelId="{456DBF52-7CAF-411E-A359-7007A05ABD3A}" type="parTrans" cxnId="{BF970B62-F868-4936-BAAC-6A44680480CF}">
      <dgm:prSet/>
      <dgm:spPr/>
      <dgm:t>
        <a:bodyPr/>
        <a:lstStyle/>
        <a:p>
          <a:endParaRPr lang="en-US" sz="1600">
            <a:latin typeface="Arial Narrow" pitchFamily="34" charset="0"/>
            <a:cs typeface="Arial" pitchFamily="34" charset="0"/>
          </a:endParaRPr>
        </a:p>
      </dgm:t>
    </dgm:pt>
    <dgm:pt modelId="{DBBA1013-903E-4E6A-BB90-24F686867801}" type="sibTrans" cxnId="{BF970B62-F868-4936-BAAC-6A44680480CF}">
      <dgm:prSet custT="1"/>
      <dgm:spPr>
        <a:solidFill>
          <a:schemeClr val="bg1">
            <a:lumMod val="6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1600">
            <a:latin typeface="Arial Narrow" pitchFamily="34" charset="0"/>
            <a:cs typeface="Arial" pitchFamily="34" charset="0"/>
          </a:endParaRPr>
        </a:p>
      </dgm:t>
    </dgm:pt>
    <dgm:pt modelId="{927804D7-BDE8-466D-9FE6-B0BB22E976E3}">
      <dgm:prSet phldrT="[Text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AR" sz="1600" b="1" dirty="0" smtClean="0">
              <a:solidFill>
                <a:schemeClr val="tx2"/>
              </a:solidFill>
              <a:latin typeface="Arial Narrow" pitchFamily="34" charset="0"/>
              <a:cs typeface="Arial" pitchFamily="34" charset="0"/>
            </a:rPr>
            <a:t>Utilización/ Aplicación</a:t>
          </a:r>
          <a:endParaRPr lang="en-US" sz="1600" b="1" dirty="0">
            <a:solidFill>
              <a:schemeClr val="tx2"/>
            </a:solidFill>
            <a:latin typeface="Arial Narrow" pitchFamily="34" charset="0"/>
            <a:cs typeface="Arial" pitchFamily="34" charset="0"/>
          </a:endParaRPr>
        </a:p>
      </dgm:t>
    </dgm:pt>
    <dgm:pt modelId="{BD776CA0-31D5-4FFE-AA4E-F427EE3BC427}" type="parTrans" cxnId="{AD13EDA8-CDA5-40CD-AAD2-6A2687C29AFB}">
      <dgm:prSet/>
      <dgm:spPr/>
      <dgm:t>
        <a:bodyPr/>
        <a:lstStyle/>
        <a:p>
          <a:endParaRPr lang="en-US" sz="1600">
            <a:latin typeface="Arial Narrow" pitchFamily="34" charset="0"/>
            <a:cs typeface="Arial" pitchFamily="34" charset="0"/>
          </a:endParaRPr>
        </a:p>
      </dgm:t>
    </dgm:pt>
    <dgm:pt modelId="{CFB1892A-7AA8-4787-A922-761645C31B94}" type="sibTrans" cxnId="{AD13EDA8-CDA5-40CD-AAD2-6A2687C29AFB}">
      <dgm:prSet custT="1"/>
      <dgm:spPr>
        <a:solidFill>
          <a:schemeClr val="bg1">
            <a:lumMod val="6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1600">
            <a:latin typeface="Arial Narrow" pitchFamily="34" charset="0"/>
            <a:cs typeface="Arial" pitchFamily="34" charset="0"/>
          </a:endParaRPr>
        </a:p>
      </dgm:t>
    </dgm:pt>
    <dgm:pt modelId="{F3C90DFC-6AE5-42B1-ACA7-E96309CAE80D}" type="pres">
      <dgm:prSet presAssocID="{EF527908-3CDE-41F4-8F15-F945AEAD64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2D24E1-921F-4D64-AD9A-2677EF1D443B}" type="pres">
      <dgm:prSet presAssocID="{0D820140-C6A6-4756-AB94-FB5979E684F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3C550-0D00-441B-81AA-5C7DF0C410C5}" type="pres">
      <dgm:prSet presAssocID="{B5E514E8-8E32-43DF-BC7E-A10DBD28B91C}" presName="sibTrans" presStyleLbl="sibTrans2D1" presStyleIdx="0" presStyleCnt="4" custLinFactNeighborX="24119" custLinFactNeighborY="3151"/>
      <dgm:spPr/>
      <dgm:t>
        <a:bodyPr/>
        <a:lstStyle/>
        <a:p>
          <a:endParaRPr lang="en-US"/>
        </a:p>
      </dgm:t>
    </dgm:pt>
    <dgm:pt modelId="{8167F0BF-54CA-419C-A992-9E9FA71D5380}" type="pres">
      <dgm:prSet presAssocID="{B5E514E8-8E32-43DF-BC7E-A10DBD28B91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524A040-1BB4-43AA-BA69-1C9D05F10306}" type="pres">
      <dgm:prSet presAssocID="{7F24E618-41DD-470E-956B-0D274F2F85E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9051D-679D-4472-9747-72C5A6134EDC}" type="pres">
      <dgm:prSet presAssocID="{ECAF9978-55F9-410E-BB0C-C4BD3A124BE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A09DB99-E701-41DB-B660-A2069F32189C}" type="pres">
      <dgm:prSet presAssocID="{ECAF9978-55F9-410E-BB0C-C4BD3A124BE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29A865C-AB22-49EA-8A80-815E3E3E9239}" type="pres">
      <dgm:prSet presAssocID="{AF291DC9-9528-452E-A6A9-2395EB7C029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32971-CE23-43AD-BBD2-335D547363EC}" type="pres">
      <dgm:prSet presAssocID="{DBBA1013-903E-4E6A-BB90-24F68686780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2D863AA-7323-4000-9175-455F6766ECFA}" type="pres">
      <dgm:prSet presAssocID="{DBBA1013-903E-4E6A-BB90-24F68686780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E91077D-0BEB-4A4F-B6D9-1A089C2C67DD}" type="pres">
      <dgm:prSet presAssocID="{927804D7-BDE8-466D-9FE6-B0BB22E976E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64D00-793F-455B-8454-17DC33EA2C15}" type="pres">
      <dgm:prSet presAssocID="{CFB1892A-7AA8-4787-A922-761645C31B9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55088B4D-941E-4A43-AB82-FC6D45F02A27}" type="pres">
      <dgm:prSet presAssocID="{CFB1892A-7AA8-4787-A922-761645C31B94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EBEA3AB-8A59-4E5C-8393-48BF3FA45D4C}" type="presOf" srcId="{DBBA1013-903E-4E6A-BB90-24F686867801}" destId="{7D032971-CE23-43AD-BBD2-335D547363EC}" srcOrd="0" destOrd="0" presId="urn:microsoft.com/office/officeart/2005/8/layout/cycle2"/>
    <dgm:cxn modelId="{62CA8B89-CBF4-41C8-9A56-3F21A9FC6407}" srcId="{EF527908-3CDE-41F4-8F15-F945AEAD6476}" destId="{0D820140-C6A6-4756-AB94-FB5979E684F1}" srcOrd="0" destOrd="0" parTransId="{00B4A737-797E-442D-960E-35120E3E570F}" sibTransId="{B5E514E8-8E32-43DF-BC7E-A10DBD28B91C}"/>
    <dgm:cxn modelId="{131A0FED-F865-4C84-AC93-4A5ACE1DB270}" type="presOf" srcId="{AF291DC9-9528-452E-A6A9-2395EB7C0296}" destId="{629A865C-AB22-49EA-8A80-815E3E3E9239}" srcOrd="0" destOrd="0" presId="urn:microsoft.com/office/officeart/2005/8/layout/cycle2"/>
    <dgm:cxn modelId="{815718F2-1345-4299-BBBE-3048B03538D8}" type="presOf" srcId="{ECAF9978-55F9-410E-BB0C-C4BD3A124BE8}" destId="{BA09DB99-E701-41DB-B660-A2069F32189C}" srcOrd="1" destOrd="0" presId="urn:microsoft.com/office/officeart/2005/8/layout/cycle2"/>
    <dgm:cxn modelId="{A7897707-0952-4795-9A22-E79630E8EF73}" type="presOf" srcId="{B5E514E8-8E32-43DF-BC7E-A10DBD28B91C}" destId="{8167F0BF-54CA-419C-A992-9E9FA71D5380}" srcOrd="1" destOrd="0" presId="urn:microsoft.com/office/officeart/2005/8/layout/cycle2"/>
    <dgm:cxn modelId="{E93279AE-84CC-4A46-89AB-649B7BB1C486}" type="presOf" srcId="{CFB1892A-7AA8-4787-A922-761645C31B94}" destId="{52164D00-793F-455B-8454-17DC33EA2C15}" srcOrd="0" destOrd="0" presId="urn:microsoft.com/office/officeart/2005/8/layout/cycle2"/>
    <dgm:cxn modelId="{659E14F7-06A4-4134-871B-74B0D9746DA8}" type="presOf" srcId="{0D820140-C6A6-4756-AB94-FB5979E684F1}" destId="{452D24E1-921F-4D64-AD9A-2677EF1D443B}" srcOrd="0" destOrd="0" presId="urn:microsoft.com/office/officeart/2005/8/layout/cycle2"/>
    <dgm:cxn modelId="{C3E958F1-4D5B-4E45-8EC2-CE7AC97E7B84}" type="presOf" srcId="{927804D7-BDE8-466D-9FE6-B0BB22E976E3}" destId="{DE91077D-0BEB-4A4F-B6D9-1A089C2C67DD}" srcOrd="0" destOrd="0" presId="urn:microsoft.com/office/officeart/2005/8/layout/cycle2"/>
    <dgm:cxn modelId="{8A5B41F9-4393-42C0-8DE8-13C7EA65ACAA}" type="presOf" srcId="{7F24E618-41DD-470E-956B-0D274F2F85E2}" destId="{8524A040-1BB4-43AA-BA69-1C9D05F10306}" srcOrd="0" destOrd="0" presId="urn:microsoft.com/office/officeart/2005/8/layout/cycle2"/>
    <dgm:cxn modelId="{AD13EDA8-CDA5-40CD-AAD2-6A2687C29AFB}" srcId="{EF527908-3CDE-41F4-8F15-F945AEAD6476}" destId="{927804D7-BDE8-466D-9FE6-B0BB22E976E3}" srcOrd="3" destOrd="0" parTransId="{BD776CA0-31D5-4FFE-AA4E-F427EE3BC427}" sibTransId="{CFB1892A-7AA8-4787-A922-761645C31B94}"/>
    <dgm:cxn modelId="{B21E8026-5FBF-4051-B6C7-841974F5C266}" type="presOf" srcId="{B5E514E8-8E32-43DF-BC7E-A10DBD28B91C}" destId="{13C3C550-0D00-441B-81AA-5C7DF0C410C5}" srcOrd="0" destOrd="0" presId="urn:microsoft.com/office/officeart/2005/8/layout/cycle2"/>
    <dgm:cxn modelId="{36C6615A-19BB-419A-B3DB-81A7E274C1DE}" type="presOf" srcId="{DBBA1013-903E-4E6A-BB90-24F686867801}" destId="{12D863AA-7323-4000-9175-455F6766ECFA}" srcOrd="1" destOrd="0" presId="urn:microsoft.com/office/officeart/2005/8/layout/cycle2"/>
    <dgm:cxn modelId="{F3F4F88D-660A-4EA6-B891-F2FAE8EEE7B7}" type="presOf" srcId="{ECAF9978-55F9-410E-BB0C-C4BD3A124BE8}" destId="{BCF9051D-679D-4472-9747-72C5A6134EDC}" srcOrd="0" destOrd="0" presId="urn:microsoft.com/office/officeart/2005/8/layout/cycle2"/>
    <dgm:cxn modelId="{64ADBD4A-0366-4EC7-A45C-D05CB5E62068}" type="presOf" srcId="{CFB1892A-7AA8-4787-A922-761645C31B94}" destId="{55088B4D-941E-4A43-AB82-FC6D45F02A27}" srcOrd="1" destOrd="0" presId="urn:microsoft.com/office/officeart/2005/8/layout/cycle2"/>
    <dgm:cxn modelId="{BF970B62-F868-4936-BAAC-6A44680480CF}" srcId="{EF527908-3CDE-41F4-8F15-F945AEAD6476}" destId="{AF291DC9-9528-452E-A6A9-2395EB7C0296}" srcOrd="2" destOrd="0" parTransId="{456DBF52-7CAF-411E-A359-7007A05ABD3A}" sibTransId="{DBBA1013-903E-4E6A-BB90-24F686867801}"/>
    <dgm:cxn modelId="{8C54B066-4D83-4AEC-8DDD-BC1EAF946D12}" srcId="{EF527908-3CDE-41F4-8F15-F945AEAD6476}" destId="{7F24E618-41DD-470E-956B-0D274F2F85E2}" srcOrd="1" destOrd="0" parTransId="{42388EC7-7705-4818-AC6D-E496D139A0A7}" sibTransId="{ECAF9978-55F9-410E-BB0C-C4BD3A124BE8}"/>
    <dgm:cxn modelId="{6F5AD181-0EFD-475A-8456-3786F1A72A16}" type="presOf" srcId="{EF527908-3CDE-41F4-8F15-F945AEAD6476}" destId="{F3C90DFC-6AE5-42B1-ACA7-E96309CAE80D}" srcOrd="0" destOrd="0" presId="urn:microsoft.com/office/officeart/2005/8/layout/cycle2"/>
    <dgm:cxn modelId="{A559653E-B138-45EF-B51D-48BC45F0338B}" type="presParOf" srcId="{F3C90DFC-6AE5-42B1-ACA7-E96309CAE80D}" destId="{452D24E1-921F-4D64-AD9A-2677EF1D443B}" srcOrd="0" destOrd="0" presId="urn:microsoft.com/office/officeart/2005/8/layout/cycle2"/>
    <dgm:cxn modelId="{E67D5516-CB36-49E9-BBE9-CC1407F3EF14}" type="presParOf" srcId="{F3C90DFC-6AE5-42B1-ACA7-E96309CAE80D}" destId="{13C3C550-0D00-441B-81AA-5C7DF0C410C5}" srcOrd="1" destOrd="0" presId="urn:microsoft.com/office/officeart/2005/8/layout/cycle2"/>
    <dgm:cxn modelId="{C6C50E8F-B7C9-4953-9446-8788B8DC87FD}" type="presParOf" srcId="{13C3C550-0D00-441B-81AA-5C7DF0C410C5}" destId="{8167F0BF-54CA-419C-A992-9E9FA71D5380}" srcOrd="0" destOrd="0" presId="urn:microsoft.com/office/officeart/2005/8/layout/cycle2"/>
    <dgm:cxn modelId="{A4C58213-AFC8-4CBC-9350-7D8FB13C8987}" type="presParOf" srcId="{F3C90DFC-6AE5-42B1-ACA7-E96309CAE80D}" destId="{8524A040-1BB4-43AA-BA69-1C9D05F10306}" srcOrd="2" destOrd="0" presId="urn:microsoft.com/office/officeart/2005/8/layout/cycle2"/>
    <dgm:cxn modelId="{BDF7A7E0-E77C-4512-B19A-DFEBB14A1ED0}" type="presParOf" srcId="{F3C90DFC-6AE5-42B1-ACA7-E96309CAE80D}" destId="{BCF9051D-679D-4472-9747-72C5A6134EDC}" srcOrd="3" destOrd="0" presId="urn:microsoft.com/office/officeart/2005/8/layout/cycle2"/>
    <dgm:cxn modelId="{26C494A9-AD47-4D2E-92F2-A62E5BE039D5}" type="presParOf" srcId="{BCF9051D-679D-4472-9747-72C5A6134EDC}" destId="{BA09DB99-E701-41DB-B660-A2069F32189C}" srcOrd="0" destOrd="0" presId="urn:microsoft.com/office/officeart/2005/8/layout/cycle2"/>
    <dgm:cxn modelId="{5E7BE3B2-DA1C-4216-9119-DCD3E8739AA3}" type="presParOf" srcId="{F3C90DFC-6AE5-42B1-ACA7-E96309CAE80D}" destId="{629A865C-AB22-49EA-8A80-815E3E3E9239}" srcOrd="4" destOrd="0" presId="urn:microsoft.com/office/officeart/2005/8/layout/cycle2"/>
    <dgm:cxn modelId="{EF5880D4-F835-43D4-BE89-E34769A7E168}" type="presParOf" srcId="{F3C90DFC-6AE5-42B1-ACA7-E96309CAE80D}" destId="{7D032971-CE23-43AD-BBD2-335D547363EC}" srcOrd="5" destOrd="0" presId="urn:microsoft.com/office/officeart/2005/8/layout/cycle2"/>
    <dgm:cxn modelId="{25102231-A3EC-40E9-91E8-98F0923D0893}" type="presParOf" srcId="{7D032971-CE23-43AD-BBD2-335D547363EC}" destId="{12D863AA-7323-4000-9175-455F6766ECFA}" srcOrd="0" destOrd="0" presId="urn:microsoft.com/office/officeart/2005/8/layout/cycle2"/>
    <dgm:cxn modelId="{46ED600E-E1DE-452D-8AC4-2A6723A03FB8}" type="presParOf" srcId="{F3C90DFC-6AE5-42B1-ACA7-E96309CAE80D}" destId="{DE91077D-0BEB-4A4F-B6D9-1A089C2C67DD}" srcOrd="6" destOrd="0" presId="urn:microsoft.com/office/officeart/2005/8/layout/cycle2"/>
    <dgm:cxn modelId="{A6425C98-C52B-458F-84B8-1AF0F09FD5E1}" type="presParOf" srcId="{F3C90DFC-6AE5-42B1-ACA7-E96309CAE80D}" destId="{52164D00-793F-455B-8454-17DC33EA2C15}" srcOrd="7" destOrd="0" presId="urn:microsoft.com/office/officeart/2005/8/layout/cycle2"/>
    <dgm:cxn modelId="{F1083896-F6A5-44F6-94D9-9C7F1C29711C}" type="presParOf" srcId="{52164D00-793F-455B-8454-17DC33EA2C15}" destId="{55088B4D-941E-4A43-AB82-FC6D45F02A2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2D24E1-921F-4D64-AD9A-2677EF1D443B}">
      <dsp:nvSpPr>
        <dsp:cNvPr id="0" name=""/>
        <dsp:cNvSpPr/>
      </dsp:nvSpPr>
      <dsp:spPr>
        <a:xfrm>
          <a:off x="3433389" y="2619"/>
          <a:ext cx="1774181" cy="1774181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chemeClr val="tx2"/>
              </a:solidFill>
              <a:latin typeface="Arial Narrow" pitchFamily="34" charset="0"/>
              <a:cs typeface="Arial" pitchFamily="34" charset="0"/>
            </a:rPr>
            <a:t>Generación/ incorporación</a:t>
          </a:r>
          <a:endParaRPr lang="en-US" sz="1600" b="1" kern="1200" dirty="0">
            <a:solidFill>
              <a:schemeClr val="tx2"/>
            </a:solidFill>
            <a:latin typeface="Arial Narrow" pitchFamily="34" charset="0"/>
            <a:cs typeface="Arial" pitchFamily="34" charset="0"/>
          </a:endParaRPr>
        </a:p>
      </dsp:txBody>
      <dsp:txXfrm>
        <a:off x="3433389" y="2619"/>
        <a:ext cx="1774181" cy="1774181"/>
      </dsp:txXfrm>
    </dsp:sp>
    <dsp:sp modelId="{13C3C550-0D00-441B-81AA-5C7DF0C410C5}">
      <dsp:nvSpPr>
        <dsp:cNvPr id="0" name=""/>
        <dsp:cNvSpPr/>
      </dsp:nvSpPr>
      <dsp:spPr>
        <a:xfrm rot="2700000">
          <a:off x="5130522" y="1541062"/>
          <a:ext cx="470753" cy="598786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 Narrow" pitchFamily="34" charset="0"/>
            <a:cs typeface="Arial" pitchFamily="34" charset="0"/>
          </a:endParaRPr>
        </a:p>
      </dsp:txBody>
      <dsp:txXfrm rot="2700000">
        <a:off x="5130522" y="1541062"/>
        <a:ext cx="470753" cy="598786"/>
      </dsp:txXfrm>
    </dsp:sp>
    <dsp:sp modelId="{8524A040-1BB4-43AA-BA69-1C9D05F10306}">
      <dsp:nvSpPr>
        <dsp:cNvPr id="0" name=""/>
        <dsp:cNvSpPr/>
      </dsp:nvSpPr>
      <dsp:spPr>
        <a:xfrm>
          <a:off x="5315986" y="1885217"/>
          <a:ext cx="1774181" cy="177418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chemeClr val="tx2"/>
              </a:solidFill>
              <a:latin typeface="Arial Narrow" pitchFamily="34" charset="0"/>
              <a:cs typeface="Arial" pitchFamily="34" charset="0"/>
            </a:rPr>
            <a:t>Organización/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chemeClr val="tx2"/>
              </a:solidFill>
              <a:latin typeface="Arial Narrow" pitchFamily="34" charset="0"/>
              <a:cs typeface="Arial" pitchFamily="34" charset="0"/>
            </a:rPr>
            <a:t>Codificación/ Almacenamiento</a:t>
          </a:r>
          <a:endParaRPr lang="en-US" sz="1600" b="1" kern="1200" dirty="0">
            <a:solidFill>
              <a:schemeClr val="tx2"/>
            </a:solidFill>
            <a:latin typeface="Arial Narrow" pitchFamily="34" charset="0"/>
            <a:cs typeface="Arial" pitchFamily="34" charset="0"/>
          </a:endParaRPr>
        </a:p>
      </dsp:txBody>
      <dsp:txXfrm>
        <a:off x="5315986" y="1885217"/>
        <a:ext cx="1774181" cy="1774181"/>
      </dsp:txXfrm>
    </dsp:sp>
    <dsp:sp modelId="{BCF9051D-679D-4472-9747-72C5A6134EDC}">
      <dsp:nvSpPr>
        <dsp:cNvPr id="0" name=""/>
        <dsp:cNvSpPr/>
      </dsp:nvSpPr>
      <dsp:spPr>
        <a:xfrm rot="8100000">
          <a:off x="5035823" y="3404792"/>
          <a:ext cx="470753" cy="598786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 Narrow" pitchFamily="34" charset="0"/>
            <a:cs typeface="Arial" pitchFamily="34" charset="0"/>
          </a:endParaRPr>
        </a:p>
      </dsp:txBody>
      <dsp:txXfrm rot="8100000">
        <a:off x="5035823" y="3404792"/>
        <a:ext cx="470753" cy="598786"/>
      </dsp:txXfrm>
    </dsp:sp>
    <dsp:sp modelId="{629A865C-AB22-49EA-8A80-815E3E3E9239}">
      <dsp:nvSpPr>
        <dsp:cNvPr id="0" name=""/>
        <dsp:cNvSpPr/>
      </dsp:nvSpPr>
      <dsp:spPr>
        <a:xfrm>
          <a:off x="3433389" y="3767814"/>
          <a:ext cx="1774181" cy="177418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noProof="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Difusión/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noProof="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Protección</a:t>
          </a:r>
          <a:endParaRPr lang="es-AR" sz="1600" b="1" kern="1200" noProof="0" dirty="0">
            <a:solidFill>
              <a:schemeClr val="bg1"/>
            </a:solidFill>
            <a:latin typeface="Arial Narrow" pitchFamily="34" charset="0"/>
            <a:cs typeface="Arial" pitchFamily="34" charset="0"/>
          </a:endParaRPr>
        </a:p>
      </dsp:txBody>
      <dsp:txXfrm>
        <a:off x="3433389" y="3767814"/>
        <a:ext cx="1774181" cy="1774181"/>
      </dsp:txXfrm>
    </dsp:sp>
    <dsp:sp modelId="{7D032971-CE23-43AD-BBD2-335D547363EC}">
      <dsp:nvSpPr>
        <dsp:cNvPr id="0" name=""/>
        <dsp:cNvSpPr/>
      </dsp:nvSpPr>
      <dsp:spPr>
        <a:xfrm rot="13500000">
          <a:off x="3153225" y="3423634"/>
          <a:ext cx="470753" cy="598786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 Narrow" pitchFamily="34" charset="0"/>
            <a:cs typeface="Arial" pitchFamily="34" charset="0"/>
          </a:endParaRPr>
        </a:p>
      </dsp:txBody>
      <dsp:txXfrm rot="13500000">
        <a:off x="3153225" y="3423634"/>
        <a:ext cx="470753" cy="598786"/>
      </dsp:txXfrm>
    </dsp:sp>
    <dsp:sp modelId="{DE91077D-0BEB-4A4F-B6D9-1A089C2C67DD}">
      <dsp:nvSpPr>
        <dsp:cNvPr id="0" name=""/>
        <dsp:cNvSpPr/>
      </dsp:nvSpPr>
      <dsp:spPr>
        <a:xfrm>
          <a:off x="1550791" y="1885217"/>
          <a:ext cx="1774181" cy="177418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chemeClr val="tx2"/>
              </a:solidFill>
              <a:latin typeface="Arial Narrow" pitchFamily="34" charset="0"/>
              <a:cs typeface="Arial" pitchFamily="34" charset="0"/>
            </a:rPr>
            <a:t>Utilización/ Aplicación</a:t>
          </a:r>
          <a:endParaRPr lang="en-US" sz="1600" b="1" kern="1200" dirty="0">
            <a:solidFill>
              <a:schemeClr val="tx2"/>
            </a:solidFill>
            <a:latin typeface="Arial Narrow" pitchFamily="34" charset="0"/>
            <a:cs typeface="Arial" pitchFamily="34" charset="0"/>
          </a:endParaRPr>
        </a:p>
      </dsp:txBody>
      <dsp:txXfrm>
        <a:off x="1550791" y="1885217"/>
        <a:ext cx="1774181" cy="1774181"/>
      </dsp:txXfrm>
    </dsp:sp>
    <dsp:sp modelId="{52164D00-793F-455B-8454-17DC33EA2C15}">
      <dsp:nvSpPr>
        <dsp:cNvPr id="0" name=""/>
        <dsp:cNvSpPr/>
      </dsp:nvSpPr>
      <dsp:spPr>
        <a:xfrm rot="18900000">
          <a:off x="3134383" y="1541036"/>
          <a:ext cx="470753" cy="598786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 Narrow" pitchFamily="34" charset="0"/>
            <a:cs typeface="Arial" pitchFamily="34" charset="0"/>
          </a:endParaRPr>
        </a:p>
      </dsp:txBody>
      <dsp:txXfrm rot="18900000">
        <a:off x="3134383" y="1541036"/>
        <a:ext cx="470753" cy="598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5" tIns="47412" rIns="94825" bIns="474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5" tIns="47412" rIns="94825" bIns="474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5" tIns="47412" rIns="94825" bIns="474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s-ES"/>
              <a:t>Mercedes Jones- Redes, como estrategia</a:t>
            </a:r>
          </a:p>
        </p:txBody>
      </p:sp>
    </p:spTree>
    <p:extLst>
      <p:ext uri="{BB962C8B-B14F-4D97-AF65-F5344CB8AC3E}">
        <p14:creationId xmlns="" xmlns:p14="http://schemas.microsoft.com/office/powerpoint/2010/main" val="8474929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5" tIns="47412" rIns="94825" bIns="474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5" tIns="47412" rIns="94825" bIns="474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5" tIns="47412" rIns="94825" bIns="47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5" tIns="47412" rIns="94825" bIns="474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Mercedes Jones- Redes, como estrategia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5" tIns="47412" rIns="94825" bIns="474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48EA1A5-A7C7-475A-8778-EC06BA7369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18133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26A4FA-958C-4A7E-8708-94519B8C20FB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7299AD-1B80-4070-BDFB-8D1E4CDDEC00}" type="slidenum">
              <a:rPr lang="en-GB" smtClean="0">
                <a:latin typeface="Arial" pitchFamily="34" charset="0"/>
              </a:rPr>
              <a:pPr>
                <a:defRPr/>
              </a:pPr>
              <a:t>10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2" tIns="49521" rIns="99042" bIns="4952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60925"/>
            <a:ext cx="5197475" cy="46053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5F0AF0-BE93-4841-A210-2959BD01A6CE}" type="slidenum">
              <a:rPr lang="en-GB" smtClean="0">
                <a:latin typeface="Arial" pitchFamily="34" charset="0"/>
              </a:rPr>
              <a:pPr>
                <a:defRPr/>
              </a:pPr>
              <a:t>11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2" tIns="49521" rIns="99042" bIns="4952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60925"/>
            <a:ext cx="5197475" cy="46053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0C6BC5-E5D6-406A-8106-84FDF848C546}" type="slidenum">
              <a:rPr lang="en-GB" smtClean="0">
                <a:latin typeface="Arial" pitchFamily="34" charset="0"/>
              </a:rPr>
              <a:pPr>
                <a:defRPr/>
              </a:pPr>
              <a:t>12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2" tIns="49521" rIns="99042" bIns="4952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15716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60925"/>
            <a:ext cx="5197475" cy="46053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D61F9A-C9B5-46DB-B261-E45529FD1E16}" type="slidenum">
              <a:rPr lang="en-GB" smtClean="0">
                <a:latin typeface="Arial" pitchFamily="34" charset="0"/>
              </a:rPr>
              <a:pPr>
                <a:defRPr/>
              </a:pPr>
              <a:t>13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2" tIns="49521" rIns="99042" bIns="4952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13668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60925"/>
            <a:ext cx="5197475" cy="46053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7BA492-64EC-4528-B371-D6CB97558ECF}" type="slidenum">
              <a:rPr lang="en-GB" smtClean="0">
                <a:latin typeface="Arial" pitchFamily="34" charset="0"/>
              </a:rPr>
              <a:pPr>
                <a:defRPr/>
              </a:pPr>
              <a:t>14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114691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2" tIns="49521" rIns="99042" bIns="4952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14692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60925"/>
            <a:ext cx="5197475" cy="46053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438908-0CC4-4407-90E8-73CC994A9C00}" type="slidenum">
              <a:rPr lang="en-GB" smtClean="0">
                <a:latin typeface="Arial" pitchFamily="34" charset="0"/>
              </a:rPr>
              <a:pPr>
                <a:defRPr/>
              </a:pPr>
              <a:t>15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116739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2" tIns="49521" rIns="99042" bIns="4952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16740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60925"/>
            <a:ext cx="5197475" cy="46053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971F23-D728-47F0-AAA3-6BDDD6D07CB5}" type="slidenum">
              <a:rPr lang="en-GB" smtClean="0">
                <a:latin typeface="Arial" pitchFamily="34" charset="0"/>
              </a:rPr>
              <a:pPr>
                <a:defRPr/>
              </a:pPr>
              <a:t>16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2" tIns="49521" rIns="99042" bIns="4952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17764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60925"/>
            <a:ext cx="5197475" cy="46053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Mercedes Jones- Redes, como estrategia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8EA1A5-A7C7-475A-8778-EC06BA7369C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F75FE0-F520-4EC0-88C5-2542A5FFFEC0}" type="slidenum">
              <a:rPr lang="en-GB" smtClean="0">
                <a:latin typeface="Arial" pitchFamily="34" charset="0"/>
              </a:rPr>
              <a:pPr>
                <a:defRPr/>
              </a:pPr>
              <a:t>18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2" tIns="49521" rIns="99042" bIns="4952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60925"/>
            <a:ext cx="5197475" cy="46053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AB2A04-0275-4FD0-888E-41813BC360F6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Mercedes Jones- Redes, como estrategia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8EA1A5-A7C7-475A-8778-EC06BA7369C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458669-2465-4936-9899-D65832378508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D0567-30B5-430C-8270-0E047D314781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7A449-F3AF-4D69-B3BF-DADCD6CDCD59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es-ES" dirty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71789-3F91-4B10-9136-05A91E0BD062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8077E-4CDC-4220-93EC-C10ED2CF5CDA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1"/>
          <p:cNvSpPr txBox="1">
            <a:spLocks noChangeArrowheads="1"/>
          </p:cNvSpPr>
          <p:nvPr/>
        </p:nvSpPr>
        <p:spPr bwMode="auto">
          <a:xfrm>
            <a:off x="1181100" y="769938"/>
            <a:ext cx="4737100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7807" tIns="48904" rIns="97807" bIns="4890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body"/>
          </p:nvPr>
        </p:nvSpPr>
        <p:spPr>
          <a:xfrm>
            <a:off x="944563" y="4859338"/>
            <a:ext cx="5197475" cy="46053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1"/>
          <p:cNvSpPr txBox="1">
            <a:spLocks noChangeArrowheads="1"/>
          </p:cNvSpPr>
          <p:nvPr/>
        </p:nvSpPr>
        <p:spPr bwMode="auto">
          <a:xfrm>
            <a:off x="1181100" y="769938"/>
            <a:ext cx="4737100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7807" tIns="48904" rIns="97807" bIns="4890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body"/>
          </p:nvPr>
        </p:nvSpPr>
        <p:spPr>
          <a:xfrm>
            <a:off x="944563" y="4859338"/>
            <a:ext cx="5197475" cy="46053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1"/>
          <p:cNvSpPr txBox="1">
            <a:spLocks noChangeArrowheads="1"/>
          </p:cNvSpPr>
          <p:nvPr/>
        </p:nvSpPr>
        <p:spPr bwMode="auto">
          <a:xfrm>
            <a:off x="1181100" y="769938"/>
            <a:ext cx="4737100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7807" tIns="48904" rIns="97807" bIns="4890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body"/>
          </p:nvPr>
        </p:nvSpPr>
        <p:spPr>
          <a:xfrm>
            <a:off x="944563" y="4859338"/>
            <a:ext cx="5197475" cy="46053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BE5A8-C81D-4F76-8D70-E3DA0F37AF47}" type="slidenum">
              <a:rPr lang="es-AR"/>
              <a:pPr>
                <a:defRPr/>
              </a:pPr>
              <a:t>42</a:t>
            </a:fld>
            <a:endParaRPr lang="es-AR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42D8D-B1FF-4F8B-90FD-173873291255}" type="slidenum">
              <a:rPr lang="es-AR"/>
              <a:pPr>
                <a:defRPr/>
              </a:pPr>
              <a:t>43</a:t>
            </a:fld>
            <a:endParaRPr lang="es-AR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3DB290-558C-4B2B-AB77-1D0538BE27FA}" type="slidenum">
              <a:rPr lang="es-AR"/>
              <a:pPr>
                <a:defRPr/>
              </a:pPr>
              <a:t>44</a:t>
            </a:fld>
            <a:endParaRPr lang="es-AR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7168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3236D1-9BED-433A-8AC7-3EEC53E841A4}" type="slidenum">
              <a:rPr lang="en-US" smtClean="0">
                <a:latin typeface="Arial" pitchFamily="34" charset="0"/>
              </a:rPr>
              <a:pPr>
                <a:defRPr/>
              </a:pPr>
              <a:t>47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1E23E5-35B3-4F4C-A5FA-216FE8CD0D3D}" type="slidenum">
              <a:rPr lang="es-AR"/>
              <a:pPr>
                <a:defRPr/>
              </a:pPr>
              <a:t>49</a:t>
            </a:fld>
            <a:endParaRPr lang="es-AR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1"/>
          <p:cNvSpPr txBox="1">
            <a:spLocks noChangeArrowheads="1"/>
          </p:cNvSpPr>
          <p:nvPr/>
        </p:nvSpPr>
        <p:spPr bwMode="auto">
          <a:xfrm>
            <a:off x="1181100" y="769938"/>
            <a:ext cx="4737100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7807" tIns="48904" rIns="97807" bIns="4890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body"/>
          </p:nvPr>
        </p:nvSpPr>
        <p:spPr>
          <a:xfrm>
            <a:off x="944563" y="4859338"/>
            <a:ext cx="5197475" cy="46053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6BF976-9A45-4584-81C6-2E214448DFE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D83ABD-3737-4DCD-B648-247303AA40F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511A5F-522F-43FE-AFE0-B2ABA025EB9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77685B-CC27-4710-868D-4C996553B050}" type="slidenum">
              <a:rPr lang="en-US" smtClean="0">
                <a:latin typeface="Arial" pitchFamily="34" charset="0"/>
              </a:rPr>
              <a:pPr>
                <a:defRPr/>
              </a:pPr>
              <a:t>56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7EBFD5-1AB3-4B3C-BCF0-E15E0ABED17F}" type="slidenum">
              <a:rPr lang="es-AR" smtClean="0">
                <a:latin typeface="Arial" pitchFamily="34" charset="0"/>
              </a:rPr>
              <a:pPr>
                <a:defRPr/>
              </a:pPr>
              <a:t>57</a:t>
            </a:fld>
            <a:endParaRPr lang="es-AR" smtClean="0">
              <a:latin typeface="Arial" pitchFamily="34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800100"/>
            <a:ext cx="5119688" cy="3840163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79975"/>
            <a:ext cx="5207000" cy="45577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8DB7E6-A829-4961-A695-1CB16BD90D32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Mercedes Jones- Redes, como estrategia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D379E-15CB-4911-887A-EBB82BC698D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85B842-0C03-411C-B560-5199C91B826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F0800-D18A-45C9-A348-D44974EAED9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86D600-29F1-432A-AD8A-ADA326605B12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Mercedes Jones- Redes, como estrategia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8EA1A5-A7C7-475A-8778-EC06BA7369C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Mercedes Jones- Redes, como estrategia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8EA1A5-A7C7-475A-8778-EC06BA7369C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s-ES" dirty="0"/>
          </a:p>
          <a:p>
            <a:pPr>
              <a:defRPr/>
            </a:pP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67D23-40B8-4ADF-AC26-DB35C352A779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657BF-63BA-48B4-B7D4-63F8710F33D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30574-1DC0-4DEE-B6AD-5640C8E50855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es-ES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AADE3-627D-44A1-8A97-1BC0EA36956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4B2439-0D8C-479F-9BE5-EC5CC1C31E0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Mercedes Jones- Redes, como estrategia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8EA1A5-A7C7-475A-8778-EC06BA7369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D3D786-BCC1-4E7B-BD91-A2ABEE1FA688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5530F4-7348-4191-9304-BD88149DE105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mtClean="0"/>
              <a:t> 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E715AB-5838-4A29-A5C5-8D6BDA0EB93E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2E9B94-B4A6-406B-9367-28E888725E34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1095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9135D5-81C6-42C9-86E2-DFEEF463A744}" type="slidenum">
              <a:rPr lang="en-US" smtClean="0"/>
              <a:pPr/>
              <a:t>73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Mercedes Jones- Redes, como estrategia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8EA1A5-A7C7-475A-8778-EC06BA7369C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EE69F-6E99-48E6-968B-707B81F6AA4E}" type="slidenum">
              <a:rPr lang="en-GB" smtClean="0">
                <a:latin typeface="Arial" pitchFamily="34" charset="0"/>
              </a:rPr>
              <a:pPr>
                <a:defRPr/>
              </a:pPr>
              <a:t>7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109571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2" tIns="49521" rIns="99042" bIns="4952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09572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60925"/>
            <a:ext cx="5197475" cy="46053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Mercedes Jones- Redes, como estrategia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8EA1A5-A7C7-475A-8778-EC06BA7369C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9CE5D-55F3-49B7-B140-358A681A4E2A}" type="slidenum">
              <a:rPr lang="en-GB" smtClean="0">
                <a:latin typeface="Arial" pitchFamily="34" charset="0"/>
              </a:rPr>
              <a:pPr>
                <a:defRPr/>
              </a:pPr>
              <a:t>9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110595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2" tIns="49521" rIns="99042" bIns="4952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60925"/>
            <a:ext cx="5197475" cy="46053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nda Diapositiva y Siguie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859338" y="6524625"/>
            <a:ext cx="4249737" cy="36036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6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91185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gunda Diapositiva y Siguie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2257444"/>
            <a:ext cx="8329642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859338" y="6524625"/>
            <a:ext cx="4249737" cy="36036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6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597324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gunda Diapositiva y Siguie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2257444"/>
            <a:ext cx="8329642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859338" y="6524625"/>
            <a:ext cx="4249737" cy="36036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6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01377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gunda Diapositiva y Siguie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2257444"/>
            <a:ext cx="8329642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859338" y="6524625"/>
            <a:ext cx="4249737" cy="36036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6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594411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gunda Diapositiva y Siguie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2257444"/>
            <a:ext cx="8329642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859338" y="6524625"/>
            <a:ext cx="4249737" cy="36036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6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123708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gunda Diapositiva y Siguie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2257444"/>
            <a:ext cx="8329642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859338" y="6524625"/>
            <a:ext cx="4249737" cy="36036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6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520707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gunda Diapositiva y Siguie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2257444"/>
            <a:ext cx="8329642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859338" y="6524625"/>
            <a:ext cx="4249737" cy="36036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6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384355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egunda Diapositiva y Siguie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2257444"/>
            <a:ext cx="8329642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859338" y="6524625"/>
            <a:ext cx="4249737" cy="36036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6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98052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9C8276-533C-4269-8694-F098E9AB634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685634-6657-48F7-BB74-B667E733CFC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56D0E9-5CEE-4605-8F6C-BEFC1EE0EE8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5" name="1 Marcador de pie de página"/>
          <p:cNvSpPr>
            <a:spLocks noGrp="1"/>
          </p:cNvSpPr>
          <p:nvPr>
            <p:ph type="ftr" sz="quarter" idx="13"/>
          </p:nvPr>
        </p:nvSpPr>
        <p:spPr>
          <a:xfrm>
            <a:off x="4859338" y="6524625"/>
            <a:ext cx="4249737" cy="36036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6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81575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24147B-1BAA-46C8-B04E-267BA425936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7" name="1 Marcador de pie de página"/>
          <p:cNvSpPr>
            <a:spLocks noGrp="1"/>
          </p:cNvSpPr>
          <p:nvPr>
            <p:ph type="ftr" sz="quarter" idx="13"/>
          </p:nvPr>
        </p:nvSpPr>
        <p:spPr>
          <a:xfrm>
            <a:off x="4859338" y="6524625"/>
            <a:ext cx="4249737" cy="36036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6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23843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5 Marcador de título"/>
          <p:cNvSpPr txBox="1">
            <a:spLocks/>
          </p:cNvSpPr>
          <p:nvPr userDrawn="1"/>
        </p:nvSpPr>
        <p:spPr bwMode="auto">
          <a:xfrm>
            <a:off x="250825" y="328613"/>
            <a:ext cx="22717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1200" dirty="0">
                <a:solidFill>
                  <a:srgbClr val="4585B7"/>
                </a:solidFill>
                <a:latin typeface="Arial Narrow" pitchFamily="34" charset="0"/>
                <a:cs typeface="Times New Roman" pitchFamily="18" charset="0"/>
              </a:rPr>
              <a:t>CENTRO DE INNOVACIÓN SOCIAL</a:t>
            </a:r>
            <a:endParaRPr lang="es-ES" sz="1050" dirty="0">
              <a:solidFill>
                <a:srgbClr val="00529C"/>
              </a:solidFill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3" name="9 Rectángulo"/>
          <p:cNvSpPr>
            <a:spLocks noChangeArrowheads="1"/>
          </p:cNvSpPr>
          <p:nvPr userDrawn="1"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rgbClr val="404296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s-ES">
              <a:latin typeface="Arial" charset="0"/>
              <a:cs typeface="Arial" charset="0"/>
            </a:endParaRPr>
          </a:p>
        </p:txBody>
      </p:sp>
      <p:pic>
        <p:nvPicPr>
          <p:cNvPr id="4" name="1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11842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859338" y="6524625"/>
            <a:ext cx="4249737" cy="36036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6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89563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879475"/>
            <a:ext cx="9144000" cy="6397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381000" y="1989138"/>
            <a:ext cx="8458200" cy="4103687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859338" y="6524625"/>
            <a:ext cx="4249737" cy="36036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6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50250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79DA7-4698-4A95-8ABF-4526A91D5B8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6" name="1 Marcador de pie de página"/>
          <p:cNvSpPr>
            <a:spLocks noGrp="1"/>
          </p:cNvSpPr>
          <p:nvPr userDrawn="1">
            <p:ph type="ftr" sz="quarter" idx="12"/>
          </p:nvPr>
        </p:nvSpPr>
        <p:spPr>
          <a:xfrm>
            <a:off x="4859338" y="6524625"/>
            <a:ext cx="4249737" cy="36036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6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70254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gunda Diapositiva y Siguie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2257444"/>
            <a:ext cx="8329642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859338" y="6524625"/>
            <a:ext cx="4249737" cy="36036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6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011485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gunda Diapositiva y Siguie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2257444"/>
            <a:ext cx="8329642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859338" y="6524625"/>
            <a:ext cx="4249737" cy="36036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6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44915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gunda Diapositiva y Siguie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2257444"/>
            <a:ext cx="8329642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859338" y="6524625"/>
            <a:ext cx="4249737" cy="36036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6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611112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 bwMode="auto">
          <a:xfrm>
            <a:off x="0" y="6526213"/>
            <a:ext cx="9144000" cy="71437"/>
          </a:xfrm>
          <a:prstGeom prst="rect">
            <a:avLst/>
          </a:prstGeom>
          <a:solidFill>
            <a:srgbClr val="4042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s-ES">
              <a:latin typeface="Arial" charset="0"/>
              <a:cs typeface="+mn-cs"/>
            </a:endParaRPr>
          </a:p>
        </p:txBody>
      </p:sp>
      <p:sp>
        <p:nvSpPr>
          <p:cNvPr id="1029" name="65 Marcador de título"/>
          <p:cNvSpPr txBox="1">
            <a:spLocks/>
          </p:cNvSpPr>
          <p:nvPr/>
        </p:nvSpPr>
        <p:spPr bwMode="auto">
          <a:xfrm>
            <a:off x="250825" y="328613"/>
            <a:ext cx="22717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1200" b="1" dirty="0">
                <a:solidFill>
                  <a:srgbClr val="4585B7"/>
                </a:solidFill>
                <a:latin typeface="Arial Narrow" pitchFamily="34" charset="0"/>
                <a:cs typeface="Times New Roman" pitchFamily="18" charset="0"/>
              </a:rPr>
              <a:t>CENTRO DE INNOVACIÓN SOCIAL</a:t>
            </a:r>
            <a:endParaRPr lang="es-ES" sz="1050" b="1" dirty="0">
              <a:solidFill>
                <a:srgbClr val="00529C"/>
              </a:solidFill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rgbClr val="4042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s-ES">
              <a:latin typeface="Arial" charset="0"/>
              <a:cs typeface="+mn-cs"/>
            </a:endParaRPr>
          </a:p>
        </p:txBody>
      </p:sp>
      <p:pic>
        <p:nvPicPr>
          <p:cNvPr id="3078" name="1 Imagen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11842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859338" y="6524625"/>
            <a:ext cx="4249737" cy="36036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6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s-ES" sz="1200" b="1">
          <a:solidFill>
            <a:srgbClr val="00529C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00529C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00529C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00529C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00529C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1/Lorenz_system_r28_s10_b2-6666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images.google.com.ar/imgres?imgurl=http://findelletargo.files.wordpress.com/2007/12/icono-retroceso.png?w=60&amp;h=60&amp;h=60&amp;imgrefurl=http://elproyectomatriz.wordpress.com/2007/09/07/el-informe-kissinger/&amp;usg=__k2wiwZDSiM1xGDGV8ydfy-inxOs=&amp;h=256&amp;w=256&amp;sz=37&amp;hl=es&amp;start=2&amp;tbnid=I-MTC3xUypyHIM:&amp;tbnh=111&amp;tbnw=111&amp;prev=/images?q=retroceso&amp;gbv=2&amp;hl=es" TargetMode="External"/><Relationship Id="rId7" Type="http://schemas.openxmlformats.org/officeDocument/2006/relationships/hyperlink" Target="http://images.google.com.ar/imgres?imgurl=http://www.neteous.com/v2/img/integracion.jpg&amp;imgrefurl=http://www.neteous.com/v2/descripcion.html&amp;usg=__ifUZcXl520dqhDf6jVMYb73zSPs=&amp;h=295&amp;w=444&amp;sz=95&amp;hl=es&amp;start=4&amp;tbnid=13nUwvSL_K0KnM:&amp;tbnh=84&amp;tbnw=127&amp;prev=/images?q=integracion&amp;gbv=2&amp;hl=es&amp;sa=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hyperlink" Target="http://images.google.com.ar/imgres?imgurl=http://www.cadenaderadios.com.ar/foto/integracion-regional.jpg&amp;imgrefurl=http://www.cadenaderadios.com.ar/verseccion.asp?seccion=14&amp;usg=__2KzjEWz3mhEfnT_v3takmcXuem0=&amp;h=286&amp;w=390&amp;sz=19&amp;hl=es&amp;start=2&amp;tbnid=GSqJBoa8M8gkWM:&amp;tbnh=90&amp;tbnw=123&amp;prev=/images?q=integracion&amp;gbv=2&amp;hl=es&amp;sa=G" TargetMode="Externa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http://www.unipamplona.edu.co/unipamplona/hermesoft/portalIG/home_33/recursos/km/imagenes/11062008/foros.jpg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12" Type="http://schemas.openxmlformats.org/officeDocument/2006/relationships/image" Target="http://www.unipamplona.edu.co/unipamplona/hermesoft/portalIG/home_33/recursos/km/imagenes/11062008/formacion.jpg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http://www.unipamplona.edu.co/unipamplona/hermesoft/portalIG/home_33/recursos/km/imagenes/11062008/lecciones_aprendidas.jpg" TargetMode="External"/><Relationship Id="rId11" Type="http://schemas.openxmlformats.org/officeDocument/2006/relationships/image" Target="../media/image42.jpeg"/><Relationship Id="rId5" Type="http://schemas.openxmlformats.org/officeDocument/2006/relationships/image" Target="../media/image39.jpeg"/><Relationship Id="rId10" Type="http://schemas.openxmlformats.org/officeDocument/2006/relationships/image" Target="http://www.unipamplona.edu.co/unipamplona/hermesoft/portalIG/home_33/recursos/km/imagenes/11062008/grupos.jpg" TargetMode="External"/><Relationship Id="rId4" Type="http://schemas.openxmlformats.org/officeDocument/2006/relationships/image" Target="http://www.unipamplona.edu.co/unipamplona/hermesoft/portalIG/home_33/recursos/km/imagenes/11062008/objetos_conocimiento.jpg" TargetMode="External"/><Relationship Id="rId9" Type="http://schemas.openxmlformats.org/officeDocument/2006/relationships/image" Target="../media/image41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http://www.unipamplona.edu.co/unipamplona/hermesoft/portalIG/home_33/recursos/km/imagenes/11062008/foros.jpg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12" Type="http://schemas.openxmlformats.org/officeDocument/2006/relationships/image" Target="http://www.unipamplona.edu.co/unipamplona/hermesoft/portalIG/home_33/recursos/km/imagenes/11062008/formacion.jpg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http://www.unipamplona.edu.co/unipamplona/hermesoft/portalIG/home_33/recursos/km/imagenes/11062008/lecciones_aprendidas.jpg" TargetMode="External"/><Relationship Id="rId11" Type="http://schemas.openxmlformats.org/officeDocument/2006/relationships/image" Target="../media/image42.jpeg"/><Relationship Id="rId5" Type="http://schemas.openxmlformats.org/officeDocument/2006/relationships/image" Target="../media/image39.jpeg"/><Relationship Id="rId10" Type="http://schemas.openxmlformats.org/officeDocument/2006/relationships/image" Target="http://www.unipamplona.edu.co/unipamplona/hermesoft/portalIG/home_33/recursos/km/imagenes/11062008/grupos.jpg" TargetMode="External"/><Relationship Id="rId4" Type="http://schemas.openxmlformats.org/officeDocument/2006/relationships/image" Target="http://www.unipamplona.edu.co/unipamplona/hermesoft/portalIG/home_33/recursos/km/imagenes/11062008/objetos_conocimiento.jpg" TargetMode="External"/><Relationship Id="rId9" Type="http://schemas.openxmlformats.org/officeDocument/2006/relationships/image" Target="../media/image41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http://www.unipamplona.edu.co/unipamplona/hermesoft/portalIG/home_33/recursos/km/imagenes/11062008/foros.jpg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12" Type="http://schemas.openxmlformats.org/officeDocument/2006/relationships/image" Target="http://www.unipamplona.edu.co/unipamplona/hermesoft/portalIG/home_33/recursos/km/imagenes/11062008/formacion.jpg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6" Type="http://schemas.openxmlformats.org/officeDocument/2006/relationships/image" Target="http://www.unipamplona.edu.co/unipamplona/hermesoft/portalIG/home_33/recursos/km/imagenes/11062008/lecciones_aprendidas.jpg" TargetMode="External"/><Relationship Id="rId11" Type="http://schemas.openxmlformats.org/officeDocument/2006/relationships/image" Target="../media/image42.jpeg"/><Relationship Id="rId5" Type="http://schemas.openxmlformats.org/officeDocument/2006/relationships/image" Target="../media/image39.jpeg"/><Relationship Id="rId10" Type="http://schemas.openxmlformats.org/officeDocument/2006/relationships/image" Target="http://www.unipamplona.edu.co/unipamplona/hermesoft/portalIG/home_33/recursos/km/imagenes/11062008/grupos.jpg" TargetMode="External"/><Relationship Id="rId4" Type="http://schemas.openxmlformats.org/officeDocument/2006/relationships/image" Target="http://www.unipamplona.edu.co/unipamplona/hermesoft/portalIG/home_33/recursos/km/imagenes/11062008/objetos_conocimiento.jpg" TargetMode="External"/><Relationship Id="rId9" Type="http://schemas.openxmlformats.org/officeDocument/2006/relationships/image" Target="../media/image41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hyperlink" Target="http://upload.wikimedia.org/wikipedia/commons/7/71/Lorenz_system_r28_s10_b2-6666.png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125538"/>
            <a:ext cx="9144000" cy="460771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 sz="2400" dirty="0" smtClean="0">
              <a:solidFill>
                <a:schemeClr val="accent6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s-ES" sz="20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Programa de Desarrollo de Organizaciones Sociales Ambientales </a:t>
            </a:r>
          </a:p>
          <a:p>
            <a:pPr algn="ctr">
              <a:defRPr/>
            </a:pPr>
            <a:r>
              <a:rPr lang="es-ES" sz="2400" b="1" dirty="0" smtClean="0">
                <a:solidFill>
                  <a:schemeClr val="accent6"/>
                </a:solidFill>
                <a:latin typeface="Arial Narrow" pitchFamily="34" charset="0"/>
              </a:rPr>
              <a:t>	Seminario de Capacitación </a:t>
            </a:r>
            <a:r>
              <a:rPr lang="es-AR" sz="2400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/>
            </a:r>
            <a:br>
              <a:rPr lang="es-AR" sz="2400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</a:br>
            <a:r>
              <a:rPr lang="es-AR" sz="2000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/>
            </a:r>
            <a:br>
              <a:rPr lang="es-AR" sz="2000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</a:br>
            <a:r>
              <a:rPr lang="es-AR" sz="2000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 </a:t>
            </a:r>
            <a:endParaRPr lang="es-AR" sz="2400" dirty="0" smtClean="0">
              <a:solidFill>
                <a:schemeClr val="accent6"/>
              </a:solidFill>
              <a:latin typeface="Arial Narrow" pitchFamily="34" charset="0"/>
              <a:cs typeface="Arial" charset="0"/>
            </a:endParaRPr>
          </a:p>
          <a:p>
            <a:pPr algn="ctr" eaLnBrk="1" hangingPunct="1">
              <a:lnSpc>
                <a:spcPct val="110000"/>
              </a:lnSpc>
              <a:defRPr/>
            </a:pPr>
            <a:endParaRPr lang="es-ES_tradnl" sz="2800" b="1" dirty="0" smtClean="0">
              <a:solidFill>
                <a:schemeClr val="accent6"/>
              </a:solidFill>
              <a:latin typeface="Arial Narrow" pitchFamily="34" charset="0"/>
              <a:cs typeface="Arial" pitchFamily="34" charset="0"/>
            </a:endParaRPr>
          </a:p>
          <a:p>
            <a:pPr algn="ctr" eaLnBrk="1" hangingPunct="1">
              <a:lnSpc>
                <a:spcPct val="110000"/>
              </a:lnSpc>
              <a:defRPr/>
            </a:pPr>
            <a:r>
              <a:rPr lang="es-ES_tradnl" sz="2500" b="1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EL TRABAJO EN RED COMO ESTRATEGIA </a:t>
            </a:r>
            <a:endParaRPr lang="es-ES_tradnl" sz="1800" i="1" dirty="0">
              <a:solidFill>
                <a:schemeClr val="accent6"/>
              </a:solidFill>
              <a:latin typeface="Arial Narrow" pitchFamily="34" charset="0"/>
            </a:endParaRPr>
          </a:p>
          <a:p>
            <a:pPr algn="ctr" eaLnBrk="1" hangingPunct="1">
              <a:lnSpc>
                <a:spcPct val="110000"/>
              </a:lnSpc>
              <a:defRPr/>
            </a:pPr>
            <a:r>
              <a:rPr lang="es-ES" sz="1800" i="1" dirty="0" smtClean="0">
                <a:solidFill>
                  <a:schemeClr val="accent6"/>
                </a:solidFill>
                <a:latin typeface="Arial Narrow" pitchFamily="34" charset="0"/>
              </a:rPr>
              <a:t>Dispositivos para fortalecer la tarea conjunta y mejorar las prácticas</a:t>
            </a:r>
            <a:endParaRPr lang="es-ES_tradnl" sz="1800" b="1" dirty="0" smtClean="0">
              <a:solidFill>
                <a:schemeClr val="accent6"/>
              </a:solidFill>
              <a:latin typeface="Arial Narrow" pitchFamily="34" charset="0"/>
              <a:cs typeface="Arial" charset="0"/>
            </a:endParaRPr>
          </a:p>
          <a:p>
            <a:pPr algn="ctr" eaLnBrk="1" hangingPunct="1">
              <a:lnSpc>
                <a:spcPct val="110000"/>
              </a:lnSpc>
              <a:defRPr/>
            </a:pPr>
            <a:endParaRPr lang="es-ES_tradnl" sz="1800" b="1" dirty="0" smtClean="0">
              <a:solidFill>
                <a:schemeClr val="accent6"/>
              </a:solidFill>
              <a:latin typeface="Arial Narrow" pitchFamily="34" charset="0"/>
              <a:cs typeface="Arial" charset="0"/>
            </a:endParaRPr>
          </a:p>
          <a:p>
            <a:pPr algn="ctr" eaLnBrk="1" hangingPunct="1">
              <a:lnSpc>
                <a:spcPct val="110000"/>
              </a:lnSpc>
              <a:defRPr/>
            </a:pPr>
            <a:r>
              <a:rPr lang="es-ES_tradnl" sz="1800" b="1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Mercedes Jones</a:t>
            </a:r>
          </a:p>
          <a:p>
            <a:pPr algn="ctr" eaLnBrk="1" hangingPunct="1">
              <a:lnSpc>
                <a:spcPct val="70000"/>
              </a:lnSpc>
              <a:defRPr/>
            </a:pPr>
            <a:r>
              <a:rPr lang="es-ES_tradnl" sz="1600" dirty="0" smtClean="0">
                <a:solidFill>
                  <a:schemeClr val="accent6"/>
                </a:solidFill>
                <a:latin typeface="Arial Narrow" pitchFamily="34" charset="0"/>
              </a:rPr>
              <a:t>4 de julio, 2013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US" sz="1600" dirty="0" smtClean="0">
              <a:solidFill>
                <a:schemeClr val="accent6"/>
              </a:solidFill>
              <a:latin typeface="Arial Narrow" pitchFamily="34" charset="0"/>
            </a:endParaRPr>
          </a:p>
          <a:p>
            <a:pPr algn="ctr" eaLnBrk="1" hangingPunct="1">
              <a:lnSpc>
                <a:spcPct val="70000"/>
              </a:lnSpc>
              <a:defRPr/>
            </a:pPr>
            <a:endParaRPr lang="es-ES_tradnl" sz="1600" b="1" dirty="0" smtClean="0">
              <a:solidFill>
                <a:schemeClr val="accent6"/>
              </a:solidFill>
              <a:latin typeface="Arial Narrow" pitchFamily="34" charset="0"/>
            </a:endParaRPr>
          </a:p>
          <a:p>
            <a:pPr algn="ctr" eaLnBrk="1" hangingPunct="1">
              <a:lnSpc>
                <a:spcPct val="70000"/>
              </a:lnSpc>
              <a:defRPr/>
            </a:pPr>
            <a:endParaRPr lang="es-ES_tradnl" sz="1600" b="1" dirty="0" smtClean="0">
              <a:solidFill>
                <a:schemeClr val="accent6"/>
              </a:solidFill>
              <a:latin typeface="Arial Narrow" pitchFamily="34" charset="0"/>
            </a:endParaRPr>
          </a:p>
          <a:p>
            <a:pPr algn="ctr" eaLnBrk="1" hangingPunct="1">
              <a:lnSpc>
                <a:spcPct val="70000"/>
              </a:lnSpc>
              <a:defRPr/>
            </a:pPr>
            <a:endParaRPr lang="es-ES_tradnl" sz="1600" b="1" dirty="0" smtClean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143000" y="2819400"/>
            <a:ext cx="7239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</p:txBody>
      </p:sp>
      <p:pic>
        <p:nvPicPr>
          <p:cNvPr id="28675" name="Picture 4" descr="File:Lorenz system r28 s10 b2-6666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18351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5 Rectángulo"/>
          <p:cNvSpPr>
            <a:spLocks noChangeArrowheads="1"/>
          </p:cNvSpPr>
          <p:nvPr/>
        </p:nvSpPr>
        <p:spPr bwMode="auto">
          <a:xfrm>
            <a:off x="2286000" y="2133600"/>
            <a:ext cx="61737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b="1" i="1" dirty="0">
                <a:solidFill>
                  <a:schemeClr val="accent6"/>
                </a:solidFill>
                <a:latin typeface="Arial Narrow" pitchFamily="34" charset="0"/>
              </a:rPr>
              <a:t>El reconocimiento de los propios atributos como </a:t>
            </a:r>
            <a:r>
              <a:rPr lang="es-ES" b="1" i="1" dirty="0" err="1">
                <a:solidFill>
                  <a:schemeClr val="accent6"/>
                </a:solidFill>
                <a:latin typeface="Arial Narrow" pitchFamily="34" charset="0"/>
              </a:rPr>
              <a:t>atractor</a:t>
            </a:r>
            <a:r>
              <a:rPr lang="es-ES" b="1" i="1" dirty="0">
                <a:solidFill>
                  <a:schemeClr val="accent6"/>
                </a:solidFill>
                <a:latin typeface="Arial Narrow" pitchFamily="34" charset="0"/>
              </a:rPr>
              <a:t> de fortaleza</a:t>
            </a:r>
            <a:endParaRPr lang="es-ES" dirty="0">
              <a:solidFill>
                <a:schemeClr val="accent6"/>
              </a:solidFill>
              <a:latin typeface="Arial Narrow" pitchFamily="34" charset="0"/>
            </a:endParaRPr>
          </a:p>
          <a:p>
            <a:endParaRPr lang="es-AR" dirty="0">
              <a:solidFill>
                <a:schemeClr val="accent6"/>
              </a:solidFill>
              <a:latin typeface="Arial Narrow" pitchFamily="34" charset="0"/>
            </a:endParaRPr>
          </a:p>
          <a:p>
            <a:r>
              <a:rPr lang="es-ES" dirty="0">
                <a:solidFill>
                  <a:schemeClr val="accent6"/>
                </a:solidFill>
                <a:latin typeface="Arial Narrow" pitchFamily="34" charset="0"/>
              </a:rPr>
              <a:t>Pivotear sobre  las capacidades, hacer palanca sobre los propios saberes y </a:t>
            </a:r>
            <a:r>
              <a:rPr lang="es-ES" dirty="0" smtClean="0">
                <a:solidFill>
                  <a:schemeClr val="accent6"/>
                </a:solidFill>
                <a:latin typeface="Arial Narrow" pitchFamily="34" charset="0"/>
              </a:rPr>
              <a:t>conocimientos. Luego </a:t>
            </a:r>
            <a:r>
              <a:rPr lang="es-ES" dirty="0">
                <a:solidFill>
                  <a:schemeClr val="accent6"/>
                </a:solidFill>
                <a:latin typeface="Arial Narrow" pitchFamily="34" charset="0"/>
              </a:rPr>
              <a:t>avanzar en el discernimiento de los espacios y ocasiones de </a:t>
            </a:r>
            <a:r>
              <a:rPr lang="es-ES" dirty="0" smtClean="0">
                <a:solidFill>
                  <a:schemeClr val="accent6"/>
                </a:solidFill>
                <a:latin typeface="Arial Narrow" pitchFamily="34" charset="0"/>
              </a:rPr>
              <a:t>mejora en las funciones y de los resultados .</a:t>
            </a:r>
            <a:endParaRPr lang="es-ES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10</a:t>
            </a:fld>
            <a:endParaRPr lang="es-AR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143000" y="2819400"/>
            <a:ext cx="7239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</p:txBody>
      </p:sp>
      <p:pic>
        <p:nvPicPr>
          <p:cNvPr id="29699" name="Picture 2" descr="Proyección del atractor de Lorentz en el plano OX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033463"/>
            <a:ext cx="314325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5 Rectángulo"/>
          <p:cNvSpPr>
            <a:spLocks noChangeArrowheads="1"/>
          </p:cNvSpPr>
          <p:nvPr/>
        </p:nvSpPr>
        <p:spPr bwMode="auto">
          <a:xfrm>
            <a:off x="3348038" y="2992438"/>
            <a:ext cx="54006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b="1" i="1" dirty="0">
                <a:solidFill>
                  <a:schemeClr val="accent6"/>
                </a:solidFill>
                <a:latin typeface="Arial Narrow" pitchFamily="34" charset="0"/>
              </a:rPr>
              <a:t>La identidad como </a:t>
            </a:r>
            <a:r>
              <a:rPr lang="es-ES" b="1" i="1" dirty="0" err="1">
                <a:solidFill>
                  <a:schemeClr val="accent6"/>
                </a:solidFill>
                <a:latin typeface="Arial Narrow" pitchFamily="34" charset="0"/>
              </a:rPr>
              <a:t>atractor</a:t>
            </a:r>
            <a:r>
              <a:rPr lang="es-ES" b="1" i="1" dirty="0">
                <a:solidFill>
                  <a:schemeClr val="accent6"/>
                </a:solidFill>
                <a:latin typeface="Arial Narrow" pitchFamily="34" charset="0"/>
              </a:rPr>
              <a:t> de fortaleza</a:t>
            </a:r>
          </a:p>
          <a:p>
            <a:endParaRPr lang="es-ES" dirty="0">
              <a:solidFill>
                <a:schemeClr val="accent6"/>
              </a:solidFill>
              <a:latin typeface="Arial Narrow" pitchFamily="34" charset="0"/>
            </a:endParaRPr>
          </a:p>
          <a:p>
            <a:r>
              <a:rPr lang="es-ES_tradnl" dirty="0">
                <a:solidFill>
                  <a:schemeClr val="accent6"/>
                </a:solidFill>
                <a:latin typeface="Arial Narrow" pitchFamily="34" charset="0"/>
              </a:rPr>
              <a:t>Cada organización es como todas, como algunas y como ninguna. La identidad hace a su sentido y función social. Incorporar otras experiencias , difundir las propias.</a:t>
            </a:r>
            <a:endParaRPr lang="es-AR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11</a:t>
            </a:fld>
            <a:endParaRPr lang="es-AR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143000" y="2819400"/>
            <a:ext cx="7239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</p:txBody>
      </p:sp>
      <p:pic>
        <p:nvPicPr>
          <p:cNvPr id="32771" name="3 Imagen" descr="attractor-rend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052513"/>
            <a:ext cx="245903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3 Rectángulo"/>
          <p:cNvSpPr>
            <a:spLocks noChangeArrowheads="1"/>
          </p:cNvSpPr>
          <p:nvPr/>
        </p:nvSpPr>
        <p:spPr bwMode="auto">
          <a:xfrm>
            <a:off x="2771775" y="2565400"/>
            <a:ext cx="525621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b="1" i="1" dirty="0">
                <a:solidFill>
                  <a:schemeClr val="accent6"/>
                </a:solidFill>
                <a:latin typeface="Arial Narrow" pitchFamily="34" charset="0"/>
              </a:rPr>
              <a:t>Cultura asociativa y participación como </a:t>
            </a:r>
            <a:r>
              <a:rPr lang="es-ES" b="1" i="1" dirty="0" err="1">
                <a:solidFill>
                  <a:schemeClr val="accent6"/>
                </a:solidFill>
                <a:latin typeface="Arial Narrow" pitchFamily="34" charset="0"/>
              </a:rPr>
              <a:t>atractor</a:t>
            </a:r>
            <a:r>
              <a:rPr lang="es-ES" b="1" i="1" dirty="0">
                <a:solidFill>
                  <a:schemeClr val="accent6"/>
                </a:solidFill>
                <a:latin typeface="Arial Narrow" pitchFamily="34" charset="0"/>
              </a:rPr>
              <a:t> de fortaleza</a:t>
            </a:r>
          </a:p>
          <a:p>
            <a:endParaRPr lang="es-ES" dirty="0">
              <a:solidFill>
                <a:schemeClr val="accent6"/>
              </a:solidFill>
              <a:latin typeface="Arial Narrow" pitchFamily="34" charset="0"/>
            </a:endParaRPr>
          </a:p>
          <a:p>
            <a:r>
              <a:rPr lang="es-ES_tradnl" dirty="0">
                <a:solidFill>
                  <a:schemeClr val="accent6"/>
                </a:solidFill>
                <a:latin typeface="Arial Narrow" pitchFamily="34" charset="0"/>
              </a:rPr>
              <a:t>Las organizaciones llamadas 2.0 se caracterizan por su conectividad, articulación y procesos colaborativos como estrategia institucional. La </a:t>
            </a:r>
            <a:r>
              <a:rPr lang="es-ES_tradnl" dirty="0" smtClean="0">
                <a:solidFill>
                  <a:schemeClr val="accent6"/>
                </a:solidFill>
                <a:latin typeface="Arial Narrow" pitchFamily="34" charset="0"/>
              </a:rPr>
              <a:t>colaboración </a:t>
            </a:r>
            <a:r>
              <a:rPr lang="es-ES_tradnl" dirty="0">
                <a:solidFill>
                  <a:schemeClr val="accent6"/>
                </a:solidFill>
                <a:latin typeface="Arial Narrow" pitchFamily="34" charset="0"/>
              </a:rPr>
              <a:t>requiere participación </a:t>
            </a:r>
            <a:r>
              <a:rPr lang="es-ES_tradnl" dirty="0" smtClean="0">
                <a:solidFill>
                  <a:schemeClr val="accent6"/>
                </a:solidFill>
                <a:latin typeface="Arial Narrow" pitchFamily="34" charset="0"/>
              </a:rPr>
              <a:t>y  reciprocidad. </a:t>
            </a:r>
            <a:endParaRPr lang="es-ES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12</a:t>
            </a:fld>
            <a:endParaRPr lang="es-AR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143000" y="2819400"/>
            <a:ext cx="7239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</p:txBody>
      </p:sp>
      <p:pic>
        <p:nvPicPr>
          <p:cNvPr id="30723" name="Picture 2" descr="http://4.bp.blogspot.com/-rd2SY8R93bs/TftXlWxZxdI/AAAAAAAAAVw/bsSAhsimT6o/s1600/Atractor+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71563"/>
            <a:ext cx="2100263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3 Rectángulo"/>
          <p:cNvSpPr>
            <a:spLocks noChangeArrowheads="1"/>
          </p:cNvSpPr>
          <p:nvPr/>
        </p:nvSpPr>
        <p:spPr bwMode="auto">
          <a:xfrm>
            <a:off x="2484438" y="2827338"/>
            <a:ext cx="53276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b="1" i="1" dirty="0">
                <a:solidFill>
                  <a:schemeClr val="accent6"/>
                </a:solidFill>
                <a:latin typeface="Arial Narrow" pitchFamily="34" charset="0"/>
              </a:rPr>
              <a:t>La gestión del conocimiento como </a:t>
            </a:r>
            <a:r>
              <a:rPr lang="es-ES" b="1" i="1" dirty="0" err="1">
                <a:solidFill>
                  <a:schemeClr val="accent6"/>
                </a:solidFill>
                <a:latin typeface="Arial Narrow" pitchFamily="34" charset="0"/>
              </a:rPr>
              <a:t>atractor</a:t>
            </a:r>
            <a:r>
              <a:rPr lang="es-ES" b="1" i="1" dirty="0">
                <a:solidFill>
                  <a:schemeClr val="accent6"/>
                </a:solidFill>
                <a:latin typeface="Arial Narrow" pitchFamily="34" charset="0"/>
              </a:rPr>
              <a:t> de fortaleza</a:t>
            </a:r>
          </a:p>
          <a:p>
            <a:endParaRPr lang="es-ES" dirty="0">
              <a:solidFill>
                <a:schemeClr val="accent6"/>
              </a:solidFill>
              <a:latin typeface="Arial Narrow" pitchFamily="34" charset="0"/>
            </a:endParaRPr>
          </a:p>
          <a:p>
            <a:r>
              <a:rPr lang="es-ES_tradnl" dirty="0">
                <a:solidFill>
                  <a:schemeClr val="accent6"/>
                </a:solidFill>
                <a:latin typeface="Arial Narrow" pitchFamily="34" charset="0"/>
              </a:rPr>
              <a:t>Asumir lo que se sabe. Sistematizarlo. Lecciones aprendidas. </a:t>
            </a:r>
            <a:r>
              <a:rPr lang="es-NI" dirty="0">
                <a:solidFill>
                  <a:schemeClr val="accent6"/>
                </a:solidFill>
                <a:latin typeface="Arial Narrow" pitchFamily="34" charset="0"/>
              </a:rPr>
              <a:t>Identificar, organizar, generar, almacenar, crear compartir, aplicar y usar </a:t>
            </a:r>
            <a:r>
              <a:rPr lang="es-NI" dirty="0" smtClean="0">
                <a:solidFill>
                  <a:schemeClr val="accent6"/>
                </a:solidFill>
                <a:latin typeface="Arial Narrow" pitchFamily="34" charset="0"/>
              </a:rPr>
              <a:t>el conocimiento</a:t>
            </a:r>
            <a:r>
              <a:rPr lang="es-ES_tradnl" dirty="0">
                <a:solidFill>
                  <a:schemeClr val="accent6"/>
                </a:solidFill>
                <a:latin typeface="Arial Narrow" pitchFamily="34" charset="0"/>
              </a:rPr>
              <a:t>.</a:t>
            </a:r>
            <a:endParaRPr lang="es-AR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13</a:t>
            </a:fld>
            <a:endParaRPr lang="es-AR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143000" y="2819400"/>
            <a:ext cx="7239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</p:txBody>
      </p:sp>
      <p:pic>
        <p:nvPicPr>
          <p:cNvPr id="31747" name="Picture 2" descr="Atractor de Lorentz en la proyección al plano OXZ, la imagen más conoci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187450"/>
            <a:ext cx="312261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3 Rectángulo"/>
          <p:cNvSpPr>
            <a:spLocks noChangeArrowheads="1"/>
          </p:cNvSpPr>
          <p:nvPr/>
        </p:nvSpPr>
        <p:spPr bwMode="auto">
          <a:xfrm>
            <a:off x="3384550" y="2997200"/>
            <a:ext cx="55086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b="1" i="1" dirty="0">
                <a:solidFill>
                  <a:schemeClr val="accent6"/>
                </a:solidFill>
                <a:latin typeface="Arial Narrow" pitchFamily="34" charset="0"/>
              </a:rPr>
              <a:t>La tecnología y la innovación como </a:t>
            </a:r>
            <a:r>
              <a:rPr lang="es-ES" b="1" i="1" dirty="0" err="1">
                <a:solidFill>
                  <a:schemeClr val="accent6"/>
                </a:solidFill>
                <a:latin typeface="Arial Narrow" pitchFamily="34" charset="0"/>
              </a:rPr>
              <a:t>atractor</a:t>
            </a:r>
            <a:r>
              <a:rPr lang="es-ES" b="1" i="1" dirty="0">
                <a:solidFill>
                  <a:schemeClr val="accent6"/>
                </a:solidFill>
                <a:latin typeface="Arial Narrow" pitchFamily="34" charset="0"/>
              </a:rPr>
              <a:t> de fortaleza</a:t>
            </a:r>
          </a:p>
          <a:p>
            <a:endParaRPr lang="es-ES" dirty="0">
              <a:solidFill>
                <a:schemeClr val="accent6"/>
              </a:solidFill>
              <a:latin typeface="Arial Narrow" pitchFamily="34" charset="0"/>
            </a:endParaRPr>
          </a:p>
          <a:p>
            <a:r>
              <a:rPr lang="es-ES_tradnl" dirty="0">
                <a:solidFill>
                  <a:schemeClr val="accent6"/>
                </a:solidFill>
                <a:latin typeface="Arial Narrow" pitchFamily="34" charset="0"/>
              </a:rPr>
              <a:t>Las herramientas tecnológicas son útiles como medios económicos y eficaces para sostener  comunicación, vínculos y organizar la tarea. La innovación es distinta de la originalidad. Necesita exploración y </a:t>
            </a:r>
            <a:r>
              <a:rPr lang="es-ES_tradnl" dirty="0" smtClean="0">
                <a:solidFill>
                  <a:schemeClr val="accent6"/>
                </a:solidFill>
                <a:latin typeface="Arial Narrow" pitchFamily="34" charset="0"/>
              </a:rPr>
              <a:t>aceptar el error. </a:t>
            </a:r>
            <a:r>
              <a:rPr lang="es-ES_tradnl" dirty="0" smtClean="0">
                <a:solidFill>
                  <a:schemeClr val="accent6"/>
                </a:solidFill>
                <a:latin typeface="Arial Narrow" pitchFamily="34" charset="0"/>
              </a:rPr>
              <a:t>P</a:t>
            </a:r>
            <a:r>
              <a:rPr lang="es-ES_tradnl" dirty="0" smtClean="0">
                <a:solidFill>
                  <a:schemeClr val="accent6"/>
                </a:solidFill>
                <a:latin typeface="Arial Narrow" pitchFamily="34" charset="0"/>
              </a:rPr>
              <a:t>ermite </a:t>
            </a:r>
            <a:r>
              <a:rPr lang="es-ES_tradnl" dirty="0">
                <a:solidFill>
                  <a:schemeClr val="accent6"/>
                </a:solidFill>
                <a:latin typeface="Arial Narrow" pitchFamily="34" charset="0"/>
              </a:rPr>
              <a:t>dar</a:t>
            </a:r>
            <a:r>
              <a:rPr lang="es-NI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es-ES" dirty="0">
                <a:solidFill>
                  <a:schemeClr val="accent6"/>
                </a:solidFill>
                <a:latin typeface="Arial Narrow" pitchFamily="34" charset="0"/>
              </a:rPr>
              <a:t>respuestas diferentes a viejos problemas,  </a:t>
            </a:r>
            <a:r>
              <a:rPr lang="es-ES_tradnl" dirty="0">
                <a:solidFill>
                  <a:schemeClr val="accent6"/>
                </a:solidFill>
                <a:latin typeface="Arial Narrow" pitchFamily="34" charset="0"/>
              </a:rPr>
              <a:t>.</a:t>
            </a:r>
            <a:endParaRPr lang="es-AR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14</a:t>
            </a:fld>
            <a:endParaRPr lang="es-AR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143000" y="2819400"/>
            <a:ext cx="7239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</p:txBody>
      </p:sp>
      <p:pic>
        <p:nvPicPr>
          <p:cNvPr id="33795" name="Picture 2" descr="Proyección del atractor de Lorentz en el plano OY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123950"/>
            <a:ext cx="28908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3 Rectángulo"/>
          <p:cNvSpPr>
            <a:spLocks noChangeArrowheads="1"/>
          </p:cNvSpPr>
          <p:nvPr/>
        </p:nvSpPr>
        <p:spPr bwMode="auto">
          <a:xfrm>
            <a:off x="3024188" y="3114675"/>
            <a:ext cx="52927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b="1" i="1" dirty="0">
                <a:solidFill>
                  <a:schemeClr val="accent6"/>
                </a:solidFill>
                <a:latin typeface="Arial Narrow" pitchFamily="34" charset="0"/>
              </a:rPr>
              <a:t>La incidencia como </a:t>
            </a:r>
            <a:r>
              <a:rPr lang="es-ES_tradnl" b="1" i="1" dirty="0" err="1">
                <a:solidFill>
                  <a:schemeClr val="accent6"/>
                </a:solidFill>
                <a:latin typeface="Arial Narrow" pitchFamily="34" charset="0"/>
              </a:rPr>
              <a:t>atractor</a:t>
            </a:r>
            <a:r>
              <a:rPr lang="es-ES_tradnl" b="1" i="1" dirty="0">
                <a:solidFill>
                  <a:schemeClr val="accent6"/>
                </a:solidFill>
                <a:latin typeface="Arial Narrow" pitchFamily="34" charset="0"/>
              </a:rPr>
              <a:t> de fortaleza</a:t>
            </a:r>
          </a:p>
          <a:p>
            <a:endParaRPr lang="es-ES_tradnl" b="1" i="1" dirty="0">
              <a:solidFill>
                <a:schemeClr val="accent6"/>
              </a:solidFill>
              <a:latin typeface="Arial Narrow" pitchFamily="34" charset="0"/>
            </a:endParaRPr>
          </a:p>
          <a:p>
            <a:r>
              <a:rPr lang="es-ES_tradnl" dirty="0">
                <a:solidFill>
                  <a:schemeClr val="accent6"/>
                </a:solidFill>
                <a:latin typeface="Arial Narrow" pitchFamily="34" charset="0"/>
              </a:rPr>
              <a:t>Existe tensión entre el rol </a:t>
            </a:r>
            <a:r>
              <a:rPr lang="es-ES_tradnl" dirty="0" smtClean="0">
                <a:solidFill>
                  <a:schemeClr val="accent6"/>
                </a:solidFill>
                <a:latin typeface="Arial Narrow" pitchFamily="34" charset="0"/>
              </a:rPr>
              <a:t>de brindar apoyo, generar procesos y/o </a:t>
            </a:r>
            <a:r>
              <a:rPr lang="es-ES_tradnl" dirty="0">
                <a:solidFill>
                  <a:schemeClr val="accent6"/>
                </a:solidFill>
                <a:latin typeface="Arial Narrow" pitchFamily="34" charset="0"/>
              </a:rPr>
              <a:t>proveer servicios y el rol político de las </a:t>
            </a:r>
            <a:r>
              <a:rPr lang="es-ES_tradnl" dirty="0" smtClean="0">
                <a:solidFill>
                  <a:schemeClr val="accent6"/>
                </a:solidFill>
                <a:latin typeface="Arial Narrow" pitchFamily="34" charset="0"/>
              </a:rPr>
              <a:t>OSC.. </a:t>
            </a:r>
            <a:r>
              <a:rPr lang="es-ES_tradnl" dirty="0">
                <a:solidFill>
                  <a:schemeClr val="accent6"/>
                </a:solidFill>
                <a:latin typeface="Arial Narrow" pitchFamily="34" charset="0"/>
              </a:rPr>
              <a:t>Se requiere la construcción de </a:t>
            </a:r>
            <a:r>
              <a:rPr lang="es-ES_tradnl" dirty="0" err="1">
                <a:solidFill>
                  <a:schemeClr val="accent6"/>
                </a:solidFill>
                <a:latin typeface="Arial Narrow" pitchFamily="34" charset="0"/>
              </a:rPr>
              <a:t>actoría</a:t>
            </a:r>
            <a:r>
              <a:rPr lang="es-ES_tradnl" dirty="0">
                <a:solidFill>
                  <a:schemeClr val="accent6"/>
                </a:solidFill>
                <a:latin typeface="Arial Narrow" pitchFamily="34" charset="0"/>
              </a:rPr>
              <a:t> social, densidad política, idoneidad técnica y capacidad de movilización social.</a:t>
            </a:r>
            <a:endParaRPr lang="es-ES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15</a:t>
            </a:fld>
            <a:endParaRPr lang="es-AR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Una mariposa contemplando el huracán que ha provoc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27717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4 Rectángulo"/>
          <p:cNvSpPr>
            <a:spLocks noChangeArrowheads="1"/>
          </p:cNvSpPr>
          <p:nvPr/>
        </p:nvSpPr>
        <p:spPr bwMode="auto">
          <a:xfrm>
            <a:off x="2916238" y="1186874"/>
            <a:ext cx="590391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b="1" i="1" dirty="0">
                <a:solidFill>
                  <a:schemeClr val="accent6"/>
                </a:solidFill>
                <a:latin typeface="Arial Narrow" pitchFamily="34" charset="0"/>
              </a:rPr>
              <a:t>Los programas de fortalecimiento de segunda generación</a:t>
            </a:r>
          </a:p>
          <a:p>
            <a:pPr>
              <a:defRPr/>
            </a:pPr>
            <a:endParaRPr lang="es-ES" dirty="0">
              <a:solidFill>
                <a:schemeClr val="accent6"/>
              </a:solidFill>
              <a:latin typeface="Arial Narrow" pitchFamily="34" charset="0"/>
            </a:endParaRPr>
          </a:p>
          <a:p>
            <a:pPr marL="231775" indent="-231775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ES" dirty="0">
                <a:solidFill>
                  <a:schemeClr val="accent6"/>
                </a:solidFill>
                <a:latin typeface="Arial Narrow" pitchFamily="34" charset="0"/>
              </a:rPr>
              <a:t>Rechazan las miradas angostas sobre los límites de las actividades de las entidades sociales y amplían sus capacidades de conectividad, </a:t>
            </a:r>
            <a:r>
              <a:rPr lang="es-ES" dirty="0" smtClean="0">
                <a:solidFill>
                  <a:schemeClr val="accent6"/>
                </a:solidFill>
                <a:latin typeface="Arial Narrow" pitchFamily="34" charset="0"/>
              </a:rPr>
              <a:t>articulación, producción de saberes  </a:t>
            </a:r>
            <a:r>
              <a:rPr lang="es-ES" dirty="0">
                <a:solidFill>
                  <a:schemeClr val="accent6"/>
                </a:solidFill>
                <a:latin typeface="Arial Narrow" pitchFamily="34" charset="0"/>
              </a:rPr>
              <a:t>e influencia en el contexto. </a:t>
            </a:r>
          </a:p>
          <a:p>
            <a:pPr marL="231775" indent="-231775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s-ES" dirty="0">
              <a:solidFill>
                <a:schemeClr val="accent6"/>
              </a:solidFill>
              <a:latin typeface="Arial Narrow" pitchFamily="34" charset="0"/>
            </a:endParaRPr>
          </a:p>
          <a:p>
            <a:pPr marL="231775" indent="-231775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ES" dirty="0">
                <a:solidFill>
                  <a:schemeClr val="accent6"/>
                </a:solidFill>
                <a:latin typeface="Arial Narrow" pitchFamily="34" charset="0"/>
              </a:rPr>
              <a:t>Las perspectivas de fortalecimiento acotadas al interior de la entidad –aquellas llamadas </a:t>
            </a:r>
            <a:r>
              <a:rPr lang="es-ES" dirty="0" smtClean="0">
                <a:solidFill>
                  <a:schemeClr val="accent6"/>
                </a:solidFill>
                <a:latin typeface="Arial Narrow" pitchFamily="34" charset="0"/>
              </a:rPr>
              <a:t> técnicamente de </a:t>
            </a:r>
            <a:r>
              <a:rPr lang="es-ES" dirty="0">
                <a:solidFill>
                  <a:schemeClr val="accent6"/>
                </a:solidFill>
                <a:latin typeface="Arial Narrow" pitchFamily="34" charset="0"/>
              </a:rPr>
              <a:t>primera generación- son </a:t>
            </a:r>
            <a:r>
              <a:rPr lang="es-ES" dirty="0" smtClean="0">
                <a:solidFill>
                  <a:schemeClr val="accent6"/>
                </a:solidFill>
                <a:latin typeface="Arial Narrow" pitchFamily="34" charset="0"/>
              </a:rPr>
              <a:t>fundamentales. </a:t>
            </a:r>
            <a:r>
              <a:rPr lang="es-ES" dirty="0">
                <a:solidFill>
                  <a:schemeClr val="accent6"/>
                </a:solidFill>
                <a:latin typeface="Arial Narrow" pitchFamily="34" charset="0"/>
              </a:rPr>
              <a:t>P</a:t>
            </a:r>
            <a:r>
              <a:rPr lang="es-ES" dirty="0" smtClean="0">
                <a:solidFill>
                  <a:schemeClr val="accent6"/>
                </a:solidFill>
                <a:latin typeface="Arial Narrow" pitchFamily="34" charset="0"/>
              </a:rPr>
              <a:t>ero deben complementarse con la </a:t>
            </a:r>
            <a:r>
              <a:rPr lang="es-ES" dirty="0">
                <a:solidFill>
                  <a:schemeClr val="accent6"/>
                </a:solidFill>
                <a:latin typeface="Arial Narrow" pitchFamily="34" charset="0"/>
              </a:rPr>
              <a:t>adquisición de estas otras capacidades que son consideradas altamente estratégicas. </a:t>
            </a:r>
          </a:p>
          <a:p>
            <a:pPr marL="231775" indent="-231775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s-ES" dirty="0">
              <a:solidFill>
                <a:schemeClr val="accent6"/>
              </a:solidFill>
              <a:latin typeface="Arial Narrow" pitchFamily="34" charset="0"/>
            </a:endParaRPr>
          </a:p>
          <a:p>
            <a:pPr marL="231775" indent="-231775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ES" dirty="0">
                <a:solidFill>
                  <a:schemeClr val="accent6"/>
                </a:solidFill>
                <a:latin typeface="Arial Narrow" pitchFamily="34" charset="0"/>
              </a:rPr>
              <a:t>Para ampliar la visión angosta debemos </a:t>
            </a:r>
            <a:r>
              <a:rPr lang="es-ES" dirty="0" smtClean="0">
                <a:solidFill>
                  <a:schemeClr val="accent6"/>
                </a:solidFill>
                <a:latin typeface="Arial Narrow" pitchFamily="34" charset="0"/>
              </a:rPr>
              <a:t>p</a:t>
            </a:r>
            <a:r>
              <a:rPr lang="es-ES" dirty="0" smtClean="0">
                <a:solidFill>
                  <a:schemeClr val="accent6"/>
                </a:solidFill>
                <a:latin typeface="Arial Narrow" pitchFamily="34" charset="0"/>
              </a:rPr>
              <a:t>romover </a:t>
            </a:r>
            <a:r>
              <a:rPr lang="es-ES" dirty="0" smtClean="0">
                <a:solidFill>
                  <a:schemeClr val="accent6"/>
                </a:solidFill>
                <a:latin typeface="Arial Narrow" pitchFamily="34" charset="0"/>
              </a:rPr>
              <a:t>el diálogo y la acción desde la </a:t>
            </a:r>
            <a:r>
              <a:rPr lang="es-ES" dirty="0" smtClean="0">
                <a:solidFill>
                  <a:schemeClr val="accent6"/>
                </a:solidFill>
                <a:latin typeface="Arial Narrow" pitchFamily="34" charset="0"/>
              </a:rPr>
              <a:t>diversidad .Hacer </a:t>
            </a:r>
            <a:r>
              <a:rPr lang="es-ES" dirty="0">
                <a:solidFill>
                  <a:schemeClr val="accent6"/>
                </a:solidFill>
                <a:latin typeface="Arial Narrow" pitchFamily="34" charset="0"/>
              </a:rPr>
              <a:t>hincapié sobre el potencial de las organizaciones de la sociedad civil como usinas de experiencias y de capacidad de </a:t>
            </a:r>
            <a:r>
              <a:rPr lang="es-ES" dirty="0" smtClean="0">
                <a:solidFill>
                  <a:schemeClr val="accent6"/>
                </a:solidFill>
                <a:latin typeface="Arial Narrow" pitchFamily="34" charset="0"/>
              </a:rPr>
              <a:t>transformación. Ellas, de alguna manera  incorporan herramientas estratégicas. </a:t>
            </a:r>
            <a:endParaRPr lang="es-ES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16</a:t>
            </a:fld>
            <a:endParaRPr lang="es-AR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1109495" y="3092450"/>
            <a:ext cx="1479892" cy="1463608"/>
            <a:chOff x="1109644" y="3092450"/>
            <a:chExt cx="1479598" cy="1463469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109644" y="3848100"/>
              <a:ext cx="1479598" cy="707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s-ES_tradnl" sz="2000" dirty="0" smtClean="0">
                  <a:solidFill>
                    <a:srgbClr val="000066"/>
                  </a:solidFill>
                  <a:latin typeface="Arial Narrow" pitchFamily="34" charset="0"/>
                </a:rPr>
                <a:t>Gestión de la </a:t>
              </a:r>
            </a:p>
            <a:p>
              <a:pPr algn="ctr"/>
              <a:r>
                <a:rPr lang="es-ES_tradnl" sz="2000" dirty="0" smtClean="0">
                  <a:solidFill>
                    <a:srgbClr val="000066"/>
                  </a:solidFill>
                  <a:latin typeface="Arial Narrow" pitchFamily="34" charset="0"/>
                </a:rPr>
                <a:t>Colaboración</a:t>
              </a:r>
              <a:endParaRPr lang="en-US" sz="2000" dirty="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1241425" y="3092450"/>
              <a:ext cx="1163638" cy="755650"/>
            </a:xfrm>
            <a:prstGeom prst="downArrow">
              <a:avLst>
                <a:gd name="adj1" fmla="val 50000"/>
                <a:gd name="adj2" fmla="val 25000"/>
              </a:avLst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s-ES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930531" y="3092450"/>
            <a:ext cx="1470274" cy="1550992"/>
            <a:chOff x="3930448" y="3092450"/>
            <a:chExt cx="1469878" cy="1551000"/>
          </a:xfrm>
        </p:grpSpPr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3930448" y="3935560"/>
              <a:ext cx="1469878" cy="707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s-AR" sz="2000" dirty="0" smtClean="0">
                  <a:solidFill>
                    <a:srgbClr val="000066"/>
                  </a:solidFill>
                  <a:latin typeface="Arial Narrow" pitchFamily="34" charset="0"/>
                </a:rPr>
                <a:t>Gestión del </a:t>
              </a:r>
            </a:p>
            <a:p>
              <a:pPr algn="ctr"/>
              <a:r>
                <a:rPr lang="es-AR" sz="2000" dirty="0" smtClean="0">
                  <a:solidFill>
                    <a:srgbClr val="000066"/>
                  </a:solidFill>
                  <a:latin typeface="Arial Narrow" pitchFamily="34" charset="0"/>
                </a:rPr>
                <a:t>Conocimiento</a:t>
              </a:r>
              <a:endParaRPr lang="es-AR" sz="2000" dirty="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4073525" y="3092450"/>
              <a:ext cx="1163638" cy="755650"/>
            </a:xfrm>
            <a:prstGeom prst="downArrow">
              <a:avLst>
                <a:gd name="adj1" fmla="val 50000"/>
                <a:gd name="adj2" fmla="val 25000"/>
              </a:avLst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s-ES"/>
            </a:p>
          </p:txBody>
        </p:sp>
      </p:grpSp>
      <p:grpSp>
        <p:nvGrpSpPr>
          <p:cNvPr id="18" name="Group 13"/>
          <p:cNvGrpSpPr>
            <a:grpSpLocks/>
          </p:cNvGrpSpPr>
          <p:nvPr/>
        </p:nvGrpSpPr>
        <p:grpSpPr bwMode="auto">
          <a:xfrm>
            <a:off x="6215063" y="3092450"/>
            <a:ext cx="2416175" cy="1560686"/>
            <a:chOff x="6215074" y="3092450"/>
            <a:chExt cx="2416203" cy="1560686"/>
          </a:xfrm>
        </p:grpSpPr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>
              <a:off x="6861175" y="3092450"/>
              <a:ext cx="1163638" cy="755650"/>
            </a:xfrm>
            <a:prstGeom prst="downArrow">
              <a:avLst>
                <a:gd name="adj1" fmla="val 50000"/>
                <a:gd name="adj2" fmla="val 25000"/>
              </a:avLst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6215074" y="3945250"/>
              <a:ext cx="241620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_tradnl" sz="2000" dirty="0" smtClean="0">
                  <a:solidFill>
                    <a:srgbClr val="000066"/>
                  </a:solidFill>
                  <a:latin typeface="Arial Narrow" pitchFamily="34" charset="0"/>
                </a:rPr>
                <a:t>Gestión de la </a:t>
              </a:r>
            </a:p>
            <a:p>
              <a:pPr algn="ctr"/>
              <a:r>
                <a:rPr lang="es-ES_tradnl" sz="2000" dirty="0" smtClean="0">
                  <a:solidFill>
                    <a:srgbClr val="000066"/>
                  </a:solidFill>
                  <a:latin typeface="Arial Narrow" pitchFamily="34" charset="0"/>
                </a:rPr>
                <a:t>Incidencia</a:t>
              </a:r>
              <a:endParaRPr lang="es-ES" sz="2000" dirty="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</p:grpSp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1428750" y="1785938"/>
            <a:ext cx="635793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2800" i="1" dirty="0">
                <a:solidFill>
                  <a:srgbClr val="C00000"/>
                </a:solidFill>
                <a:latin typeface="Arial Narrow" pitchFamily="34" charset="0"/>
              </a:rPr>
              <a:t>     Herramientas </a:t>
            </a:r>
            <a:r>
              <a:rPr lang="es-ES_tradnl" sz="2800" i="1" dirty="0" smtClean="0">
                <a:solidFill>
                  <a:srgbClr val="C00000"/>
                </a:solidFill>
                <a:latin typeface="Arial Narrow" pitchFamily="34" charset="0"/>
              </a:rPr>
              <a:t>Estratégicas</a:t>
            </a:r>
            <a:endParaRPr lang="en-US" sz="2800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Mercedes Jones – El Trabajo en Red como Estrategia</a:t>
            </a:r>
            <a:endParaRPr lang="es-ES" dirty="0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427984" y="6569967"/>
            <a:ext cx="395064" cy="288033"/>
          </a:xfrm>
        </p:spPr>
        <p:txBody>
          <a:bodyPr anchor="ctr"/>
          <a:lstStyle/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17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143000" y="2819400"/>
            <a:ext cx="7239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35843" name="Group 7"/>
          <p:cNvGrpSpPr>
            <a:grpSpLocks/>
          </p:cNvGrpSpPr>
          <p:nvPr/>
        </p:nvGrpSpPr>
        <p:grpSpPr bwMode="auto">
          <a:xfrm>
            <a:off x="2170113" y="3429000"/>
            <a:ext cx="6973887" cy="646113"/>
            <a:chOff x="2170584" y="3428648"/>
            <a:chExt cx="6973275" cy="646589"/>
          </a:xfrm>
        </p:grpSpPr>
        <p:sp>
          <p:nvSpPr>
            <p:cNvPr id="35844" name="Line 3"/>
            <p:cNvSpPr>
              <a:spLocks noChangeShapeType="1"/>
            </p:cNvSpPr>
            <p:nvPr/>
          </p:nvSpPr>
          <p:spPr bwMode="auto">
            <a:xfrm>
              <a:off x="2555776" y="3861048"/>
              <a:ext cx="640871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5" name="Text Box 5"/>
            <p:cNvSpPr txBox="1">
              <a:spLocks noChangeArrowheads="1"/>
            </p:cNvSpPr>
            <p:nvPr/>
          </p:nvSpPr>
          <p:spPr bwMode="auto">
            <a:xfrm>
              <a:off x="2170584" y="3645024"/>
              <a:ext cx="457200" cy="4302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ts val="1375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sz="2200" b="1" dirty="0">
                  <a:solidFill>
                    <a:srgbClr val="FFFFFF"/>
                  </a:solidFill>
                  <a:latin typeface="Verdana" pitchFamily="34" charset="0"/>
                </a:rPr>
                <a:t>1</a:t>
              </a:r>
            </a:p>
          </p:txBody>
        </p:sp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2699792" y="3428648"/>
              <a:ext cx="6444067" cy="37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s-AR" b="1" dirty="0" smtClean="0">
                  <a:solidFill>
                    <a:schemeClr val="accent6"/>
                  </a:solidFill>
                  <a:latin typeface="Arial Narrow" pitchFamily="34" charset="0"/>
                </a:rPr>
                <a:t>								La  gestión de la colaboración </a:t>
              </a:r>
              <a:endParaRPr lang="es-AR" b="1" dirty="0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18</a:t>
            </a:fld>
            <a:endParaRPr lang="es-AR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838325" y="1557338"/>
            <a:ext cx="64484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AR" sz="2000" b="1" i="1" dirty="0">
                <a:solidFill>
                  <a:schemeClr val="accent6"/>
                </a:solidFill>
                <a:latin typeface="Arial Narrow" pitchFamily="34" charset="0"/>
              </a:rPr>
              <a:t>La colaboración </a:t>
            </a:r>
            <a:r>
              <a:rPr lang="es-AR" sz="2000" dirty="0">
                <a:solidFill>
                  <a:schemeClr val="accent6"/>
                </a:solidFill>
                <a:latin typeface="Arial Narrow" pitchFamily="34" charset="0"/>
              </a:rPr>
              <a:t>es un proceso de</a:t>
            </a:r>
            <a:r>
              <a:rPr lang="es-ES" sz="2000" dirty="0">
                <a:solidFill>
                  <a:schemeClr val="accent6"/>
                </a:solidFill>
                <a:latin typeface="Arial Narrow" pitchFamily="34" charset="0"/>
              </a:rPr>
              <a:t> articulación entre organizaciones sociales orientada al intercambio de variados recursos (dinero, afecto, conocimientos, </a:t>
            </a:r>
            <a:r>
              <a:rPr lang="es-ES" sz="2000" dirty="0" smtClean="0">
                <a:solidFill>
                  <a:schemeClr val="accent6"/>
                </a:solidFill>
                <a:latin typeface="Arial Narrow" pitchFamily="34" charset="0"/>
              </a:rPr>
              <a:t>contactos) </a:t>
            </a:r>
            <a:r>
              <a:rPr lang="es-ES" sz="2000" dirty="0">
                <a:solidFill>
                  <a:schemeClr val="accent6"/>
                </a:solidFill>
                <a:latin typeface="Arial Narrow" pitchFamily="34" charset="0"/>
              </a:rPr>
              <a:t>y servicios que requiere de la realización de actividades compartidas, y del </a:t>
            </a:r>
            <a:r>
              <a:rPr lang="es-ES" sz="2000" dirty="0">
                <a:solidFill>
                  <a:schemeClr val="accent6"/>
                </a:solidFill>
                <a:latin typeface="Arial Narrow" pitchFamily="34" charset="0"/>
              </a:rPr>
              <a:t>desarrollo de acciones colectivas de incidencia en el entorno</a:t>
            </a:r>
            <a:r>
              <a:rPr lang="es-ES" sz="2000" dirty="0" smtClean="0">
                <a:solidFill>
                  <a:schemeClr val="accent6"/>
                </a:solidFill>
                <a:latin typeface="Arial Narrow" pitchFamily="34" charset="0"/>
              </a:rPr>
              <a:t>. </a:t>
            </a:r>
            <a:r>
              <a:rPr lang="es-ES_tradnl" sz="2000" dirty="0" smtClean="0">
                <a:solidFill>
                  <a:schemeClr val="accent6"/>
                </a:solidFill>
                <a:latin typeface="Arial Narrow" pitchFamily="34" charset="0"/>
              </a:rPr>
              <a:t>Implica una triple obligación: dar, recibir  y devolver. </a:t>
            </a:r>
            <a:endParaRPr lang="en-US" sz="2000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73250" y="3789363"/>
            <a:ext cx="6448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_tradnl" sz="2000" b="1" i="1" dirty="0">
                <a:solidFill>
                  <a:srgbClr val="404296"/>
                </a:solidFill>
                <a:latin typeface="Arial Narrow" pitchFamily="34" charset="0"/>
              </a:rPr>
              <a:t>La articulación:</a:t>
            </a:r>
            <a:r>
              <a:rPr lang="es-ES" sz="2000" b="1" dirty="0">
                <a:solidFill>
                  <a:srgbClr val="404296"/>
                </a:solidFill>
                <a:latin typeface="Arial Narrow" pitchFamily="34" charset="0"/>
              </a:rPr>
              <a:t> </a:t>
            </a:r>
            <a:r>
              <a:rPr lang="es-ES" sz="2000" dirty="0">
                <a:solidFill>
                  <a:srgbClr val="404296"/>
                </a:solidFill>
                <a:latin typeface="Arial Narrow" pitchFamily="34" charset="0"/>
              </a:rPr>
              <a:t>es un enlace o unión entre partes que permite y ordena su movimiento.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899592" y="1557338"/>
            <a:ext cx="720725" cy="503238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 sz="2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899592" y="3732530"/>
            <a:ext cx="720725" cy="503238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 sz="2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10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19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pic>
        <p:nvPicPr>
          <p:cNvPr id="9" name="Picture 11" descr="https://encrypted-tbn2.google.com/images?q=tbn:ANd9GcRNT2nXBG-aAOmZiqOgKSlE3o2Km4GWoHpsTOzO5jAq-BTI8jJQ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711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AT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922338"/>
            <a:ext cx="481965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2</a:t>
            </a:fld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ChangeArrowheads="1"/>
          </p:cNvSpPr>
          <p:nvPr/>
        </p:nvSpPr>
        <p:spPr bwMode="auto">
          <a:xfrm>
            <a:off x="1547664" y="1508591"/>
            <a:ext cx="6572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s-ES" dirty="0">
                <a:solidFill>
                  <a:srgbClr val="404296"/>
                </a:solidFill>
                <a:latin typeface="Arial Narrow" pitchFamily="34" charset="0"/>
              </a:rPr>
              <a:t>Podría decirse que la colaboración es el resultado de un proceso de intercambio positivo entre personas y organizaciones que se basa en la </a:t>
            </a:r>
            <a:r>
              <a:rPr lang="es-ES" i="1" dirty="0">
                <a:solidFill>
                  <a:srgbClr val="404296"/>
                </a:solidFill>
                <a:latin typeface="Arial Narrow" pitchFamily="34" charset="0"/>
              </a:rPr>
              <a:t>reciprocidad</a:t>
            </a:r>
            <a:r>
              <a:rPr lang="es-ES" dirty="0">
                <a:solidFill>
                  <a:srgbClr val="404296"/>
                </a:solidFill>
                <a:latin typeface="Arial Narrow" pitchFamily="34" charset="0"/>
              </a:rPr>
              <a:t> y el </a:t>
            </a:r>
            <a:r>
              <a:rPr lang="es-ES" i="1" dirty="0">
                <a:solidFill>
                  <a:srgbClr val="404296"/>
                </a:solidFill>
                <a:latin typeface="Arial Narrow" pitchFamily="34" charset="0"/>
              </a:rPr>
              <a:t>servicio</a:t>
            </a:r>
            <a:r>
              <a:rPr lang="es-ES" dirty="0">
                <a:solidFill>
                  <a:srgbClr val="404296"/>
                </a:solidFill>
                <a:latin typeface="Arial Narrow" pitchFamily="34" charset="0"/>
              </a:rPr>
              <a:t> </a:t>
            </a:r>
            <a:r>
              <a:rPr lang="es-ES" dirty="0" smtClean="0">
                <a:solidFill>
                  <a:srgbClr val="404296"/>
                </a:solidFill>
                <a:latin typeface="Arial Narrow" pitchFamily="34" charset="0"/>
              </a:rPr>
              <a:t> mutuo. No </a:t>
            </a:r>
            <a:r>
              <a:rPr lang="es-ES" dirty="0">
                <a:solidFill>
                  <a:srgbClr val="404296"/>
                </a:solidFill>
                <a:latin typeface="Arial Narrow" pitchFamily="34" charset="0"/>
              </a:rPr>
              <a:t>está exento de </a:t>
            </a:r>
            <a:r>
              <a:rPr lang="es-ES" dirty="0" smtClean="0">
                <a:solidFill>
                  <a:srgbClr val="404296"/>
                </a:solidFill>
                <a:latin typeface="Arial Narrow" pitchFamily="34" charset="0"/>
              </a:rPr>
              <a:t>obstáculos, tiene costos y tensiones</a:t>
            </a:r>
            <a:r>
              <a:rPr lang="es-AR" dirty="0" smtClean="0">
                <a:solidFill>
                  <a:srgbClr val="404296"/>
                </a:solidFill>
                <a:latin typeface="Arial Narrow" pitchFamily="34" charset="0"/>
              </a:rPr>
              <a:t>.</a:t>
            </a:r>
            <a:endParaRPr lang="es-AR" dirty="0">
              <a:solidFill>
                <a:srgbClr val="404296"/>
              </a:solidFill>
              <a:latin typeface="Arial Narrow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526912" y="2931894"/>
            <a:ext cx="6572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s-ES" dirty="0">
                <a:solidFill>
                  <a:srgbClr val="404296"/>
                </a:solidFill>
                <a:latin typeface="Arial Narrow" pitchFamily="34" charset="0"/>
              </a:rPr>
              <a:t>Se logran objetivos comunes que normalmente incluyen una coordinación específica y sincronizada.</a:t>
            </a:r>
            <a:endParaRPr lang="es-AR" dirty="0">
              <a:solidFill>
                <a:srgbClr val="404296"/>
              </a:solidFill>
              <a:latin typeface="Arial Narrow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528142" y="4005064"/>
            <a:ext cx="6572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s-ES" dirty="0">
                <a:solidFill>
                  <a:srgbClr val="404296"/>
                </a:solidFill>
                <a:latin typeface="Arial Narrow" pitchFamily="34" charset="0"/>
              </a:rPr>
              <a:t>No todo</a:t>
            </a:r>
            <a:r>
              <a:rPr lang="es-ES" i="1" dirty="0">
                <a:solidFill>
                  <a:srgbClr val="404296"/>
                </a:solidFill>
                <a:latin typeface="Arial Narrow" pitchFamily="34" charset="0"/>
              </a:rPr>
              <a:t> proceso </a:t>
            </a:r>
            <a:r>
              <a:rPr lang="es-ES" dirty="0">
                <a:solidFill>
                  <a:srgbClr val="404296"/>
                </a:solidFill>
                <a:latin typeface="Arial Narrow" pitchFamily="34" charset="0"/>
              </a:rPr>
              <a:t>de colaboración es igualmente poderoso, ni siempre logra sus objetivos </a:t>
            </a:r>
            <a:r>
              <a:rPr lang="es-ES" dirty="0" smtClean="0">
                <a:solidFill>
                  <a:srgbClr val="404296"/>
                </a:solidFill>
                <a:latin typeface="Arial Narrow" pitchFamily="34" charset="0"/>
              </a:rPr>
              <a:t> o  </a:t>
            </a:r>
            <a:r>
              <a:rPr lang="es-ES" dirty="0">
                <a:solidFill>
                  <a:srgbClr val="404296"/>
                </a:solidFill>
                <a:latin typeface="Arial Narrow" pitchFamily="34" charset="0"/>
              </a:rPr>
              <a:t>puede sostenerse en el tiempo. </a:t>
            </a:r>
            <a:endParaRPr lang="es-AR" dirty="0">
              <a:solidFill>
                <a:srgbClr val="404296"/>
              </a:solidFill>
              <a:latin typeface="Arial Narrow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90805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2400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Atributos de la Colaboración</a:t>
            </a:r>
            <a:endParaRPr lang="es-ES" sz="2400" kern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39552" y="1682191"/>
            <a:ext cx="720725" cy="503238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 sz="2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539552" y="2924944"/>
            <a:ext cx="720725" cy="503238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 sz="2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539552" y="4077072"/>
            <a:ext cx="720725" cy="503238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 sz="2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17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20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pic>
        <p:nvPicPr>
          <p:cNvPr id="13" name="11 Imagen" descr="07_004[1]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1128"/>
            <a:ext cx="2584029" cy="172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812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s-AR"/>
          </a:p>
          <a:p>
            <a:pPr algn="ctr" eaLnBrk="1" hangingPunct="1"/>
            <a:endParaRPr lang="es-AR"/>
          </a:p>
        </p:txBody>
      </p:sp>
      <p:sp>
        <p:nvSpPr>
          <p:cNvPr id="12" name="Oval 11"/>
          <p:cNvSpPr/>
          <p:nvPr/>
        </p:nvSpPr>
        <p:spPr bwMode="auto">
          <a:xfrm>
            <a:off x="571500" y="4000500"/>
            <a:ext cx="2000250" cy="12144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AR" sz="1300" dirty="0">
                <a:latin typeface="Arial" charset="0"/>
                <a:cs typeface="Arial" charset="0"/>
              </a:rPr>
              <a:t>Interacción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2286000" y="2786063"/>
            <a:ext cx="2000250" cy="121443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AR" sz="1300" dirty="0">
                <a:latin typeface="Arial" charset="0"/>
                <a:cs typeface="Arial" charset="0"/>
              </a:rPr>
              <a:t>Coordinación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4286250" y="1857375"/>
            <a:ext cx="2000250" cy="12144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AR" sz="1300" dirty="0">
                <a:latin typeface="Arial" charset="0"/>
                <a:cs typeface="Arial" charset="0"/>
              </a:rPr>
              <a:t>Cooperación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6215063" y="928688"/>
            <a:ext cx="2000250" cy="121443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AR" sz="1300" dirty="0">
                <a:latin typeface="Arial" charset="0"/>
                <a:cs typeface="Arial" charset="0"/>
              </a:rPr>
              <a:t>Colaboración</a:t>
            </a:r>
          </a:p>
        </p:txBody>
      </p:sp>
      <p:sp>
        <p:nvSpPr>
          <p:cNvPr id="22" name="Right Arrow 21"/>
          <p:cNvSpPr/>
          <p:nvPr/>
        </p:nvSpPr>
        <p:spPr bwMode="auto">
          <a:xfrm rot="19963519">
            <a:off x="1213494" y="3912913"/>
            <a:ext cx="7633644" cy="50593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39946" name="7 Rectángulo"/>
          <p:cNvSpPr>
            <a:spLocks noChangeArrowheads="1"/>
          </p:cNvSpPr>
          <p:nvPr/>
        </p:nvSpPr>
        <p:spPr bwMode="auto">
          <a:xfrm flipH="1">
            <a:off x="2928938" y="6072188"/>
            <a:ext cx="5500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s-ES">
                <a:solidFill>
                  <a:schemeClr val="accent6"/>
                </a:solidFill>
                <a:latin typeface="Arial Narrow" pitchFamily="34" charset="0"/>
              </a:rPr>
              <a:t>El continuo de Himmelman </a:t>
            </a:r>
            <a:endParaRPr lang="en-US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13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21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95288" y="765175"/>
            <a:ext cx="812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s-AR"/>
          </a:p>
          <a:p>
            <a:pPr algn="ctr" eaLnBrk="1" hangingPunct="1"/>
            <a:endParaRPr lang="es-AR"/>
          </a:p>
        </p:txBody>
      </p:sp>
      <p:sp>
        <p:nvSpPr>
          <p:cNvPr id="11" name="Right Arrow 10"/>
          <p:cNvSpPr/>
          <p:nvPr/>
        </p:nvSpPr>
        <p:spPr bwMode="auto">
          <a:xfrm rot="19963519">
            <a:off x="882650" y="3887346"/>
            <a:ext cx="8047038" cy="50593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7132269">
            <a:off x="704850" y="4348163"/>
            <a:ext cx="1916113" cy="24923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20407631">
            <a:off x="1914525" y="3033713"/>
            <a:ext cx="1916113" cy="2476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7132269">
            <a:off x="3655219" y="2310606"/>
            <a:ext cx="687388" cy="2508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2150163">
            <a:off x="4106863" y="2538413"/>
            <a:ext cx="1916112" cy="2476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17132269">
            <a:off x="5220494" y="2134394"/>
            <a:ext cx="1916112" cy="2476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2150163">
            <a:off x="6443663" y="1668463"/>
            <a:ext cx="1393825" cy="2762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4" name="Right Arrow 16"/>
          <p:cNvSpPr/>
          <p:nvPr/>
        </p:nvSpPr>
        <p:spPr bwMode="auto">
          <a:xfrm rot="17132269">
            <a:off x="7476332" y="1667668"/>
            <a:ext cx="977900" cy="24606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40973" name="18 Rectángulo"/>
          <p:cNvSpPr>
            <a:spLocks noChangeArrowheads="1"/>
          </p:cNvSpPr>
          <p:nvPr/>
        </p:nvSpPr>
        <p:spPr bwMode="auto">
          <a:xfrm>
            <a:off x="2214563" y="6072188"/>
            <a:ext cx="6643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s-ES" dirty="0">
                <a:solidFill>
                  <a:schemeClr val="accent6"/>
                </a:solidFill>
                <a:latin typeface="Arial Narrow" pitchFamily="34" charset="0"/>
              </a:rPr>
              <a:t>La realidad no es tan simple </a:t>
            </a:r>
            <a:endParaRPr lang="en-US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19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22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3" grpId="0" animBg="1"/>
      <p:bldP spid="12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500313" y="1353542"/>
            <a:ext cx="60721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buClr>
                <a:schemeClr val="accent2"/>
              </a:buClr>
            </a:pPr>
            <a:r>
              <a:rPr lang="es-ES" dirty="0">
                <a:solidFill>
                  <a:srgbClr val="404296"/>
                </a:solidFill>
                <a:latin typeface="Arial Narrow" pitchFamily="34" charset="0"/>
              </a:rPr>
              <a:t>En pocas palabras, los procesos de colaboración son incrementales en el largo plazo, pero pueden tener cortes, retrocesos, mesetas y evolucionar a partir de varias etapas no lineales. </a:t>
            </a:r>
          </a:p>
        </p:txBody>
      </p:sp>
      <p:pic>
        <p:nvPicPr>
          <p:cNvPr id="41987" name="Picture 2" descr="http://tbn3.google.com/images?q=tbn:I-MTC3xUypyHIM:http://findelletargo.files.wordpress.com/2007/12/icono-retroceso.png%3Fw%3D60%26h%3D60%26h%3D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19697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http://tbn1.google.com/images?q=tbn:GSqJBoa8M8gkWM:http://www.cadenaderadios.com.ar/foto/integracion-regiona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786313"/>
            <a:ext cx="10715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http://tbn0.google.com/images?q=tbn:13nUwvSL_K0KnM:http://www.neteous.com/v2/img/integracio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022600"/>
            <a:ext cx="1295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00313" y="3009726"/>
            <a:ext cx="60721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buClr>
                <a:schemeClr val="accent2"/>
              </a:buClr>
            </a:pPr>
            <a:r>
              <a:rPr lang="es-ES" dirty="0">
                <a:solidFill>
                  <a:srgbClr val="404296"/>
                </a:solidFill>
                <a:latin typeface="Arial Narrow" pitchFamily="34" charset="0"/>
              </a:rPr>
              <a:t>La construcción de confianza e integración pueden culminar -o no – en la elaboración de acuerdos para el intercambio de información, la construcción de propuestas y la realización de acciones conjuntas.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55875" y="4509120"/>
            <a:ext cx="60721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buClr>
                <a:schemeClr val="accent2"/>
              </a:buClr>
            </a:pPr>
            <a:r>
              <a:rPr lang="es-AR" dirty="0">
                <a:solidFill>
                  <a:srgbClr val="404296"/>
                </a:solidFill>
                <a:latin typeface="Arial Narrow" pitchFamily="34" charset="0"/>
              </a:rPr>
              <a:t>Los procesos de colaboración se inician por la articulación pero esta no garantiza que se produzca un intercambio genuino y aún cuando este suceda no carecerá de tensiones, obstáculos, y competencia. Requerirá herramientas para su gestión. La articulación colaborativa adopta distintas formas y recibe nombres diferentes</a:t>
            </a:r>
            <a:r>
              <a:rPr lang="es-AR" dirty="0" smtClean="0">
                <a:solidFill>
                  <a:srgbClr val="404296"/>
                </a:solidFill>
                <a:latin typeface="Arial Narrow" pitchFamily="34" charset="0"/>
              </a:rPr>
              <a:t>.</a:t>
            </a:r>
            <a:endParaRPr lang="es-AR" dirty="0">
              <a:solidFill>
                <a:srgbClr val="404296"/>
              </a:solidFill>
              <a:latin typeface="Arial Narrow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23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619672" y="1865359"/>
            <a:ext cx="3744094" cy="3816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sz="2200" i="1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Relaciones sinérgicas</a:t>
            </a:r>
          </a:p>
          <a:p>
            <a:pPr>
              <a:defRPr/>
            </a:pPr>
            <a:endParaRPr lang="es-AR" sz="2200" i="1" dirty="0">
              <a:solidFill>
                <a:schemeClr val="accent6"/>
              </a:solidFill>
              <a:latin typeface="Arial Narrow" pitchFamily="34" charset="0"/>
              <a:cs typeface="Arial" charset="0"/>
            </a:endParaRPr>
          </a:p>
          <a:p>
            <a:pPr>
              <a:defRPr/>
            </a:pPr>
            <a:r>
              <a:rPr lang="es-AR" sz="2200" i="1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Redes</a:t>
            </a:r>
          </a:p>
          <a:p>
            <a:pPr>
              <a:defRPr/>
            </a:pPr>
            <a:endParaRPr lang="es-AR" sz="2200" i="1" dirty="0">
              <a:solidFill>
                <a:schemeClr val="accent6"/>
              </a:solidFill>
              <a:latin typeface="Arial Narrow" pitchFamily="34" charset="0"/>
              <a:cs typeface="Arial" charset="0"/>
            </a:endParaRPr>
          </a:p>
          <a:p>
            <a:pPr>
              <a:defRPr/>
            </a:pPr>
            <a:r>
              <a:rPr lang="es-AR" sz="2200" i="1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Coaliciones</a:t>
            </a:r>
          </a:p>
          <a:p>
            <a:pPr>
              <a:defRPr/>
            </a:pPr>
            <a:endParaRPr lang="es-AR" sz="2200" i="1" dirty="0">
              <a:solidFill>
                <a:schemeClr val="accent6"/>
              </a:solidFill>
              <a:latin typeface="Arial Narrow" pitchFamily="34" charset="0"/>
              <a:cs typeface="Arial" charset="0"/>
            </a:endParaRPr>
          </a:p>
          <a:p>
            <a:pPr>
              <a:defRPr/>
            </a:pPr>
            <a:r>
              <a:rPr lang="es-AR" sz="2200" i="1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 Alianzas</a:t>
            </a:r>
          </a:p>
          <a:p>
            <a:pPr>
              <a:defRPr/>
            </a:pPr>
            <a:endParaRPr lang="es-AR" sz="2200" i="1" dirty="0">
              <a:solidFill>
                <a:schemeClr val="accent6"/>
              </a:solidFill>
              <a:latin typeface="Arial Narrow" pitchFamily="34" charset="0"/>
              <a:cs typeface="Arial" charset="0"/>
            </a:endParaRPr>
          </a:p>
          <a:p>
            <a:pPr>
              <a:defRPr/>
            </a:pPr>
            <a:r>
              <a:rPr lang="es-AR" sz="2200" i="1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Gestión Asociada</a:t>
            </a:r>
          </a:p>
          <a:p>
            <a:pPr>
              <a:defRPr/>
            </a:pPr>
            <a:endParaRPr lang="es-AR" sz="2200" i="1" dirty="0">
              <a:solidFill>
                <a:schemeClr val="accent6"/>
              </a:solidFill>
              <a:latin typeface="Arial Narrow" pitchFamily="34" charset="0"/>
              <a:cs typeface="Arial" charset="0"/>
            </a:endParaRPr>
          </a:p>
          <a:p>
            <a:pPr>
              <a:defRPr/>
            </a:pPr>
            <a:r>
              <a:rPr lang="es-AR" sz="2200" i="1" dirty="0" err="1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Clusters</a:t>
            </a:r>
            <a:r>
              <a:rPr lang="es-AR" sz="2200" i="1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es-AR" sz="2200" i="1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Racimos</a:t>
            </a:r>
            <a:endParaRPr lang="es-AR" sz="2200" i="1" dirty="0">
              <a:solidFill>
                <a:schemeClr val="accent6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430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73463"/>
            <a:ext cx="1905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5 Imagen" descr="ColaboraciónImáge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044700"/>
            <a:ext cx="19081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26 Imagen" descr="Personas en círcul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429000"/>
            <a:ext cx="190817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90805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2400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Distintos Nombres para la Articulación Colaborativa</a:t>
            </a:r>
            <a:endParaRPr lang="es-ES" sz="2400" kern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54931" y="1860322"/>
            <a:ext cx="720725" cy="503238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 sz="2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55576" y="2493714"/>
            <a:ext cx="720725" cy="503238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 sz="2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755576" y="3213794"/>
            <a:ext cx="720725" cy="503238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 sz="2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55576" y="3836352"/>
            <a:ext cx="720725" cy="503238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 sz="2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755576" y="4509938"/>
            <a:ext cx="720725" cy="503238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 sz="2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755576" y="5230018"/>
            <a:ext cx="720725" cy="503238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 sz="2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18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24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AutoShape 2"/>
          <p:cNvSpPr>
            <a:spLocks noChangeArrowheads="1"/>
          </p:cNvSpPr>
          <p:nvPr/>
        </p:nvSpPr>
        <p:spPr bwMode="auto">
          <a:xfrm>
            <a:off x="1116013" y="2781300"/>
            <a:ext cx="2701925" cy="408623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b="1">
                <a:latin typeface="Arial Narrow" pitchFamily="34" charset="0"/>
              </a:rPr>
              <a:t>INTRA SECTORIAL</a:t>
            </a:r>
            <a:endParaRPr lang="es-ES" b="1">
              <a:latin typeface="Arial Narrow" pitchFamily="34" charset="0"/>
            </a:endParaRPr>
          </a:p>
        </p:txBody>
      </p:sp>
      <p:sp>
        <p:nvSpPr>
          <p:cNvPr id="236547" name="AutoShape 3"/>
          <p:cNvSpPr>
            <a:spLocks noChangeArrowheads="1"/>
          </p:cNvSpPr>
          <p:nvPr/>
        </p:nvSpPr>
        <p:spPr bwMode="auto">
          <a:xfrm>
            <a:off x="1116013" y="3771900"/>
            <a:ext cx="2701925" cy="408623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b="1" dirty="0">
                <a:latin typeface="Arial Narrow" pitchFamily="34" charset="0"/>
              </a:rPr>
              <a:t>INTER SECTORIAL</a:t>
            </a:r>
            <a:endParaRPr lang="es-ES" b="1" dirty="0">
              <a:latin typeface="Arial Narrow" pitchFamily="34" charset="0"/>
            </a:endParaRPr>
          </a:p>
        </p:txBody>
      </p:sp>
      <p:sp>
        <p:nvSpPr>
          <p:cNvPr id="236548" name="AutoShape 4"/>
          <p:cNvSpPr>
            <a:spLocks noChangeArrowheads="1"/>
          </p:cNvSpPr>
          <p:nvPr/>
        </p:nvSpPr>
        <p:spPr bwMode="auto">
          <a:xfrm>
            <a:off x="5611813" y="2781300"/>
            <a:ext cx="2701925" cy="407988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b="1">
                <a:latin typeface="Arial Narrow" pitchFamily="34" charset="0"/>
              </a:rPr>
              <a:t>OSC</a:t>
            </a:r>
            <a:endParaRPr lang="es-ES" b="1">
              <a:latin typeface="Arial Narrow" pitchFamily="34" charset="0"/>
            </a:endParaRPr>
          </a:p>
        </p:txBody>
      </p:sp>
      <p:sp>
        <p:nvSpPr>
          <p:cNvPr id="236549" name="AutoShape 5"/>
          <p:cNvSpPr>
            <a:spLocks noChangeArrowheads="1"/>
          </p:cNvSpPr>
          <p:nvPr/>
        </p:nvSpPr>
        <p:spPr bwMode="auto">
          <a:xfrm>
            <a:off x="5611813" y="3771900"/>
            <a:ext cx="2701925" cy="407988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b="1" dirty="0">
                <a:latin typeface="Arial Narrow" pitchFamily="34" charset="0"/>
              </a:rPr>
              <a:t>Estado, Mercado, SC</a:t>
            </a:r>
            <a:endParaRPr lang="es-ES" b="1" dirty="0">
              <a:latin typeface="Arial Narrow" pitchFamily="34" charset="0"/>
            </a:endParaRPr>
          </a:p>
        </p:txBody>
      </p:sp>
      <p:sp>
        <p:nvSpPr>
          <p:cNvPr id="236550" name="AutoShape 6"/>
          <p:cNvSpPr>
            <a:spLocks noChangeArrowheads="1"/>
          </p:cNvSpPr>
          <p:nvPr/>
        </p:nvSpPr>
        <p:spPr bwMode="auto">
          <a:xfrm>
            <a:off x="4029075" y="3863975"/>
            <a:ext cx="1371600" cy="228600"/>
          </a:xfrm>
          <a:prstGeom prst="rightArrow">
            <a:avLst>
              <a:gd name="adj1" fmla="val 50000"/>
              <a:gd name="adj2" fmla="val 1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/>
          </a:p>
        </p:txBody>
      </p:sp>
      <p:sp>
        <p:nvSpPr>
          <p:cNvPr id="236551" name="AutoShape 7"/>
          <p:cNvSpPr>
            <a:spLocks noChangeArrowheads="1"/>
          </p:cNvSpPr>
          <p:nvPr/>
        </p:nvSpPr>
        <p:spPr bwMode="auto">
          <a:xfrm>
            <a:off x="4006850" y="2868613"/>
            <a:ext cx="1371600" cy="228600"/>
          </a:xfrm>
          <a:prstGeom prst="rightArrow">
            <a:avLst>
              <a:gd name="adj1" fmla="val 50000"/>
              <a:gd name="adj2" fmla="val 1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90805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2400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Tipos de Articulación Colaborativa</a:t>
            </a:r>
            <a:endParaRPr lang="es-ES" sz="2400" kern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12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25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 animBg="1" autoUpdateAnimBg="0"/>
      <p:bldP spid="236547" grpId="0" animBg="1" autoUpdateAnimBg="0"/>
      <p:bldP spid="236548" grpId="0" animBg="1" autoUpdateAnimBg="0"/>
      <p:bldP spid="236549" grpId="0" animBg="1" autoUpdateAnimBg="0"/>
      <p:bldP spid="236550" grpId="0" animBg="1"/>
      <p:bldP spid="2365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032" y="1916832"/>
            <a:ext cx="8676456" cy="3869606"/>
          </a:xfrm>
        </p:spPr>
        <p:txBody>
          <a:bodyPr/>
          <a:lstStyle/>
          <a:p>
            <a:pPr marL="0" indent="0" algn="ctr" defTabSz="762000">
              <a:defRPr/>
            </a:pPr>
            <a:endParaRPr lang="es-ES_tradnl" sz="2000" i="1" dirty="0" smtClean="0">
              <a:latin typeface="Arial Narrow" pitchFamily="34" charset="0"/>
            </a:endParaRPr>
          </a:p>
          <a:p>
            <a:pPr marL="0" indent="0" defTabSz="762000">
              <a:defRPr/>
            </a:pPr>
            <a:r>
              <a:rPr lang="es-ES_tradnl" sz="2000" i="1" dirty="0" smtClean="0">
                <a:latin typeface="Arial Narrow" pitchFamily="34" charset="0"/>
              </a:rPr>
              <a:t>“</a:t>
            </a:r>
            <a:r>
              <a:rPr lang="es-AR" sz="2400" i="1" dirty="0" smtClean="0">
                <a:latin typeface="Arial Narrow" pitchFamily="34" charset="0"/>
              </a:rPr>
              <a:t>Son aquellas instancias de vinculación entre dos o más organizaciones sociales donde establecen algún tipo de intercambio de corto alcance que fortalece a las partes por igual y donde el fruto de la interacción es mayor que la mera suma de las partes (1+ 1= 3)</a:t>
            </a:r>
            <a:r>
              <a:rPr lang="es-ES_tradnl" sz="2400" i="1" dirty="0" smtClean="0">
                <a:latin typeface="Arial Narrow" pitchFamily="34" charset="0"/>
              </a:rPr>
              <a:t>.”</a:t>
            </a:r>
          </a:p>
          <a:p>
            <a:pPr algn="ctr" defTabSz="762000">
              <a:defRPr/>
            </a:pPr>
            <a:endParaRPr lang="es-ES_tradnl" sz="2400" i="1" dirty="0" smtClean="0">
              <a:latin typeface="Arial Narrow" pitchFamily="34" charset="0"/>
            </a:endParaRPr>
          </a:p>
          <a:p>
            <a:pPr marL="0" indent="0" algn="ctr" defTabSz="762000">
              <a:defRPr/>
            </a:pPr>
            <a:r>
              <a:rPr lang="es-ES_tradnl" sz="2000" i="1" dirty="0" err="1" smtClean="0">
                <a:latin typeface="Arial Narrow" pitchFamily="34" charset="0"/>
              </a:rPr>
              <a:t>Synergos</a:t>
            </a:r>
            <a:r>
              <a:rPr lang="es-ES_tradnl" sz="2000" i="1" dirty="0" smtClean="0">
                <a:latin typeface="Arial Narrow" pitchFamily="34" charset="0"/>
              </a:rPr>
              <a:t> (del griego) significa </a:t>
            </a:r>
            <a:r>
              <a:rPr lang="es-ES_tradnl" sz="2000" i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s-ES_tradnl" sz="2000" i="1" dirty="0" smtClean="0">
                <a:solidFill>
                  <a:srgbClr val="C00000"/>
                </a:solidFill>
                <a:latin typeface="Arial Narrow" pitchFamily="34" charset="0"/>
              </a:rPr>
              <a:t>“generar energía juntos”</a:t>
            </a:r>
            <a:endParaRPr lang="es-ES_tradnl" sz="20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90805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2400" dirty="0" smtClean="0">
                <a:solidFill>
                  <a:schemeClr val="bg1"/>
                </a:solidFill>
                <a:latin typeface="Arial Narrow" pitchFamily="34" charset="0"/>
              </a:rPr>
              <a:t>¿</a:t>
            </a:r>
            <a:r>
              <a:rPr lang="es-ES_tradnl" sz="2400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Que son las Relaciones Sinérgicas?</a:t>
            </a:r>
            <a:endParaRPr lang="es-ES" sz="2400" kern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26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3"/>
          <p:cNvSpPr txBox="1">
            <a:spLocks noChangeArrowheads="1"/>
          </p:cNvSpPr>
          <p:nvPr/>
        </p:nvSpPr>
        <p:spPr bwMode="auto">
          <a:xfrm>
            <a:off x="838200" y="3484563"/>
            <a:ext cx="7467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 eaLnBrk="0" hangingPunct="0">
              <a:buFont typeface="Monotype Sorts" pitchFamily="2" charset="2"/>
              <a:buNone/>
              <a:defRPr/>
            </a:pPr>
            <a:endParaRPr lang="es-ES_tradnl" sz="3200">
              <a:solidFill>
                <a:srgbClr val="000066"/>
              </a:solidFill>
              <a:latin typeface="+mj-lt"/>
            </a:endParaRPr>
          </a:p>
          <a:p>
            <a:pPr algn="just" defTabSz="762000" eaLnBrk="0" hangingPunct="0">
              <a:buFont typeface="Monotype Sorts" pitchFamily="2" charset="2"/>
              <a:buChar char="3"/>
              <a:defRPr/>
            </a:pPr>
            <a:endParaRPr lang="es-ES_tradnl" sz="320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1692275" y="3454400"/>
            <a:ext cx="931863" cy="89217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defRPr/>
            </a:pPr>
            <a:r>
              <a:rPr lang="es-ES_tradnl" sz="1000" dirty="0">
                <a:solidFill>
                  <a:schemeClr val="bg1"/>
                </a:solidFill>
                <a:latin typeface="+mj-lt"/>
              </a:rPr>
              <a:t>OSC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395288" y="4822825"/>
            <a:ext cx="931862" cy="89217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defRPr/>
            </a:pPr>
            <a:r>
              <a:rPr lang="es-ES_tradnl" sz="1000" dirty="0">
                <a:solidFill>
                  <a:schemeClr val="bg1"/>
                </a:solidFill>
                <a:latin typeface="+mj-lt"/>
              </a:rPr>
              <a:t>OSC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992438" y="4894263"/>
            <a:ext cx="931862" cy="89217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defRPr/>
            </a:pPr>
            <a:r>
              <a:rPr lang="es-ES_tradnl" sz="1000" dirty="0">
                <a:solidFill>
                  <a:schemeClr val="bg1"/>
                </a:solidFill>
                <a:latin typeface="+mj-lt"/>
              </a:rPr>
              <a:t>OSC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580063" y="4894263"/>
            <a:ext cx="931862" cy="89217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defRPr/>
            </a:pPr>
            <a:r>
              <a:rPr lang="es-ES_tradnl" sz="1000" dirty="0">
                <a:solidFill>
                  <a:schemeClr val="bg1"/>
                </a:solidFill>
                <a:latin typeface="+mj-lt"/>
              </a:rPr>
              <a:t>OSC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211638" y="1366838"/>
            <a:ext cx="931862" cy="89217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defRPr/>
            </a:pPr>
            <a:r>
              <a:rPr lang="es-ES_tradnl" sz="1000" dirty="0">
                <a:solidFill>
                  <a:schemeClr val="bg1"/>
                </a:solidFill>
                <a:latin typeface="+mj-lt"/>
              </a:rPr>
              <a:t>OSC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5727700" y="2662238"/>
            <a:ext cx="931863" cy="89217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defRPr/>
            </a:pPr>
            <a:r>
              <a:rPr lang="es-ES_tradnl" sz="1000" dirty="0">
                <a:solidFill>
                  <a:schemeClr val="bg1"/>
                </a:solidFill>
                <a:latin typeface="+mj-lt"/>
              </a:rPr>
              <a:t>OSC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211638" y="3527425"/>
            <a:ext cx="931862" cy="89217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defRPr/>
            </a:pPr>
            <a:r>
              <a:rPr lang="es-ES_tradnl" sz="1000" dirty="0">
                <a:solidFill>
                  <a:schemeClr val="bg1"/>
                </a:solidFill>
                <a:latin typeface="+mj-lt"/>
              </a:rPr>
              <a:t>OSC</a:t>
            </a: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1116013" y="4319588"/>
            <a:ext cx="647700" cy="503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es-ES">
              <a:solidFill>
                <a:srgbClr val="000066"/>
              </a:solidFill>
              <a:latin typeface="+mj-lt"/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1403350" y="5327650"/>
            <a:ext cx="1512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es-ES">
              <a:solidFill>
                <a:srgbClr val="000066"/>
              </a:solidFill>
              <a:latin typeface="+mj-lt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H="1" flipV="1">
            <a:off x="2484438" y="4319588"/>
            <a:ext cx="647700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es-ES">
              <a:solidFill>
                <a:srgbClr val="000066"/>
              </a:solidFill>
              <a:latin typeface="+mj-lt"/>
            </a:endParaRPr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 flipH="1" flipV="1">
            <a:off x="3563888" y="2924944"/>
            <a:ext cx="864096" cy="86409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es-ES">
              <a:solidFill>
                <a:srgbClr val="000066"/>
              </a:solidFill>
              <a:latin typeface="+mj-lt"/>
            </a:endParaRPr>
          </a:p>
        </p:txBody>
      </p:sp>
      <p:sp>
        <p:nvSpPr>
          <p:cNvPr id="19" name="Line 29"/>
          <p:cNvSpPr>
            <a:spLocks noChangeShapeType="1"/>
          </p:cNvSpPr>
          <p:nvPr/>
        </p:nvSpPr>
        <p:spPr bwMode="auto">
          <a:xfrm flipH="1" flipV="1">
            <a:off x="5076056" y="1988840"/>
            <a:ext cx="792088" cy="792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es-ES">
              <a:solidFill>
                <a:srgbClr val="000066"/>
              </a:solidFill>
              <a:latin typeface="+mj-lt"/>
            </a:endParaRPr>
          </a:p>
        </p:txBody>
      </p:sp>
      <p:sp>
        <p:nvSpPr>
          <p:cNvPr id="21" name="Oval 31"/>
          <p:cNvSpPr>
            <a:spLocks noChangeArrowheads="1"/>
          </p:cNvSpPr>
          <p:nvPr/>
        </p:nvSpPr>
        <p:spPr bwMode="auto">
          <a:xfrm>
            <a:off x="7812088" y="2590800"/>
            <a:ext cx="931862" cy="89217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defRPr/>
            </a:pPr>
            <a:r>
              <a:rPr lang="es-ES_tradnl" sz="1000" dirty="0">
                <a:solidFill>
                  <a:schemeClr val="bg1"/>
                </a:solidFill>
                <a:latin typeface="+mj-lt"/>
              </a:rPr>
              <a:t>OSC</a:t>
            </a:r>
          </a:p>
        </p:txBody>
      </p:sp>
      <p:sp>
        <p:nvSpPr>
          <p:cNvPr id="22" name="Line 32"/>
          <p:cNvSpPr>
            <a:spLocks noChangeShapeType="1"/>
          </p:cNvSpPr>
          <p:nvPr/>
        </p:nvSpPr>
        <p:spPr bwMode="auto">
          <a:xfrm flipV="1">
            <a:off x="6372225" y="3454400"/>
            <a:ext cx="1584325" cy="15128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es-ES">
              <a:solidFill>
                <a:srgbClr val="000066"/>
              </a:solidFill>
              <a:latin typeface="+mj-lt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0" y="90805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2400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Relaciones Sinérgicas</a:t>
            </a:r>
            <a:endParaRPr lang="es-ES" sz="2400" kern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24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27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2915816" y="2204864"/>
            <a:ext cx="931863" cy="89217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defRPr/>
            </a:pPr>
            <a:r>
              <a:rPr lang="es-ES_tradnl" sz="1000" dirty="0">
                <a:solidFill>
                  <a:schemeClr val="bg1"/>
                </a:solidFill>
                <a:latin typeface="+mj-lt"/>
              </a:rPr>
              <a:t>OSC</a:t>
            </a: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 flipV="1">
            <a:off x="3563888" y="1916832"/>
            <a:ext cx="936104" cy="57606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es-ES">
              <a:solidFill>
                <a:srgbClr val="000066"/>
              </a:solidFill>
              <a:latin typeface="+mj-lt"/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H="1">
            <a:off x="5076056" y="3429000"/>
            <a:ext cx="864096" cy="64807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es-ES">
              <a:solidFill>
                <a:srgbClr val="0000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492896"/>
            <a:ext cx="8459093" cy="2663304"/>
          </a:xfrm>
        </p:spPr>
        <p:txBody>
          <a:bodyPr/>
          <a:lstStyle/>
          <a:p>
            <a:pPr defTabSz="762000">
              <a:defRPr/>
            </a:pPr>
            <a:r>
              <a:rPr lang="es-ES_tradnl" sz="2400" i="1" dirty="0" smtClean="0">
                <a:latin typeface="Arial Narrow" pitchFamily="34" charset="0"/>
              </a:rPr>
              <a:t>   </a:t>
            </a:r>
            <a:r>
              <a:rPr lang="es-AR" sz="2400" i="1" dirty="0" smtClean="0">
                <a:latin typeface="Arial Narrow" pitchFamily="34" charset="0"/>
              </a:rPr>
              <a:t>Una coalición es una organización de organizaciones – a veces también incluye individuos- que nace con un objetivo principal de incidencia. Es decir, ellas buscan influenciar en espacios de decisión y opinión</a:t>
            </a:r>
            <a:r>
              <a:rPr lang="es-ES_tradnl" sz="2400" i="1" dirty="0" smtClean="0">
                <a:latin typeface="Arial Narrow" pitchFamily="34" charset="0"/>
              </a:rPr>
              <a:t>.</a:t>
            </a:r>
            <a:endParaRPr lang="es-ES_tradnl" sz="2400" dirty="0" smtClean="0">
              <a:latin typeface="Arial Narrow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90805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2400" dirty="0" smtClean="0">
                <a:solidFill>
                  <a:schemeClr val="bg1"/>
                </a:solidFill>
                <a:latin typeface="Arial Narrow" pitchFamily="34" charset="0"/>
              </a:rPr>
              <a:t>¿</a:t>
            </a:r>
            <a:r>
              <a:rPr lang="es-ES_tradnl" sz="2400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Que son las Coaliciones?</a:t>
            </a:r>
            <a:endParaRPr lang="es-ES" sz="2400" kern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28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0"/>
          <p:cNvSpPr>
            <a:spLocks noChangeArrowheads="1"/>
          </p:cNvSpPr>
          <p:nvPr/>
        </p:nvSpPr>
        <p:spPr bwMode="auto">
          <a:xfrm>
            <a:off x="1692275" y="2178050"/>
            <a:ext cx="5472113" cy="4105275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>
              <a:solidFill>
                <a:srgbClr val="000066"/>
              </a:solidFill>
            </a:endParaRPr>
          </a:p>
        </p:txBody>
      </p:sp>
      <p:sp>
        <p:nvSpPr>
          <p:cNvPr id="5" name="Oval 20"/>
          <p:cNvSpPr>
            <a:spLocks noChangeArrowheads="1"/>
          </p:cNvSpPr>
          <p:nvPr/>
        </p:nvSpPr>
        <p:spPr bwMode="auto">
          <a:xfrm>
            <a:off x="5795963" y="5059363"/>
            <a:ext cx="933450" cy="89217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defRPr/>
            </a:pPr>
            <a:r>
              <a:rPr lang="es-ES_tradnl" sz="1000" dirty="0">
                <a:solidFill>
                  <a:schemeClr val="bg1"/>
                </a:solidFill>
                <a:latin typeface="+mj-lt"/>
              </a:rPr>
              <a:t>OSC</a:t>
            </a: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2268538" y="5130800"/>
            <a:ext cx="933450" cy="89217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defRPr/>
            </a:pPr>
            <a:r>
              <a:rPr lang="es-ES_tradnl" sz="1000">
                <a:solidFill>
                  <a:schemeClr val="bg1"/>
                </a:solidFill>
                <a:latin typeface="+mj-lt"/>
              </a:rPr>
              <a:t>OSC</a:t>
            </a:r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1331913" y="3590925"/>
            <a:ext cx="931862" cy="89217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defRPr/>
            </a:pPr>
            <a:r>
              <a:rPr lang="es-ES_tradnl" sz="1000">
                <a:solidFill>
                  <a:schemeClr val="bg1"/>
                </a:solidFill>
                <a:latin typeface="+mj-lt"/>
              </a:rPr>
              <a:t>OSC</a:t>
            </a:r>
          </a:p>
        </p:txBody>
      </p:sp>
      <p:sp>
        <p:nvSpPr>
          <p:cNvPr id="8" name="Oval 25"/>
          <p:cNvSpPr>
            <a:spLocks noChangeArrowheads="1"/>
          </p:cNvSpPr>
          <p:nvPr/>
        </p:nvSpPr>
        <p:spPr bwMode="auto">
          <a:xfrm>
            <a:off x="3924300" y="1962150"/>
            <a:ext cx="933450" cy="89217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defRPr/>
            </a:pPr>
            <a:r>
              <a:rPr lang="es-ES_tradnl" sz="1000">
                <a:solidFill>
                  <a:schemeClr val="bg1"/>
                </a:solidFill>
                <a:latin typeface="+mj-lt"/>
              </a:rPr>
              <a:t>OSC</a:t>
            </a:r>
          </a:p>
        </p:txBody>
      </p:sp>
      <p:sp>
        <p:nvSpPr>
          <p:cNvPr id="9" name="Oval 26"/>
          <p:cNvSpPr>
            <a:spLocks noChangeArrowheads="1"/>
          </p:cNvSpPr>
          <p:nvPr/>
        </p:nvSpPr>
        <p:spPr bwMode="auto">
          <a:xfrm>
            <a:off x="6592888" y="3517900"/>
            <a:ext cx="931862" cy="89217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defRPr/>
            </a:pPr>
            <a:r>
              <a:rPr lang="es-ES_tradnl" sz="1000">
                <a:solidFill>
                  <a:schemeClr val="bg1"/>
                </a:solidFill>
                <a:latin typeface="+mj-lt"/>
              </a:rPr>
              <a:t>OSC</a:t>
            </a:r>
          </a:p>
        </p:txBody>
      </p:sp>
      <p:sp>
        <p:nvSpPr>
          <p:cNvPr id="10" name="Line 32"/>
          <p:cNvSpPr>
            <a:spLocks noChangeShapeType="1"/>
          </p:cNvSpPr>
          <p:nvPr/>
        </p:nvSpPr>
        <p:spPr bwMode="auto">
          <a:xfrm flipV="1">
            <a:off x="3059113" y="4699000"/>
            <a:ext cx="576262" cy="5762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1" name="Line 34"/>
          <p:cNvSpPr>
            <a:spLocks noChangeShapeType="1"/>
          </p:cNvSpPr>
          <p:nvPr/>
        </p:nvSpPr>
        <p:spPr bwMode="auto">
          <a:xfrm>
            <a:off x="4427538" y="2827338"/>
            <a:ext cx="0" cy="5048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Line 35"/>
          <p:cNvSpPr>
            <a:spLocks noChangeShapeType="1"/>
          </p:cNvSpPr>
          <p:nvPr/>
        </p:nvSpPr>
        <p:spPr bwMode="auto">
          <a:xfrm>
            <a:off x="2268538" y="4051300"/>
            <a:ext cx="1366837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3" name="Line 36"/>
          <p:cNvSpPr>
            <a:spLocks noChangeShapeType="1"/>
          </p:cNvSpPr>
          <p:nvPr/>
        </p:nvSpPr>
        <p:spPr bwMode="auto">
          <a:xfrm flipH="1">
            <a:off x="5219700" y="4124325"/>
            <a:ext cx="136842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5" name="Oval 38"/>
          <p:cNvSpPr>
            <a:spLocks noChangeArrowheads="1"/>
          </p:cNvSpPr>
          <p:nvPr/>
        </p:nvSpPr>
        <p:spPr bwMode="auto">
          <a:xfrm>
            <a:off x="5724525" y="2251075"/>
            <a:ext cx="933450" cy="89217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defRPr/>
            </a:pPr>
            <a:r>
              <a:rPr lang="es-ES_tradnl" sz="1000">
                <a:solidFill>
                  <a:schemeClr val="bg1"/>
                </a:solidFill>
                <a:latin typeface="+mj-lt"/>
              </a:rPr>
              <a:t>OSC</a:t>
            </a:r>
          </a:p>
        </p:txBody>
      </p:sp>
      <p:sp>
        <p:nvSpPr>
          <p:cNvPr id="16" name="Oval 39"/>
          <p:cNvSpPr>
            <a:spLocks noChangeArrowheads="1"/>
          </p:cNvSpPr>
          <p:nvPr/>
        </p:nvSpPr>
        <p:spPr bwMode="auto">
          <a:xfrm>
            <a:off x="2195513" y="2251075"/>
            <a:ext cx="933450" cy="89217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defRPr/>
            </a:pPr>
            <a:r>
              <a:rPr lang="es-ES_tradnl" sz="1000">
                <a:solidFill>
                  <a:schemeClr val="bg1"/>
                </a:solidFill>
                <a:latin typeface="+mj-lt"/>
              </a:rPr>
              <a:t>OSC</a:t>
            </a:r>
          </a:p>
        </p:txBody>
      </p:sp>
      <p:sp>
        <p:nvSpPr>
          <p:cNvPr id="17" name="Oval 40"/>
          <p:cNvSpPr>
            <a:spLocks noChangeArrowheads="1"/>
          </p:cNvSpPr>
          <p:nvPr/>
        </p:nvSpPr>
        <p:spPr bwMode="auto">
          <a:xfrm>
            <a:off x="3635375" y="3402013"/>
            <a:ext cx="1584325" cy="158432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762000">
              <a:defRPr/>
            </a:pPr>
            <a:r>
              <a:rPr lang="es-ES_tradnl" sz="1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UN</a:t>
            </a:r>
          </a:p>
          <a:p>
            <a:pPr algn="ctr" defTabSz="762000">
              <a:defRPr/>
            </a:pPr>
            <a:r>
              <a:rPr lang="es-ES_tradnl" sz="1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OBJETIVO</a:t>
            </a:r>
          </a:p>
          <a:p>
            <a:pPr algn="ctr" defTabSz="762000">
              <a:defRPr/>
            </a:pPr>
            <a:r>
              <a:rPr lang="es-ES_tradnl" sz="1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COMÚN</a:t>
            </a:r>
          </a:p>
        </p:txBody>
      </p:sp>
      <p:sp>
        <p:nvSpPr>
          <p:cNvPr id="18" name="Line 41"/>
          <p:cNvSpPr>
            <a:spLocks noChangeShapeType="1"/>
          </p:cNvSpPr>
          <p:nvPr/>
        </p:nvSpPr>
        <p:spPr bwMode="auto">
          <a:xfrm flipH="1" flipV="1">
            <a:off x="5148263" y="4772025"/>
            <a:ext cx="719137" cy="5032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9" name="Line 42"/>
          <p:cNvSpPr>
            <a:spLocks noChangeShapeType="1"/>
          </p:cNvSpPr>
          <p:nvPr/>
        </p:nvSpPr>
        <p:spPr bwMode="auto">
          <a:xfrm>
            <a:off x="2987675" y="3043238"/>
            <a:ext cx="792163" cy="6477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 flipV="1">
            <a:off x="4500563" y="5132388"/>
            <a:ext cx="0" cy="6477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1" name="Line 45"/>
          <p:cNvSpPr>
            <a:spLocks noChangeShapeType="1"/>
          </p:cNvSpPr>
          <p:nvPr/>
        </p:nvSpPr>
        <p:spPr bwMode="auto">
          <a:xfrm flipH="1">
            <a:off x="5003800" y="3116263"/>
            <a:ext cx="863600" cy="5746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4" name="Oval 37"/>
          <p:cNvSpPr>
            <a:spLocks noChangeArrowheads="1"/>
          </p:cNvSpPr>
          <p:nvPr/>
        </p:nvSpPr>
        <p:spPr bwMode="auto">
          <a:xfrm>
            <a:off x="3995738" y="5589240"/>
            <a:ext cx="933450" cy="89217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>
              <a:defRPr/>
            </a:pPr>
            <a:r>
              <a:rPr lang="es-ES_tradnl" sz="1000">
                <a:solidFill>
                  <a:schemeClr val="bg1"/>
                </a:solidFill>
                <a:latin typeface="+mj-lt"/>
              </a:rPr>
              <a:t>OSC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0" y="90805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AR" sz="2400" smtClean="0">
                <a:solidFill>
                  <a:schemeClr val="bg1"/>
                </a:solidFill>
                <a:latin typeface="Arial Narrow" pitchFamily="34" charset="0"/>
              </a:rPr>
              <a:t>Coalición: tiene como objetivo principal la incidencia</a:t>
            </a:r>
            <a:endParaRPr lang="es-AR" sz="2400" kern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25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29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2 Rectángulo"/>
          <p:cNvSpPr>
            <a:spLocks noChangeArrowheads="1"/>
          </p:cNvSpPr>
          <p:nvPr/>
        </p:nvSpPr>
        <p:spPr bwMode="auto">
          <a:xfrm>
            <a:off x="323850" y="2500313"/>
            <a:ext cx="4572000" cy="102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 algn="r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es-AR" i="1" dirty="0" smtClean="0">
                <a:solidFill>
                  <a:schemeClr val="accent6"/>
                </a:solidFill>
                <a:latin typeface="Arial Narrow" pitchFamily="34" charset="0"/>
              </a:rPr>
              <a:t>La mejor manera de predecir el futuro</a:t>
            </a:r>
          </a:p>
          <a:p>
            <a:pPr marL="341313" indent="-341313" algn="r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es-AR" i="1" dirty="0" smtClean="0">
                <a:solidFill>
                  <a:schemeClr val="accent6"/>
                </a:solidFill>
                <a:latin typeface="Arial Narrow" pitchFamily="34" charset="0"/>
              </a:rPr>
              <a:t>Es construirlo.</a:t>
            </a:r>
            <a:endParaRPr lang="es-AR" i="1" dirty="0">
              <a:solidFill>
                <a:schemeClr val="accent6"/>
              </a:solidFill>
              <a:latin typeface="Arial Narrow" pitchFamily="34" charset="0"/>
            </a:endParaRPr>
          </a:p>
          <a:p>
            <a:pPr marL="341313" indent="-341313" algn="r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es-AR" sz="1400" i="1" dirty="0" smtClean="0">
              <a:solidFill>
                <a:schemeClr val="accent6"/>
              </a:solidFill>
              <a:latin typeface="Arial Narrow" pitchFamily="34" charset="0"/>
            </a:endParaRPr>
          </a:p>
          <a:p>
            <a:pPr marL="341313" indent="-341313" algn="r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es-AR" sz="1400" i="1" dirty="0" smtClean="0">
                <a:solidFill>
                  <a:schemeClr val="accent6"/>
                </a:solidFill>
                <a:latin typeface="Arial Narrow" pitchFamily="34" charset="0"/>
              </a:rPr>
              <a:t>Carlos </a:t>
            </a:r>
            <a:r>
              <a:rPr lang="es-AR" sz="1400" i="1" dirty="0" err="1" smtClean="0">
                <a:solidFill>
                  <a:schemeClr val="accent6"/>
                </a:solidFill>
                <a:latin typeface="Arial Narrow" pitchFamily="34" charset="0"/>
              </a:rPr>
              <a:t>Merello</a:t>
            </a:r>
            <a:r>
              <a:rPr lang="es-AR" sz="1400" i="1" dirty="0" smtClean="0">
                <a:solidFill>
                  <a:schemeClr val="accent6"/>
                </a:solidFill>
                <a:latin typeface="Arial Narrow" pitchFamily="34" charset="0"/>
              </a:rPr>
              <a:t>, “Prospectiva”.</a:t>
            </a:r>
            <a:endParaRPr lang="es-AR" sz="1400" i="1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pic>
        <p:nvPicPr>
          <p:cNvPr id="22531" name="Picture 5" descr="salud-plane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84313"/>
            <a:ext cx="28098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3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251520" y="2588711"/>
            <a:ext cx="85352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sz="2400" i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Sistema abierto de articulación entre organizaciones de la sociedad civil. </a:t>
            </a:r>
            <a:r>
              <a:rPr lang="es-AR" sz="2400" i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s-AR" sz="24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Puede </a:t>
            </a:r>
            <a:r>
              <a:rPr lang="es-AR" sz="24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ser entendido como un </a:t>
            </a:r>
            <a:r>
              <a:rPr lang="es-AR" sz="2400" i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tejido de relaciones e intercambios</a:t>
            </a:r>
            <a:r>
              <a:rPr lang="es-AR" sz="24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, que son por naturaleza dinámicos, consistentes y </a:t>
            </a:r>
            <a:r>
              <a:rPr lang="es-AR" sz="2400" dirty="0" err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autorregulados</a:t>
            </a:r>
            <a:r>
              <a:rPr lang="es-AR" sz="24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.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90805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2400" dirty="0" smtClean="0">
                <a:solidFill>
                  <a:schemeClr val="bg1"/>
                </a:solidFill>
                <a:latin typeface="Arial Narrow" pitchFamily="34" charset="0"/>
              </a:rPr>
              <a:t>¿</a:t>
            </a:r>
            <a:r>
              <a:rPr lang="es-ES_tradnl" sz="2400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Que es una Red?</a:t>
            </a:r>
            <a:endParaRPr lang="es-ES" sz="2400" kern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30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4" name="Oval 132"/>
          <p:cNvSpPr>
            <a:spLocks noChangeArrowheads="1"/>
          </p:cNvSpPr>
          <p:nvPr/>
        </p:nvSpPr>
        <p:spPr bwMode="auto">
          <a:xfrm>
            <a:off x="5483225" y="3548311"/>
            <a:ext cx="107950" cy="10795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AR">
              <a:solidFill>
                <a:schemeClr val="accent6"/>
              </a:solidFill>
              <a:latin typeface="Arial Narrow" pitchFamily="34" charset="0"/>
            </a:endParaRPr>
          </a:p>
        </p:txBody>
      </p:sp>
      <p:grpSp>
        <p:nvGrpSpPr>
          <p:cNvPr id="50179" name="Group 133"/>
          <p:cNvGrpSpPr>
            <a:grpSpLocks/>
          </p:cNvGrpSpPr>
          <p:nvPr/>
        </p:nvGrpSpPr>
        <p:grpSpPr bwMode="auto">
          <a:xfrm>
            <a:off x="611188" y="1771898"/>
            <a:ext cx="1981200" cy="2733675"/>
            <a:chOff x="385" y="436"/>
            <a:chExt cx="1248" cy="1722"/>
          </a:xfrm>
        </p:grpSpPr>
        <p:grpSp>
          <p:nvGrpSpPr>
            <p:cNvPr id="50238" name="Group 134"/>
            <p:cNvGrpSpPr>
              <a:grpSpLocks/>
            </p:cNvGrpSpPr>
            <p:nvPr/>
          </p:nvGrpSpPr>
          <p:grpSpPr bwMode="auto">
            <a:xfrm>
              <a:off x="385" y="436"/>
              <a:ext cx="1248" cy="1722"/>
              <a:chOff x="385" y="436"/>
              <a:chExt cx="1248" cy="1722"/>
            </a:xfrm>
          </p:grpSpPr>
          <p:grpSp>
            <p:nvGrpSpPr>
              <p:cNvPr id="50240" name="Group 135"/>
              <p:cNvGrpSpPr>
                <a:grpSpLocks/>
              </p:cNvGrpSpPr>
              <p:nvPr/>
            </p:nvGrpSpPr>
            <p:grpSpPr bwMode="auto">
              <a:xfrm>
                <a:off x="385" y="436"/>
                <a:ext cx="1248" cy="1722"/>
                <a:chOff x="385" y="436"/>
                <a:chExt cx="1248" cy="1722"/>
              </a:xfrm>
            </p:grpSpPr>
            <p:sp>
              <p:nvSpPr>
                <p:cNvPr id="50242" name="Oval 136"/>
                <p:cNvSpPr>
                  <a:spLocks noChangeArrowheads="1"/>
                </p:cNvSpPr>
                <p:nvPr/>
              </p:nvSpPr>
              <p:spPr bwMode="auto">
                <a:xfrm>
                  <a:off x="657" y="754"/>
                  <a:ext cx="136" cy="136"/>
                </a:xfrm>
                <a:prstGeom prst="ellipse">
                  <a:avLst/>
                </a:prstGeom>
                <a:solidFill>
                  <a:srgbClr val="7030A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>
                    <a:solidFill>
                      <a:schemeClr val="accent6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243" name="Oval 137"/>
                <p:cNvSpPr>
                  <a:spLocks noChangeArrowheads="1"/>
                </p:cNvSpPr>
                <p:nvPr/>
              </p:nvSpPr>
              <p:spPr bwMode="auto">
                <a:xfrm>
                  <a:off x="1383" y="1162"/>
                  <a:ext cx="68" cy="68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>
                    <a:solidFill>
                      <a:schemeClr val="accent6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244" name="Oval 138"/>
                <p:cNvSpPr>
                  <a:spLocks noChangeArrowheads="1"/>
                </p:cNvSpPr>
                <p:nvPr/>
              </p:nvSpPr>
              <p:spPr bwMode="auto">
                <a:xfrm>
                  <a:off x="385" y="1026"/>
                  <a:ext cx="68" cy="68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>
                    <a:solidFill>
                      <a:schemeClr val="accent6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245" name="Oval 139"/>
                <p:cNvSpPr>
                  <a:spLocks noChangeArrowheads="1"/>
                </p:cNvSpPr>
                <p:nvPr/>
              </p:nvSpPr>
              <p:spPr bwMode="auto">
                <a:xfrm>
                  <a:off x="1111" y="754"/>
                  <a:ext cx="68" cy="68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>
                    <a:solidFill>
                      <a:schemeClr val="accent6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246" name="Oval 140"/>
                <p:cNvSpPr>
                  <a:spLocks noChangeArrowheads="1"/>
                </p:cNvSpPr>
                <p:nvPr/>
              </p:nvSpPr>
              <p:spPr bwMode="auto">
                <a:xfrm>
                  <a:off x="1156" y="436"/>
                  <a:ext cx="68" cy="68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>
                    <a:solidFill>
                      <a:schemeClr val="accent6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247" name="Oval 141"/>
                <p:cNvSpPr>
                  <a:spLocks noChangeArrowheads="1"/>
                </p:cNvSpPr>
                <p:nvPr/>
              </p:nvSpPr>
              <p:spPr bwMode="auto">
                <a:xfrm>
                  <a:off x="762" y="1312"/>
                  <a:ext cx="136" cy="13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>
                    <a:solidFill>
                      <a:schemeClr val="accent6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248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884" y="845"/>
                  <a:ext cx="227" cy="45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AR">
                    <a:solidFill>
                      <a:schemeClr val="accent6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249" name="Line 143"/>
                <p:cNvSpPr>
                  <a:spLocks noChangeShapeType="1"/>
                </p:cNvSpPr>
                <p:nvPr/>
              </p:nvSpPr>
              <p:spPr bwMode="auto">
                <a:xfrm>
                  <a:off x="748" y="935"/>
                  <a:ext cx="45" cy="363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AR">
                    <a:solidFill>
                      <a:schemeClr val="accent6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250" name="Line 144"/>
                <p:cNvSpPr>
                  <a:spLocks noChangeShapeType="1"/>
                </p:cNvSpPr>
                <p:nvPr/>
              </p:nvSpPr>
              <p:spPr bwMode="auto">
                <a:xfrm>
                  <a:off x="793" y="890"/>
                  <a:ext cx="545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AR">
                    <a:solidFill>
                      <a:schemeClr val="accent6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251" name="Line 145"/>
                <p:cNvSpPr>
                  <a:spLocks noChangeShapeType="1"/>
                </p:cNvSpPr>
                <p:nvPr/>
              </p:nvSpPr>
              <p:spPr bwMode="auto">
                <a:xfrm>
                  <a:off x="839" y="799"/>
                  <a:ext cx="227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AR">
                    <a:solidFill>
                      <a:schemeClr val="accent6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252" name="Line 146"/>
                <p:cNvSpPr>
                  <a:spLocks noChangeShapeType="1"/>
                </p:cNvSpPr>
                <p:nvPr/>
              </p:nvSpPr>
              <p:spPr bwMode="auto">
                <a:xfrm flipH="1" flipV="1">
                  <a:off x="1202" y="527"/>
                  <a:ext cx="181" cy="59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AR">
                    <a:solidFill>
                      <a:schemeClr val="accent6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253" name="Line 147"/>
                <p:cNvSpPr>
                  <a:spLocks noChangeShapeType="1"/>
                </p:cNvSpPr>
                <p:nvPr/>
              </p:nvSpPr>
              <p:spPr bwMode="auto">
                <a:xfrm flipH="1" flipV="1">
                  <a:off x="1202" y="845"/>
                  <a:ext cx="181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AR">
                    <a:solidFill>
                      <a:schemeClr val="accent6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254" name="Line 148"/>
                <p:cNvSpPr>
                  <a:spLocks noChangeShapeType="1"/>
                </p:cNvSpPr>
                <p:nvPr/>
              </p:nvSpPr>
              <p:spPr bwMode="auto">
                <a:xfrm flipH="1">
                  <a:off x="937" y="1225"/>
                  <a:ext cx="408" cy="136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AR">
                    <a:solidFill>
                      <a:schemeClr val="accent6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255" name="Line 149"/>
                <p:cNvSpPr>
                  <a:spLocks noChangeShapeType="1"/>
                </p:cNvSpPr>
                <p:nvPr/>
              </p:nvSpPr>
              <p:spPr bwMode="auto">
                <a:xfrm flipH="1" flipV="1">
                  <a:off x="476" y="1071"/>
                  <a:ext cx="272" cy="227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AR">
                    <a:solidFill>
                      <a:schemeClr val="accent6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256" name="Freeform 150"/>
                <p:cNvSpPr>
                  <a:spLocks/>
                </p:cNvSpPr>
                <p:nvPr/>
              </p:nvSpPr>
              <p:spPr bwMode="auto">
                <a:xfrm>
                  <a:off x="395" y="562"/>
                  <a:ext cx="683" cy="446"/>
                </a:xfrm>
                <a:custGeom>
                  <a:avLst/>
                  <a:gdLst>
                    <a:gd name="T0" fmla="*/ 683 w 683"/>
                    <a:gd name="T1" fmla="*/ 175 h 446"/>
                    <a:gd name="T2" fmla="*/ 201 w 683"/>
                    <a:gd name="T3" fmla="*/ 114 h 446"/>
                    <a:gd name="T4" fmla="*/ 17 w 683"/>
                    <a:gd name="T5" fmla="*/ 446 h 446"/>
                    <a:gd name="T6" fmla="*/ 0 60000 65536"/>
                    <a:gd name="T7" fmla="*/ 0 60000 65536"/>
                    <a:gd name="T8" fmla="*/ 0 60000 65536"/>
                    <a:gd name="T9" fmla="*/ 0 w 683"/>
                    <a:gd name="T10" fmla="*/ 0 h 446"/>
                    <a:gd name="T11" fmla="*/ 683 w 683"/>
                    <a:gd name="T12" fmla="*/ 446 h 4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3" h="446">
                      <a:moveTo>
                        <a:pt x="683" y="175"/>
                      </a:moveTo>
                      <a:cubicBezTo>
                        <a:pt x="603" y="165"/>
                        <a:pt x="402" y="0"/>
                        <a:pt x="201" y="114"/>
                      </a:cubicBezTo>
                      <a:cubicBezTo>
                        <a:pt x="0" y="228"/>
                        <a:pt x="55" y="377"/>
                        <a:pt x="17" y="446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AR">
                    <a:solidFill>
                      <a:schemeClr val="accent6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257" name="Oval 151"/>
                <p:cNvSpPr>
                  <a:spLocks noChangeArrowheads="1"/>
                </p:cNvSpPr>
                <p:nvPr/>
              </p:nvSpPr>
              <p:spPr bwMode="auto">
                <a:xfrm>
                  <a:off x="385" y="1706"/>
                  <a:ext cx="68" cy="68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>
                    <a:solidFill>
                      <a:schemeClr val="accent6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258" name="Oval 152"/>
                <p:cNvSpPr>
                  <a:spLocks noChangeArrowheads="1"/>
                </p:cNvSpPr>
                <p:nvPr/>
              </p:nvSpPr>
              <p:spPr bwMode="auto">
                <a:xfrm>
                  <a:off x="907" y="2090"/>
                  <a:ext cx="68" cy="68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>
                    <a:solidFill>
                      <a:schemeClr val="accent6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259" name="Oval 153"/>
                <p:cNvSpPr>
                  <a:spLocks noChangeArrowheads="1"/>
                </p:cNvSpPr>
                <p:nvPr/>
              </p:nvSpPr>
              <p:spPr bwMode="auto">
                <a:xfrm>
                  <a:off x="1179" y="1797"/>
                  <a:ext cx="68" cy="68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>
                    <a:solidFill>
                      <a:schemeClr val="accent6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260" name="Oval 154"/>
                <p:cNvSpPr>
                  <a:spLocks noChangeArrowheads="1"/>
                </p:cNvSpPr>
                <p:nvPr/>
              </p:nvSpPr>
              <p:spPr bwMode="auto">
                <a:xfrm>
                  <a:off x="1565" y="1752"/>
                  <a:ext cx="68" cy="68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>
                    <a:solidFill>
                      <a:schemeClr val="accent6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261" name="Oval 155"/>
                <p:cNvSpPr>
                  <a:spLocks noChangeArrowheads="1"/>
                </p:cNvSpPr>
                <p:nvPr/>
              </p:nvSpPr>
              <p:spPr bwMode="auto">
                <a:xfrm>
                  <a:off x="612" y="2024"/>
                  <a:ext cx="68" cy="68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AR">
                    <a:solidFill>
                      <a:schemeClr val="accent6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262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657" y="1525"/>
                  <a:ext cx="136" cy="45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AR">
                    <a:solidFill>
                      <a:schemeClr val="accent6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263" name="Line 157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1480"/>
                  <a:ext cx="91" cy="58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AR">
                    <a:solidFill>
                      <a:schemeClr val="accent6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264" name="Line 158"/>
                <p:cNvSpPr>
                  <a:spLocks noChangeShapeType="1"/>
                </p:cNvSpPr>
                <p:nvPr/>
              </p:nvSpPr>
              <p:spPr bwMode="auto">
                <a:xfrm flipH="1" flipV="1">
                  <a:off x="930" y="1480"/>
                  <a:ext cx="226" cy="2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AR">
                    <a:solidFill>
                      <a:schemeClr val="accent6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265" name="Line 159"/>
                <p:cNvSpPr>
                  <a:spLocks noChangeShapeType="1"/>
                </p:cNvSpPr>
                <p:nvPr/>
              </p:nvSpPr>
              <p:spPr bwMode="auto">
                <a:xfrm flipH="1" flipV="1">
                  <a:off x="975" y="1434"/>
                  <a:ext cx="590" cy="318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AR">
                    <a:solidFill>
                      <a:schemeClr val="accent6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266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476" y="1480"/>
                  <a:ext cx="272" cy="18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AR">
                    <a:solidFill>
                      <a:schemeClr val="accent6"/>
                    </a:solidFill>
                    <a:latin typeface="Arial Narrow" pitchFamily="34" charset="0"/>
                  </a:endParaRPr>
                </a:p>
              </p:txBody>
            </p:sp>
          </p:grpSp>
          <p:sp>
            <p:nvSpPr>
              <p:cNvPr id="50241" name="Line 161"/>
              <p:cNvSpPr>
                <a:spLocks noChangeShapeType="1"/>
              </p:cNvSpPr>
              <p:nvPr/>
            </p:nvSpPr>
            <p:spPr bwMode="auto">
              <a:xfrm flipV="1">
                <a:off x="476" y="890"/>
                <a:ext cx="181" cy="1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AR">
                  <a:solidFill>
                    <a:schemeClr val="accent6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50239" name="Line 162"/>
            <p:cNvSpPr>
              <a:spLocks noChangeShapeType="1"/>
            </p:cNvSpPr>
            <p:nvPr/>
          </p:nvSpPr>
          <p:spPr bwMode="auto">
            <a:xfrm flipV="1">
              <a:off x="793" y="527"/>
              <a:ext cx="318" cy="2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</p:grpSp>
      <p:sp>
        <p:nvSpPr>
          <p:cNvPr id="8355" name="Freeform 163"/>
          <p:cNvSpPr>
            <a:spLocks/>
          </p:cNvSpPr>
          <p:nvPr/>
        </p:nvSpPr>
        <p:spPr bwMode="auto">
          <a:xfrm>
            <a:off x="1371600" y="1813173"/>
            <a:ext cx="4083050" cy="1670050"/>
          </a:xfrm>
          <a:custGeom>
            <a:avLst/>
            <a:gdLst>
              <a:gd name="T0" fmla="*/ 2147483647 w 2572"/>
              <a:gd name="T1" fmla="*/ 2147483647 h 1052"/>
              <a:gd name="T2" fmla="*/ 2147483647 w 2572"/>
              <a:gd name="T3" fmla="*/ 2147483647 h 1052"/>
              <a:gd name="T4" fmla="*/ 0 w 2572"/>
              <a:gd name="T5" fmla="*/ 2147483647 h 1052"/>
              <a:gd name="T6" fmla="*/ 0 60000 65536"/>
              <a:gd name="T7" fmla="*/ 0 60000 65536"/>
              <a:gd name="T8" fmla="*/ 0 60000 65536"/>
              <a:gd name="T9" fmla="*/ 0 w 2572"/>
              <a:gd name="T10" fmla="*/ 0 h 1052"/>
              <a:gd name="T11" fmla="*/ 2572 w 2572"/>
              <a:gd name="T12" fmla="*/ 1052 h 10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72" h="1052">
                <a:moveTo>
                  <a:pt x="2572" y="1052"/>
                </a:moveTo>
                <a:cubicBezTo>
                  <a:pt x="2378" y="915"/>
                  <a:pt x="1842" y="353"/>
                  <a:pt x="1413" y="228"/>
                </a:cubicBezTo>
                <a:cubicBezTo>
                  <a:pt x="689" y="0"/>
                  <a:pt x="294" y="287"/>
                  <a:pt x="0" y="302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8356" name="Freeform 164"/>
          <p:cNvSpPr>
            <a:spLocks/>
          </p:cNvSpPr>
          <p:nvPr/>
        </p:nvSpPr>
        <p:spPr bwMode="auto">
          <a:xfrm>
            <a:off x="1116013" y="4035673"/>
            <a:ext cx="1403350" cy="647700"/>
          </a:xfrm>
          <a:custGeom>
            <a:avLst/>
            <a:gdLst>
              <a:gd name="T0" fmla="*/ 0 w 884"/>
              <a:gd name="T1" fmla="*/ 2147483647 h 408"/>
              <a:gd name="T2" fmla="*/ 2147483647 w 884"/>
              <a:gd name="T3" fmla="*/ 2147483647 h 408"/>
              <a:gd name="T4" fmla="*/ 2147483647 w 884"/>
              <a:gd name="T5" fmla="*/ 0 h 408"/>
              <a:gd name="T6" fmla="*/ 0 60000 65536"/>
              <a:gd name="T7" fmla="*/ 0 60000 65536"/>
              <a:gd name="T8" fmla="*/ 0 60000 65536"/>
              <a:gd name="T9" fmla="*/ 0 w 884"/>
              <a:gd name="T10" fmla="*/ 0 h 408"/>
              <a:gd name="T11" fmla="*/ 884 w 884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4" h="408">
                <a:moveTo>
                  <a:pt x="0" y="275"/>
                </a:moveTo>
                <a:cubicBezTo>
                  <a:pt x="66" y="289"/>
                  <a:pt x="248" y="408"/>
                  <a:pt x="395" y="362"/>
                </a:cubicBezTo>
                <a:cubicBezTo>
                  <a:pt x="569" y="349"/>
                  <a:pt x="782" y="76"/>
                  <a:pt x="884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8357" name="Line 165"/>
          <p:cNvSpPr>
            <a:spLocks noChangeShapeType="1"/>
          </p:cNvSpPr>
          <p:nvPr/>
        </p:nvSpPr>
        <p:spPr bwMode="auto">
          <a:xfrm>
            <a:off x="1187450" y="2564061"/>
            <a:ext cx="71438" cy="5762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solidFill>
                <a:schemeClr val="accent6"/>
              </a:solidFill>
              <a:latin typeface="Arial Narrow" pitchFamily="34" charset="0"/>
            </a:endParaRPr>
          </a:p>
        </p:txBody>
      </p:sp>
      <p:grpSp>
        <p:nvGrpSpPr>
          <p:cNvPr id="5" name="Group 166"/>
          <p:cNvGrpSpPr>
            <a:grpSpLocks/>
          </p:cNvGrpSpPr>
          <p:nvPr/>
        </p:nvGrpSpPr>
        <p:grpSpPr bwMode="auto">
          <a:xfrm>
            <a:off x="1042988" y="3356223"/>
            <a:ext cx="1441450" cy="865188"/>
            <a:chOff x="657" y="1434"/>
            <a:chExt cx="908" cy="545"/>
          </a:xfrm>
        </p:grpSpPr>
        <p:sp>
          <p:nvSpPr>
            <p:cNvPr id="50235" name="Line 167"/>
            <p:cNvSpPr>
              <a:spLocks noChangeShapeType="1"/>
            </p:cNvSpPr>
            <p:nvPr/>
          </p:nvSpPr>
          <p:spPr bwMode="auto">
            <a:xfrm flipV="1">
              <a:off x="657" y="1525"/>
              <a:ext cx="136" cy="4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36" name="Line 168"/>
            <p:cNvSpPr>
              <a:spLocks noChangeShapeType="1"/>
            </p:cNvSpPr>
            <p:nvPr/>
          </p:nvSpPr>
          <p:spPr bwMode="auto">
            <a:xfrm flipH="1" flipV="1">
              <a:off x="930" y="1480"/>
              <a:ext cx="226" cy="2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37" name="Line 169"/>
            <p:cNvSpPr>
              <a:spLocks noChangeShapeType="1"/>
            </p:cNvSpPr>
            <p:nvPr/>
          </p:nvSpPr>
          <p:spPr bwMode="auto">
            <a:xfrm flipH="1" flipV="1">
              <a:off x="975" y="1434"/>
              <a:ext cx="590" cy="3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</p:grpSp>
      <p:sp>
        <p:nvSpPr>
          <p:cNvPr id="8362" name="Line 170"/>
          <p:cNvSpPr>
            <a:spLocks noChangeShapeType="1"/>
          </p:cNvSpPr>
          <p:nvPr/>
        </p:nvSpPr>
        <p:spPr bwMode="auto">
          <a:xfrm flipH="1">
            <a:off x="1116013" y="4003923"/>
            <a:ext cx="719137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8363" name="Line 171"/>
          <p:cNvSpPr>
            <a:spLocks noChangeShapeType="1"/>
          </p:cNvSpPr>
          <p:nvPr/>
        </p:nvSpPr>
        <p:spPr bwMode="auto">
          <a:xfrm flipH="1">
            <a:off x="2006600" y="3932486"/>
            <a:ext cx="477838" cy="555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8364" name="Line 172"/>
          <p:cNvSpPr>
            <a:spLocks noChangeShapeType="1"/>
          </p:cNvSpPr>
          <p:nvPr/>
        </p:nvSpPr>
        <p:spPr bwMode="auto">
          <a:xfrm flipH="1" flipV="1">
            <a:off x="1619250" y="3284786"/>
            <a:ext cx="3673475" cy="287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8365" name="Line 173"/>
          <p:cNvSpPr>
            <a:spLocks noChangeShapeType="1"/>
          </p:cNvSpPr>
          <p:nvPr/>
        </p:nvSpPr>
        <p:spPr bwMode="auto">
          <a:xfrm flipH="1" flipV="1">
            <a:off x="684213" y="3932486"/>
            <a:ext cx="215900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8366" name="Line 174"/>
          <p:cNvSpPr>
            <a:spLocks noChangeShapeType="1"/>
          </p:cNvSpPr>
          <p:nvPr/>
        </p:nvSpPr>
        <p:spPr bwMode="auto">
          <a:xfrm>
            <a:off x="827088" y="3861048"/>
            <a:ext cx="865187" cy="714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8367" name="Line 175"/>
          <p:cNvSpPr>
            <a:spLocks noChangeShapeType="1"/>
          </p:cNvSpPr>
          <p:nvPr/>
        </p:nvSpPr>
        <p:spPr bwMode="auto">
          <a:xfrm flipH="1">
            <a:off x="6627813" y="3645148"/>
            <a:ext cx="31750" cy="7191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8368" name="Line 176"/>
          <p:cNvSpPr>
            <a:spLocks noChangeShapeType="1"/>
          </p:cNvSpPr>
          <p:nvPr/>
        </p:nvSpPr>
        <p:spPr bwMode="auto">
          <a:xfrm flipH="1">
            <a:off x="5651500" y="4508748"/>
            <a:ext cx="792163" cy="1444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8369" name="Line 177"/>
          <p:cNvSpPr>
            <a:spLocks noChangeShapeType="1"/>
          </p:cNvSpPr>
          <p:nvPr/>
        </p:nvSpPr>
        <p:spPr bwMode="auto">
          <a:xfrm flipH="1" flipV="1">
            <a:off x="6011863" y="2852986"/>
            <a:ext cx="204787" cy="142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solidFill>
                <a:schemeClr val="accent6"/>
              </a:solidFill>
              <a:latin typeface="Arial Narrow" pitchFamily="34" charset="0"/>
            </a:endParaRPr>
          </a:p>
        </p:txBody>
      </p:sp>
      <p:grpSp>
        <p:nvGrpSpPr>
          <p:cNvPr id="6" name="Group 178"/>
          <p:cNvGrpSpPr>
            <a:grpSpLocks/>
          </p:cNvGrpSpPr>
          <p:nvPr/>
        </p:nvGrpSpPr>
        <p:grpSpPr bwMode="auto">
          <a:xfrm>
            <a:off x="4787900" y="2779961"/>
            <a:ext cx="1908175" cy="1944687"/>
            <a:chOff x="3016" y="1071"/>
            <a:chExt cx="1202" cy="1225"/>
          </a:xfrm>
        </p:grpSpPr>
        <p:sp>
          <p:nvSpPr>
            <p:cNvPr id="50212" name="Oval 179"/>
            <p:cNvSpPr>
              <a:spLocks noChangeArrowheads="1"/>
            </p:cNvSpPr>
            <p:nvPr/>
          </p:nvSpPr>
          <p:spPr bwMode="auto">
            <a:xfrm>
              <a:off x="4150" y="1525"/>
              <a:ext cx="68" cy="68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13" name="Oval 180"/>
            <p:cNvSpPr>
              <a:spLocks noChangeArrowheads="1"/>
            </p:cNvSpPr>
            <p:nvPr/>
          </p:nvSpPr>
          <p:spPr bwMode="auto">
            <a:xfrm>
              <a:off x="3061" y="1298"/>
              <a:ext cx="68" cy="68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14" name="Oval 181"/>
            <p:cNvSpPr>
              <a:spLocks noChangeArrowheads="1"/>
            </p:cNvSpPr>
            <p:nvPr/>
          </p:nvSpPr>
          <p:spPr bwMode="auto">
            <a:xfrm>
              <a:off x="3923" y="1207"/>
              <a:ext cx="68" cy="68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15" name="Oval 182"/>
            <p:cNvSpPr>
              <a:spLocks noChangeArrowheads="1"/>
            </p:cNvSpPr>
            <p:nvPr/>
          </p:nvSpPr>
          <p:spPr bwMode="auto">
            <a:xfrm>
              <a:off x="3696" y="1071"/>
              <a:ext cx="68" cy="68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16" name="Oval 183"/>
            <p:cNvSpPr>
              <a:spLocks noChangeArrowheads="1"/>
            </p:cNvSpPr>
            <p:nvPr/>
          </p:nvSpPr>
          <p:spPr bwMode="auto">
            <a:xfrm>
              <a:off x="3424" y="1525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17" name="Line 184"/>
            <p:cNvSpPr>
              <a:spLocks noChangeShapeType="1"/>
            </p:cNvSpPr>
            <p:nvPr/>
          </p:nvSpPr>
          <p:spPr bwMode="auto">
            <a:xfrm flipV="1">
              <a:off x="3515" y="1162"/>
              <a:ext cx="182" cy="3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18" name="Oval 185"/>
            <p:cNvSpPr>
              <a:spLocks noChangeArrowheads="1"/>
            </p:cNvSpPr>
            <p:nvPr/>
          </p:nvSpPr>
          <p:spPr bwMode="auto">
            <a:xfrm>
              <a:off x="3016" y="1630"/>
              <a:ext cx="68" cy="68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19" name="Oval 186"/>
            <p:cNvSpPr>
              <a:spLocks noChangeArrowheads="1"/>
            </p:cNvSpPr>
            <p:nvPr/>
          </p:nvSpPr>
          <p:spPr bwMode="auto">
            <a:xfrm>
              <a:off x="3433" y="2228"/>
              <a:ext cx="68" cy="68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20" name="Oval 187"/>
            <p:cNvSpPr>
              <a:spLocks noChangeArrowheads="1"/>
            </p:cNvSpPr>
            <p:nvPr/>
          </p:nvSpPr>
          <p:spPr bwMode="auto">
            <a:xfrm>
              <a:off x="3696" y="1933"/>
              <a:ext cx="68" cy="68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21" name="Oval 188"/>
            <p:cNvSpPr>
              <a:spLocks noChangeArrowheads="1"/>
            </p:cNvSpPr>
            <p:nvPr/>
          </p:nvSpPr>
          <p:spPr bwMode="auto">
            <a:xfrm>
              <a:off x="4127" y="2092"/>
              <a:ext cx="68" cy="68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22" name="Oval 189"/>
            <p:cNvSpPr>
              <a:spLocks noChangeArrowheads="1"/>
            </p:cNvSpPr>
            <p:nvPr/>
          </p:nvSpPr>
          <p:spPr bwMode="auto">
            <a:xfrm>
              <a:off x="3039" y="2228"/>
              <a:ext cx="68" cy="68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23" name="Line 190"/>
            <p:cNvSpPr>
              <a:spLocks noChangeShapeType="1"/>
            </p:cNvSpPr>
            <p:nvPr/>
          </p:nvSpPr>
          <p:spPr bwMode="auto">
            <a:xfrm flipV="1">
              <a:off x="3107" y="1675"/>
              <a:ext cx="342" cy="53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24" name="Line 191"/>
            <p:cNvSpPr>
              <a:spLocks noChangeShapeType="1"/>
            </p:cNvSpPr>
            <p:nvPr/>
          </p:nvSpPr>
          <p:spPr bwMode="auto">
            <a:xfrm flipH="1">
              <a:off x="3107" y="1616"/>
              <a:ext cx="272" cy="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25" name="Line 192"/>
            <p:cNvSpPr>
              <a:spLocks noChangeShapeType="1"/>
            </p:cNvSpPr>
            <p:nvPr/>
          </p:nvSpPr>
          <p:spPr bwMode="auto">
            <a:xfrm flipV="1">
              <a:off x="3470" y="1692"/>
              <a:ext cx="14" cy="5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26" name="Line 193"/>
            <p:cNvSpPr>
              <a:spLocks noChangeShapeType="1"/>
            </p:cNvSpPr>
            <p:nvPr/>
          </p:nvSpPr>
          <p:spPr bwMode="auto">
            <a:xfrm flipH="1" flipV="1">
              <a:off x="3560" y="1661"/>
              <a:ext cx="545" cy="40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27" name="Line 194"/>
            <p:cNvSpPr>
              <a:spLocks noChangeShapeType="1"/>
            </p:cNvSpPr>
            <p:nvPr/>
          </p:nvSpPr>
          <p:spPr bwMode="auto">
            <a:xfrm flipV="1">
              <a:off x="3560" y="1298"/>
              <a:ext cx="318" cy="22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28" name="Line 195"/>
            <p:cNvSpPr>
              <a:spLocks noChangeShapeType="1"/>
            </p:cNvSpPr>
            <p:nvPr/>
          </p:nvSpPr>
          <p:spPr bwMode="auto">
            <a:xfrm flipH="1" flipV="1">
              <a:off x="3515" y="1661"/>
              <a:ext cx="181" cy="25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29" name="Line 196"/>
            <p:cNvSpPr>
              <a:spLocks noChangeShapeType="1"/>
            </p:cNvSpPr>
            <p:nvPr/>
          </p:nvSpPr>
          <p:spPr bwMode="auto">
            <a:xfrm flipH="1" flipV="1">
              <a:off x="3152" y="1344"/>
              <a:ext cx="227" cy="18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30" name="Line 197"/>
            <p:cNvSpPr>
              <a:spLocks noChangeShapeType="1"/>
            </p:cNvSpPr>
            <p:nvPr/>
          </p:nvSpPr>
          <p:spPr bwMode="auto">
            <a:xfrm flipH="1">
              <a:off x="3606" y="1570"/>
              <a:ext cx="499" cy="4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31" name="Line 198"/>
            <p:cNvSpPr>
              <a:spLocks noChangeShapeType="1"/>
            </p:cNvSpPr>
            <p:nvPr/>
          </p:nvSpPr>
          <p:spPr bwMode="auto">
            <a:xfrm flipH="1" flipV="1">
              <a:off x="3107" y="1706"/>
              <a:ext cx="317" cy="49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32" name="Line 199"/>
            <p:cNvSpPr>
              <a:spLocks noChangeShapeType="1"/>
            </p:cNvSpPr>
            <p:nvPr/>
          </p:nvSpPr>
          <p:spPr bwMode="auto">
            <a:xfrm flipH="1">
              <a:off x="3107" y="1162"/>
              <a:ext cx="544" cy="45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33" name="Line 200"/>
            <p:cNvSpPr>
              <a:spLocks noChangeShapeType="1"/>
            </p:cNvSpPr>
            <p:nvPr/>
          </p:nvSpPr>
          <p:spPr bwMode="auto">
            <a:xfrm flipH="1">
              <a:off x="3787" y="1616"/>
              <a:ext cx="318" cy="31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34" name="Line 201"/>
            <p:cNvSpPr>
              <a:spLocks noChangeShapeType="1"/>
            </p:cNvSpPr>
            <p:nvPr/>
          </p:nvSpPr>
          <p:spPr bwMode="auto">
            <a:xfrm>
              <a:off x="3969" y="1298"/>
              <a:ext cx="181" cy="18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7" name="Group 202"/>
          <p:cNvGrpSpPr>
            <a:grpSpLocks/>
          </p:cNvGrpSpPr>
          <p:nvPr/>
        </p:nvGrpSpPr>
        <p:grpSpPr bwMode="auto">
          <a:xfrm>
            <a:off x="4932363" y="2924423"/>
            <a:ext cx="1655762" cy="1655763"/>
            <a:chOff x="4150" y="2841"/>
            <a:chExt cx="1043" cy="1043"/>
          </a:xfrm>
        </p:grpSpPr>
        <p:sp>
          <p:nvSpPr>
            <p:cNvPr id="50202" name="Line 203"/>
            <p:cNvSpPr>
              <a:spLocks noChangeShapeType="1"/>
            </p:cNvSpPr>
            <p:nvPr/>
          </p:nvSpPr>
          <p:spPr bwMode="auto">
            <a:xfrm flipV="1">
              <a:off x="4558" y="2841"/>
              <a:ext cx="182" cy="3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03" name="Line 204"/>
            <p:cNvSpPr>
              <a:spLocks noChangeShapeType="1"/>
            </p:cNvSpPr>
            <p:nvPr/>
          </p:nvSpPr>
          <p:spPr bwMode="auto">
            <a:xfrm flipH="1">
              <a:off x="4150" y="3295"/>
              <a:ext cx="272" cy="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04" name="Line 205"/>
            <p:cNvSpPr>
              <a:spLocks noChangeShapeType="1"/>
            </p:cNvSpPr>
            <p:nvPr/>
          </p:nvSpPr>
          <p:spPr bwMode="auto">
            <a:xfrm flipV="1">
              <a:off x="4513" y="3371"/>
              <a:ext cx="14" cy="5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05" name="Line 206"/>
            <p:cNvSpPr>
              <a:spLocks noChangeShapeType="1"/>
            </p:cNvSpPr>
            <p:nvPr/>
          </p:nvSpPr>
          <p:spPr bwMode="auto">
            <a:xfrm flipH="1" flipV="1">
              <a:off x="4603" y="3340"/>
              <a:ext cx="545" cy="4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06" name="Line 207"/>
            <p:cNvSpPr>
              <a:spLocks noChangeShapeType="1"/>
            </p:cNvSpPr>
            <p:nvPr/>
          </p:nvSpPr>
          <p:spPr bwMode="auto">
            <a:xfrm flipH="1" flipV="1">
              <a:off x="4195" y="3023"/>
              <a:ext cx="227" cy="18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07" name="Line 208"/>
            <p:cNvSpPr>
              <a:spLocks noChangeShapeType="1"/>
            </p:cNvSpPr>
            <p:nvPr/>
          </p:nvSpPr>
          <p:spPr bwMode="auto">
            <a:xfrm flipH="1">
              <a:off x="4649" y="3249"/>
              <a:ext cx="499" cy="4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08" name="Line 209"/>
            <p:cNvSpPr>
              <a:spLocks noChangeShapeType="1"/>
            </p:cNvSpPr>
            <p:nvPr/>
          </p:nvSpPr>
          <p:spPr bwMode="auto">
            <a:xfrm flipH="1" flipV="1">
              <a:off x="4150" y="3385"/>
              <a:ext cx="317" cy="49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09" name="Line 210"/>
            <p:cNvSpPr>
              <a:spLocks noChangeShapeType="1"/>
            </p:cNvSpPr>
            <p:nvPr/>
          </p:nvSpPr>
          <p:spPr bwMode="auto">
            <a:xfrm flipH="1">
              <a:off x="4150" y="2841"/>
              <a:ext cx="544" cy="4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10" name="Line 211"/>
            <p:cNvSpPr>
              <a:spLocks noChangeShapeType="1"/>
            </p:cNvSpPr>
            <p:nvPr/>
          </p:nvSpPr>
          <p:spPr bwMode="auto">
            <a:xfrm flipH="1">
              <a:off x="4830" y="3295"/>
              <a:ext cx="318" cy="31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50211" name="Line 212"/>
            <p:cNvSpPr>
              <a:spLocks noChangeShapeType="1"/>
            </p:cNvSpPr>
            <p:nvPr/>
          </p:nvSpPr>
          <p:spPr bwMode="auto">
            <a:xfrm>
              <a:off x="5012" y="2977"/>
              <a:ext cx="181" cy="1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</p:grpSp>
      <p:sp>
        <p:nvSpPr>
          <p:cNvPr id="8405" name="Line 213"/>
          <p:cNvSpPr>
            <a:spLocks noChangeShapeType="1"/>
          </p:cNvSpPr>
          <p:nvPr/>
        </p:nvSpPr>
        <p:spPr bwMode="auto">
          <a:xfrm flipH="1" flipV="1">
            <a:off x="1619250" y="3284786"/>
            <a:ext cx="3673475" cy="28733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8406" name="Text Box 214"/>
          <p:cNvSpPr txBox="1">
            <a:spLocks noChangeArrowheads="1"/>
          </p:cNvSpPr>
          <p:nvPr/>
        </p:nvSpPr>
        <p:spPr bwMode="auto">
          <a:xfrm>
            <a:off x="1908174" y="1340768"/>
            <a:ext cx="2663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AR" sz="1600" dirty="0" smtClean="0">
                <a:solidFill>
                  <a:schemeClr val="accent6"/>
                </a:solidFill>
              </a:rPr>
              <a:t>El vínculo entre nodos se vuelve estratégico.</a:t>
            </a:r>
            <a:endParaRPr lang="es-AR" sz="1600" dirty="0">
              <a:solidFill>
                <a:schemeClr val="accent6"/>
              </a:solidFill>
            </a:endParaRPr>
          </a:p>
        </p:txBody>
      </p:sp>
      <p:sp>
        <p:nvSpPr>
          <p:cNvPr id="8407" name="Text Box 215"/>
          <p:cNvSpPr txBox="1">
            <a:spLocks noChangeArrowheads="1"/>
          </p:cNvSpPr>
          <p:nvPr/>
        </p:nvSpPr>
        <p:spPr bwMode="auto">
          <a:xfrm>
            <a:off x="179512" y="4726236"/>
            <a:ext cx="3671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AR" dirty="0" smtClean="0">
                <a:solidFill>
                  <a:schemeClr val="accent6"/>
                </a:solidFill>
                <a:latin typeface="Arial Narrow" pitchFamily="34" charset="0"/>
              </a:rPr>
              <a:t>La red logra su propia dinámica, y las </a:t>
            </a:r>
            <a:r>
              <a:rPr lang="es-AR" dirty="0" err="1" smtClean="0">
                <a:solidFill>
                  <a:schemeClr val="accent6"/>
                </a:solidFill>
                <a:latin typeface="Arial Narrow" pitchFamily="34" charset="0"/>
              </a:rPr>
              <a:t>org</a:t>
            </a:r>
            <a:r>
              <a:rPr lang="es-AR" dirty="0" smtClean="0">
                <a:solidFill>
                  <a:schemeClr val="accent6"/>
                </a:solidFill>
                <a:latin typeface="Arial Narrow" pitchFamily="34" charset="0"/>
              </a:rPr>
              <a:t>. se coordinan entre si.</a:t>
            </a:r>
            <a:endParaRPr lang="es-AR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50197" name="Text Box 216"/>
          <p:cNvSpPr txBox="1">
            <a:spLocks noChangeArrowheads="1"/>
          </p:cNvSpPr>
          <p:nvPr/>
        </p:nvSpPr>
        <p:spPr bwMode="auto">
          <a:xfrm>
            <a:off x="611187" y="1726863"/>
            <a:ext cx="720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AR" sz="1600" dirty="0" err="1" smtClean="0">
                <a:solidFill>
                  <a:schemeClr val="accent6"/>
                </a:solidFill>
                <a:latin typeface="Arial Narrow" pitchFamily="34" charset="0"/>
              </a:rPr>
              <a:t>Hub</a:t>
            </a:r>
            <a:endParaRPr lang="es-AR" sz="1600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50198" name="Text Box 217"/>
          <p:cNvSpPr txBox="1">
            <a:spLocks noChangeArrowheads="1"/>
          </p:cNvSpPr>
          <p:nvPr/>
        </p:nvSpPr>
        <p:spPr bwMode="auto">
          <a:xfrm>
            <a:off x="323850" y="2421186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AR" sz="1000" smtClean="0">
                <a:solidFill>
                  <a:schemeClr val="accent6"/>
                </a:solidFill>
                <a:latin typeface="Arial Narrow" pitchFamily="34" charset="0"/>
              </a:rPr>
              <a:t>Hub</a:t>
            </a:r>
            <a:endParaRPr lang="es-AR" sz="1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8410" name="Text Box 218"/>
          <p:cNvSpPr txBox="1">
            <a:spLocks noChangeArrowheads="1"/>
          </p:cNvSpPr>
          <p:nvPr/>
        </p:nvSpPr>
        <p:spPr bwMode="auto">
          <a:xfrm>
            <a:off x="5292725" y="1844923"/>
            <a:ext cx="2447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AR" sz="2000" smtClean="0">
                <a:solidFill>
                  <a:schemeClr val="accent6"/>
                </a:solidFill>
                <a:latin typeface="Arial Narrow" pitchFamily="34" charset="0"/>
              </a:rPr>
              <a:t>Es identificada una nueva org.</a:t>
            </a:r>
            <a:r>
              <a:rPr lang="es-AR" smtClean="0">
                <a:solidFill>
                  <a:schemeClr val="accent6"/>
                </a:solidFill>
                <a:latin typeface="Arial Narrow" pitchFamily="34" charset="0"/>
              </a:rPr>
              <a:t>.</a:t>
            </a:r>
            <a:endParaRPr lang="es-AR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8411" name="Text Box 219"/>
          <p:cNvSpPr txBox="1">
            <a:spLocks noChangeArrowheads="1"/>
          </p:cNvSpPr>
          <p:nvPr/>
        </p:nvSpPr>
        <p:spPr bwMode="auto">
          <a:xfrm>
            <a:off x="6805613" y="3213348"/>
            <a:ext cx="1727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AR" smtClean="0">
                <a:solidFill>
                  <a:schemeClr val="accent6"/>
                </a:solidFill>
                <a:latin typeface="Arial Narrow" pitchFamily="34" charset="0"/>
              </a:rPr>
              <a:t>La nueva org. pertenece a una red</a:t>
            </a:r>
            <a:r>
              <a:rPr lang="es-AR" sz="2000" smtClean="0">
                <a:solidFill>
                  <a:schemeClr val="accent6"/>
                </a:solidFill>
                <a:latin typeface="Arial Narrow" pitchFamily="34" charset="0"/>
              </a:rPr>
              <a:t>.</a:t>
            </a:r>
            <a:endParaRPr lang="es-AR" sz="2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8413" name="Text Box 221"/>
          <p:cNvSpPr txBox="1">
            <a:spLocks noChangeArrowheads="1"/>
          </p:cNvSpPr>
          <p:nvPr/>
        </p:nvSpPr>
        <p:spPr bwMode="auto">
          <a:xfrm>
            <a:off x="5148263" y="4941168"/>
            <a:ext cx="3024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AR" dirty="0" smtClean="0">
                <a:solidFill>
                  <a:schemeClr val="accent6"/>
                </a:solidFill>
                <a:latin typeface="Arial Narrow" pitchFamily="34" charset="0"/>
              </a:rPr>
              <a:t>Algunas organizaciones desarrollan vínculos, y van acercando  otras entidades. Se amplía la red.</a:t>
            </a:r>
            <a:endParaRPr lang="es-AR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93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31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4" grpId="0" animBg="1"/>
      <p:bldP spid="8355" grpId="0" animBg="1"/>
      <p:bldP spid="8356" grpId="0" animBg="1"/>
      <p:bldP spid="8357" grpId="0" animBg="1"/>
      <p:bldP spid="8362" grpId="0" animBg="1"/>
      <p:bldP spid="8363" grpId="0" animBg="1"/>
      <p:bldP spid="8364" grpId="0" animBg="1"/>
      <p:bldP spid="8365" grpId="0" animBg="1"/>
      <p:bldP spid="8366" grpId="0" animBg="1"/>
      <p:bldP spid="8367" grpId="0" animBg="1"/>
      <p:bldP spid="8368" grpId="0" animBg="1"/>
      <p:bldP spid="8369" grpId="0" animBg="1"/>
      <p:bldP spid="8405" grpId="0" animBg="1"/>
      <p:bldP spid="8406" grpId="0"/>
      <p:bldP spid="8406" grpId="1"/>
      <p:bldP spid="8407" grpId="0"/>
      <p:bldP spid="8407" grpId="1"/>
      <p:bldP spid="8410" grpId="0"/>
      <p:bldP spid="8410" grpId="1"/>
      <p:bldP spid="8411" grpId="0"/>
      <p:bldP spid="8411" grpId="1"/>
      <p:bldP spid="84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492896"/>
            <a:ext cx="8659688" cy="3096692"/>
          </a:xfrm>
        </p:spPr>
        <p:txBody>
          <a:bodyPr/>
          <a:lstStyle/>
          <a:p>
            <a:pPr marL="0" indent="0" defTabSz="762000">
              <a:defRPr/>
            </a:pPr>
            <a:r>
              <a:rPr lang="es-ES_tradnl" sz="2400" i="1" dirty="0" smtClean="0">
                <a:latin typeface="Arial Narrow" pitchFamily="34" charset="0"/>
              </a:rPr>
              <a:t>E</a:t>
            </a:r>
            <a:r>
              <a:rPr lang="es-AR" sz="2400" i="1" dirty="0" smtClean="0">
                <a:latin typeface="Arial Narrow" pitchFamily="34" charset="0"/>
              </a:rPr>
              <a:t>s planteada como un modelo de gestión de programas e iniciativas sociales, generalmente surge desde el Estado e implica una nueva manera participativa de administrarlas, convocando a diversos actores involucrados en la temática para  compartir y definir tareas de mediano y largo plazo</a:t>
            </a:r>
            <a:r>
              <a:rPr lang="es-ES_tradnl" sz="2400" i="1" dirty="0" smtClean="0">
                <a:latin typeface="Arial Narrow" pitchFamily="34" charset="0"/>
              </a:rPr>
              <a:t>.</a:t>
            </a:r>
            <a:endParaRPr lang="es-ES_tradnl" sz="2400" dirty="0" smtClean="0">
              <a:latin typeface="Arial Narrow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90805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2400" dirty="0" smtClean="0">
                <a:solidFill>
                  <a:schemeClr val="bg1"/>
                </a:solidFill>
                <a:latin typeface="Arial Narrow" pitchFamily="34" charset="0"/>
              </a:rPr>
              <a:t>¿</a:t>
            </a:r>
            <a:r>
              <a:rPr lang="es-ES_tradnl" sz="2400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Que es la Gestión Asociada?</a:t>
            </a:r>
            <a:endParaRPr lang="es-ES" sz="2400" kern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32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8"/>
          <p:cNvGrpSpPr>
            <a:grpSpLocks/>
          </p:cNvGrpSpPr>
          <p:nvPr/>
        </p:nvGrpSpPr>
        <p:grpSpPr bwMode="auto">
          <a:xfrm>
            <a:off x="1749425" y="1098004"/>
            <a:ext cx="5630863" cy="5067300"/>
            <a:chOff x="1344" y="912"/>
            <a:chExt cx="3547" cy="3192"/>
          </a:xfrm>
        </p:grpSpPr>
        <p:grpSp>
          <p:nvGrpSpPr>
            <p:cNvPr id="55299" name="Group 54"/>
            <p:cNvGrpSpPr>
              <a:grpSpLocks/>
            </p:cNvGrpSpPr>
            <p:nvPr/>
          </p:nvGrpSpPr>
          <p:grpSpPr bwMode="auto">
            <a:xfrm>
              <a:off x="1344" y="912"/>
              <a:ext cx="3547" cy="3192"/>
              <a:chOff x="1344" y="912"/>
              <a:chExt cx="3547" cy="3192"/>
            </a:xfrm>
          </p:grpSpPr>
          <p:sp>
            <p:nvSpPr>
              <p:cNvPr id="55301" name="Oval 48"/>
              <p:cNvSpPr>
                <a:spLocks noChangeArrowheads="1"/>
              </p:cNvSpPr>
              <p:nvPr/>
            </p:nvSpPr>
            <p:spPr bwMode="auto">
              <a:xfrm>
                <a:off x="2331" y="2872"/>
                <a:ext cx="1368" cy="1232"/>
              </a:xfrm>
              <a:prstGeom prst="ellips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762000"/>
                <a:r>
                  <a:rPr lang="es-ES_tradnl" sz="2000">
                    <a:latin typeface="Arial Narrow" pitchFamily="34" charset="0"/>
                  </a:rPr>
                  <a:t>Comunidad</a:t>
                </a:r>
              </a:p>
            </p:txBody>
          </p:sp>
          <p:sp>
            <p:nvSpPr>
              <p:cNvPr id="55302" name="Oval 50"/>
              <p:cNvSpPr>
                <a:spLocks noChangeArrowheads="1"/>
              </p:cNvSpPr>
              <p:nvPr/>
            </p:nvSpPr>
            <p:spPr bwMode="auto">
              <a:xfrm>
                <a:off x="2353" y="912"/>
                <a:ext cx="1368" cy="1232"/>
              </a:xfrm>
              <a:prstGeom prst="ellips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762000"/>
                <a:r>
                  <a:rPr lang="es-ES_tradnl" sz="2000">
                    <a:latin typeface="Arial Narrow" pitchFamily="34" charset="0"/>
                  </a:rPr>
                  <a:t>OSC</a:t>
                </a:r>
              </a:p>
            </p:txBody>
          </p:sp>
          <p:sp>
            <p:nvSpPr>
              <p:cNvPr id="55303" name="Oval 51"/>
              <p:cNvSpPr>
                <a:spLocks noChangeArrowheads="1"/>
              </p:cNvSpPr>
              <p:nvPr/>
            </p:nvSpPr>
            <p:spPr bwMode="auto">
              <a:xfrm>
                <a:off x="1344" y="1966"/>
                <a:ext cx="1368" cy="1232"/>
              </a:xfrm>
              <a:prstGeom prst="ellips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762000"/>
                <a:r>
                  <a:rPr lang="es-ES_tradnl" sz="2000">
                    <a:latin typeface="Arial Narrow" pitchFamily="34" charset="0"/>
                  </a:rPr>
                  <a:t>Estado</a:t>
                </a:r>
              </a:p>
            </p:txBody>
          </p:sp>
          <p:sp>
            <p:nvSpPr>
              <p:cNvPr id="55304" name="Oval 52"/>
              <p:cNvSpPr>
                <a:spLocks noChangeArrowheads="1"/>
              </p:cNvSpPr>
              <p:nvPr/>
            </p:nvSpPr>
            <p:spPr bwMode="auto">
              <a:xfrm>
                <a:off x="3523" y="1969"/>
                <a:ext cx="1368" cy="1232"/>
              </a:xfrm>
              <a:prstGeom prst="ellips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762000"/>
                <a:r>
                  <a:rPr lang="es-ES_tradnl" sz="2000">
                    <a:latin typeface="Arial Narrow" pitchFamily="34" charset="0"/>
                  </a:rPr>
                  <a:t>Red OSC</a:t>
                </a:r>
              </a:p>
            </p:txBody>
          </p:sp>
        </p:grpSp>
        <p:sp>
          <p:nvSpPr>
            <p:cNvPr id="55300" name="Oval 53"/>
            <p:cNvSpPr>
              <a:spLocks noChangeArrowheads="1"/>
            </p:cNvSpPr>
            <p:nvPr/>
          </p:nvSpPr>
          <p:spPr bwMode="auto">
            <a:xfrm>
              <a:off x="2375" y="1860"/>
              <a:ext cx="1367" cy="1233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762000"/>
              <a:r>
                <a:rPr lang="es-ES_tradnl" sz="2000" dirty="0">
                  <a:latin typeface="Arial Narrow" pitchFamily="34" charset="0"/>
                </a:rPr>
                <a:t>Gestión </a:t>
              </a:r>
              <a:endParaRPr lang="es-ES_tradnl" sz="2000" dirty="0" smtClean="0">
                <a:latin typeface="Arial Narrow" pitchFamily="34" charset="0"/>
              </a:endParaRPr>
            </a:p>
            <a:p>
              <a:pPr algn="ctr" defTabSz="762000"/>
              <a:r>
                <a:rPr lang="es-ES_tradnl" sz="2000" dirty="0" smtClean="0">
                  <a:latin typeface="Arial Narrow" pitchFamily="34" charset="0"/>
                </a:rPr>
                <a:t>Asociada</a:t>
              </a:r>
              <a:endParaRPr lang="es-ES_tradnl" sz="2000" dirty="0">
                <a:latin typeface="Arial Narrow" pitchFamily="34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33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1728"/>
            <a:ext cx="8229600" cy="1717352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400" i="1" dirty="0" smtClean="0">
                <a:latin typeface="Arial Narrow" pitchFamily="34" charset="0"/>
              </a:rPr>
              <a:t>	Son iniciativas público-privadas en la que están representados el ámbito gubernamental, empresarial y/o cívico. Donde cada uno de los miembros contribuye con recursos y participa en el proceso de la toma de decisiones.</a:t>
            </a:r>
          </a:p>
          <a:p>
            <a:pPr algn="ctr" eaLnBrk="1" hangingPunct="1">
              <a:defRPr/>
            </a:pPr>
            <a:endParaRPr lang="es-ES" sz="2800" dirty="0" smtClean="0">
              <a:latin typeface="Arial Narrow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90805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2400" dirty="0" smtClean="0">
                <a:solidFill>
                  <a:schemeClr val="bg1"/>
                </a:solidFill>
                <a:latin typeface="Arial Narrow" pitchFamily="34" charset="0"/>
              </a:rPr>
              <a:t>¿</a:t>
            </a:r>
            <a:r>
              <a:rPr lang="es-ES_tradnl" sz="2400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Que son las Alianzas?</a:t>
            </a:r>
            <a:endParaRPr lang="es-ES" sz="2400" kern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34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455738" y="1306661"/>
            <a:ext cx="6572250" cy="5146675"/>
            <a:chOff x="1455738" y="1306661"/>
            <a:chExt cx="6572250" cy="5146675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1681163" y="2097236"/>
              <a:ext cx="5786437" cy="4044950"/>
              <a:chOff x="384" y="960"/>
              <a:chExt cx="4464" cy="3120"/>
            </a:xfrm>
          </p:grpSpPr>
          <p:sp>
            <p:nvSpPr>
              <p:cNvPr id="5" name="Line 3"/>
              <p:cNvSpPr>
                <a:spLocks noChangeShapeType="1"/>
              </p:cNvSpPr>
              <p:nvPr/>
            </p:nvSpPr>
            <p:spPr bwMode="auto">
              <a:xfrm flipH="1">
                <a:off x="4320" y="2160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s-ES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" name="Line 4"/>
              <p:cNvSpPr>
                <a:spLocks noChangeShapeType="1"/>
              </p:cNvSpPr>
              <p:nvPr/>
            </p:nvSpPr>
            <p:spPr bwMode="auto">
              <a:xfrm>
                <a:off x="1056" y="1056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s-ES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" name="Line 5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s-ES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>
                <a:off x="384" y="1248"/>
                <a:ext cx="288" cy="14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s-ES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 flipH="1">
                <a:off x="2352" y="1776"/>
                <a:ext cx="96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s-ES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>
                <a:off x="1968" y="1152"/>
                <a:ext cx="24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s-ES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 flipH="1">
                <a:off x="3936" y="1344"/>
                <a:ext cx="147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s-ES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>
                <a:off x="3936" y="2592"/>
                <a:ext cx="49" cy="7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s-ES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 flipH="1">
                <a:off x="3264" y="2496"/>
                <a:ext cx="431" cy="28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s-ES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>
                <a:off x="4512" y="1344"/>
                <a:ext cx="240" cy="4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s-ES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 flipH="1">
                <a:off x="4272" y="2448"/>
                <a:ext cx="576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s-ES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 flipH="1">
                <a:off x="1968" y="2688"/>
                <a:ext cx="14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s-ES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>
                <a:off x="769" y="3504"/>
                <a:ext cx="98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s-ES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 flipH="1">
                <a:off x="2640" y="1200"/>
                <a:ext cx="1248" cy="10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s-ES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2017" y="960"/>
                <a:ext cx="18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s-ES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>
                <a:off x="1152" y="3120"/>
                <a:ext cx="33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s-ES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 flipV="1">
                <a:off x="1487" y="3888"/>
                <a:ext cx="671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s-ES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 flipV="1">
                <a:off x="2880" y="3600"/>
                <a:ext cx="96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s-ES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>
                <a:off x="2640" y="2688"/>
                <a:ext cx="145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s-ES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>
                <a:off x="3360" y="3216"/>
                <a:ext cx="576" cy="28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s-ES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5" name="Line 23"/>
              <p:cNvSpPr>
                <a:spLocks noChangeShapeType="1"/>
              </p:cNvSpPr>
              <p:nvPr/>
            </p:nvSpPr>
            <p:spPr bwMode="auto">
              <a:xfrm>
                <a:off x="2880" y="1536"/>
                <a:ext cx="816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s-ES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>
                <a:off x="816" y="1248"/>
                <a:ext cx="96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s-ES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>
                <a:off x="2448" y="2688"/>
                <a:ext cx="0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s-ES" sz="24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2863850" y="1786086"/>
              <a:ext cx="3919538" cy="3754437"/>
              <a:chOff x="1296" y="720"/>
              <a:chExt cx="3024" cy="2896"/>
            </a:xfrm>
          </p:grpSpPr>
          <p:sp>
            <p:nvSpPr>
              <p:cNvPr id="40982" name="Oval 30"/>
              <p:cNvSpPr>
                <a:spLocks noChangeArrowheads="1"/>
              </p:cNvSpPr>
              <p:nvPr/>
            </p:nvSpPr>
            <p:spPr bwMode="auto">
              <a:xfrm>
                <a:off x="1440" y="2928"/>
                <a:ext cx="720" cy="688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762000">
                  <a:defRPr/>
                </a:pPr>
                <a:r>
                  <a:rPr lang="es-ES_tradnl" sz="900">
                    <a:solidFill>
                      <a:schemeClr val="bg1"/>
                    </a:solidFill>
                    <a:latin typeface="+mj-lt"/>
                  </a:rPr>
                  <a:t>Empresa</a:t>
                </a:r>
              </a:p>
            </p:txBody>
          </p:sp>
          <p:grpSp>
            <p:nvGrpSpPr>
              <p:cNvPr id="53278" name="Group 31"/>
              <p:cNvGrpSpPr>
                <a:grpSpLocks/>
              </p:cNvGrpSpPr>
              <p:nvPr/>
            </p:nvGrpSpPr>
            <p:grpSpPr bwMode="auto">
              <a:xfrm>
                <a:off x="1296" y="720"/>
                <a:ext cx="3024" cy="2656"/>
                <a:chOff x="1296" y="720"/>
                <a:chExt cx="3024" cy="2656"/>
              </a:xfrm>
            </p:grpSpPr>
            <p:sp>
              <p:nvSpPr>
                <p:cNvPr id="40984" name="Oval 32"/>
                <p:cNvSpPr>
                  <a:spLocks noChangeArrowheads="1"/>
                </p:cNvSpPr>
                <p:nvPr/>
              </p:nvSpPr>
              <p:spPr bwMode="auto">
                <a:xfrm>
                  <a:off x="2688" y="2688"/>
                  <a:ext cx="720" cy="68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defTabSz="762000">
                    <a:defRPr/>
                  </a:pPr>
                  <a:r>
                    <a:rPr lang="es-ES_tradnl" sz="900">
                      <a:solidFill>
                        <a:schemeClr val="bg1"/>
                      </a:solidFill>
                      <a:latin typeface="+mj-lt"/>
                    </a:rPr>
                    <a:t>Empresa</a:t>
                  </a:r>
                </a:p>
              </p:txBody>
            </p:sp>
            <p:sp>
              <p:nvSpPr>
                <p:cNvPr id="40985" name="Oval 33"/>
                <p:cNvSpPr>
                  <a:spLocks noChangeArrowheads="1"/>
                </p:cNvSpPr>
                <p:nvPr/>
              </p:nvSpPr>
              <p:spPr bwMode="auto">
                <a:xfrm>
                  <a:off x="3600" y="1920"/>
                  <a:ext cx="720" cy="68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defTabSz="762000">
                    <a:defRPr/>
                  </a:pPr>
                  <a:r>
                    <a:rPr lang="es-ES_tradnl" sz="900">
                      <a:solidFill>
                        <a:schemeClr val="bg1"/>
                      </a:solidFill>
                      <a:latin typeface="+mj-lt"/>
                    </a:rPr>
                    <a:t>MERCADO</a:t>
                  </a:r>
                </a:p>
              </p:txBody>
            </p:sp>
            <p:sp>
              <p:nvSpPr>
                <p:cNvPr id="40986" name="Oval 34"/>
                <p:cNvSpPr>
                  <a:spLocks noChangeArrowheads="1"/>
                </p:cNvSpPr>
                <p:nvPr/>
              </p:nvSpPr>
              <p:spPr bwMode="auto">
                <a:xfrm>
                  <a:off x="1296" y="720"/>
                  <a:ext cx="720" cy="68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defTabSz="762000">
                    <a:defRPr/>
                  </a:pPr>
                  <a:r>
                    <a:rPr lang="es-ES_tradnl" sz="900">
                      <a:solidFill>
                        <a:schemeClr val="bg1"/>
                      </a:solidFill>
                      <a:latin typeface="+mj-lt"/>
                    </a:rPr>
                    <a:t>Empresa</a:t>
                  </a:r>
                </a:p>
              </p:txBody>
            </p:sp>
          </p:grpSp>
        </p:grpSp>
        <p:grpSp>
          <p:nvGrpSpPr>
            <p:cNvPr id="28" name="Group 35"/>
            <p:cNvGrpSpPr>
              <a:grpSpLocks/>
            </p:cNvGrpSpPr>
            <p:nvPr/>
          </p:nvGrpSpPr>
          <p:grpSpPr bwMode="auto">
            <a:xfrm>
              <a:off x="1619250" y="2282973"/>
              <a:ext cx="6408738" cy="4170363"/>
              <a:chOff x="336" y="1104"/>
              <a:chExt cx="4944" cy="3216"/>
            </a:xfrm>
          </p:grpSpPr>
          <p:sp>
            <p:nvSpPr>
              <p:cNvPr id="40976" name="Oval 36"/>
              <p:cNvSpPr>
                <a:spLocks noChangeArrowheads="1"/>
              </p:cNvSpPr>
              <p:nvPr/>
            </p:nvSpPr>
            <p:spPr bwMode="auto">
              <a:xfrm>
                <a:off x="4560" y="1776"/>
                <a:ext cx="720" cy="688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762000">
                  <a:defRPr/>
                </a:pPr>
                <a:r>
                  <a:rPr lang="es-ES_tradnl" sz="900">
                    <a:solidFill>
                      <a:schemeClr val="bg1"/>
                    </a:solidFill>
                    <a:latin typeface="+mj-lt"/>
                  </a:rPr>
                  <a:t>OSC</a:t>
                </a:r>
              </a:p>
            </p:txBody>
          </p:sp>
          <p:sp>
            <p:nvSpPr>
              <p:cNvPr id="40977" name="Oval 37"/>
              <p:cNvSpPr>
                <a:spLocks noChangeArrowheads="1"/>
              </p:cNvSpPr>
              <p:nvPr/>
            </p:nvSpPr>
            <p:spPr bwMode="auto">
              <a:xfrm>
                <a:off x="2136" y="3417"/>
                <a:ext cx="720" cy="688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762000">
                  <a:defRPr/>
                </a:pPr>
                <a:r>
                  <a:rPr lang="es-ES_tradnl" sz="900">
                    <a:solidFill>
                      <a:schemeClr val="bg1"/>
                    </a:solidFill>
                    <a:latin typeface="+mj-lt"/>
                  </a:rPr>
                  <a:t>SECTOR </a:t>
                </a:r>
              </a:p>
              <a:p>
                <a:pPr algn="ctr" defTabSz="762000">
                  <a:defRPr/>
                </a:pPr>
                <a:r>
                  <a:rPr lang="es-ES_tradnl" sz="900">
                    <a:solidFill>
                      <a:schemeClr val="bg1"/>
                    </a:solidFill>
                    <a:latin typeface="+mj-lt"/>
                  </a:rPr>
                  <a:t>SOCIAL</a:t>
                </a:r>
              </a:p>
            </p:txBody>
          </p:sp>
          <p:sp>
            <p:nvSpPr>
              <p:cNvPr id="40978" name="Oval 38"/>
              <p:cNvSpPr>
                <a:spLocks noChangeArrowheads="1"/>
              </p:cNvSpPr>
              <p:nvPr/>
            </p:nvSpPr>
            <p:spPr bwMode="auto">
              <a:xfrm>
                <a:off x="336" y="2736"/>
                <a:ext cx="816" cy="768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762000">
                  <a:defRPr/>
                </a:pPr>
                <a:r>
                  <a:rPr lang="es-ES_tradnl" sz="900">
                    <a:solidFill>
                      <a:schemeClr val="bg1"/>
                    </a:solidFill>
                    <a:latin typeface="+mj-lt"/>
                  </a:rPr>
                  <a:t>SECTOR</a:t>
                </a:r>
              </a:p>
              <a:p>
                <a:pPr algn="ctr" defTabSz="762000">
                  <a:defRPr/>
                </a:pPr>
                <a:r>
                  <a:rPr lang="es-ES_tradnl" sz="900">
                    <a:solidFill>
                      <a:schemeClr val="bg1"/>
                    </a:solidFill>
                    <a:latin typeface="+mj-lt"/>
                  </a:rPr>
                  <a:t>SOCIAL</a:t>
                </a:r>
              </a:p>
            </p:txBody>
          </p:sp>
          <p:sp>
            <p:nvSpPr>
              <p:cNvPr id="40979" name="Oval 39"/>
              <p:cNvSpPr>
                <a:spLocks noChangeArrowheads="1"/>
              </p:cNvSpPr>
              <p:nvPr/>
            </p:nvSpPr>
            <p:spPr bwMode="auto">
              <a:xfrm>
                <a:off x="768" y="3632"/>
                <a:ext cx="720" cy="688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762000">
                  <a:defRPr/>
                </a:pPr>
                <a:r>
                  <a:rPr lang="es-ES_tradnl" sz="900">
                    <a:solidFill>
                      <a:schemeClr val="bg1"/>
                    </a:solidFill>
                    <a:latin typeface="+mj-lt"/>
                  </a:rPr>
                  <a:t>OSC</a:t>
                </a:r>
              </a:p>
            </p:txBody>
          </p:sp>
          <p:sp>
            <p:nvSpPr>
              <p:cNvPr id="40980" name="Oval 40"/>
              <p:cNvSpPr>
                <a:spLocks noChangeArrowheads="1"/>
              </p:cNvSpPr>
              <p:nvPr/>
            </p:nvSpPr>
            <p:spPr bwMode="auto">
              <a:xfrm>
                <a:off x="721" y="1681"/>
                <a:ext cx="719" cy="688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762000">
                  <a:defRPr/>
                </a:pPr>
                <a:r>
                  <a:rPr lang="es-ES_tradnl" sz="900">
                    <a:solidFill>
                      <a:schemeClr val="bg1"/>
                    </a:solidFill>
                    <a:latin typeface="+mj-lt"/>
                  </a:rPr>
                  <a:t>OSC</a:t>
                </a:r>
              </a:p>
            </p:txBody>
          </p:sp>
          <p:sp>
            <p:nvSpPr>
              <p:cNvPr id="40981" name="Oval 41"/>
              <p:cNvSpPr>
                <a:spLocks noChangeArrowheads="1"/>
              </p:cNvSpPr>
              <p:nvPr/>
            </p:nvSpPr>
            <p:spPr bwMode="auto">
              <a:xfrm>
                <a:off x="2160" y="1104"/>
                <a:ext cx="720" cy="688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762000">
                  <a:defRPr/>
                </a:pPr>
                <a:r>
                  <a:rPr lang="es-ES_tradnl" sz="900">
                    <a:solidFill>
                      <a:schemeClr val="bg1"/>
                    </a:solidFill>
                    <a:latin typeface="+mj-lt"/>
                  </a:rPr>
                  <a:t>OSC</a:t>
                </a:r>
              </a:p>
            </p:txBody>
          </p:sp>
        </p:grpSp>
        <p:grpSp>
          <p:nvGrpSpPr>
            <p:cNvPr id="29" name="Group 42"/>
            <p:cNvGrpSpPr>
              <a:grpSpLocks/>
            </p:cNvGrpSpPr>
            <p:nvPr/>
          </p:nvGrpSpPr>
          <p:grpSpPr bwMode="auto">
            <a:xfrm>
              <a:off x="3797300" y="1724173"/>
              <a:ext cx="3297238" cy="2613025"/>
              <a:chOff x="2016" y="672"/>
              <a:chExt cx="2544" cy="2016"/>
            </a:xfrm>
          </p:grpSpPr>
          <p:grpSp>
            <p:nvGrpSpPr>
              <p:cNvPr id="53259" name="Group 43"/>
              <p:cNvGrpSpPr>
                <a:grpSpLocks/>
              </p:cNvGrpSpPr>
              <p:nvPr/>
            </p:nvGrpSpPr>
            <p:grpSpPr bwMode="auto">
              <a:xfrm>
                <a:off x="3840" y="672"/>
                <a:ext cx="720" cy="672"/>
                <a:chOff x="3840" y="672"/>
                <a:chExt cx="720" cy="672"/>
              </a:xfrm>
            </p:grpSpPr>
            <p:sp>
              <p:nvSpPr>
                <p:cNvPr id="40974" name="Rectangle 44"/>
                <p:cNvSpPr>
                  <a:spLocks noChangeArrowheads="1"/>
                </p:cNvSpPr>
                <p:nvPr/>
              </p:nvSpPr>
              <p:spPr bwMode="auto">
                <a:xfrm>
                  <a:off x="3840" y="672"/>
                  <a:ext cx="672" cy="67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s-ES" sz="240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4097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840" y="913"/>
                  <a:ext cx="720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s-AR" sz="900" dirty="0">
                      <a:solidFill>
                        <a:schemeClr val="bg1"/>
                      </a:solidFill>
                      <a:latin typeface="+mj-lt"/>
                    </a:rPr>
                    <a:t>PROBLEMA</a:t>
                  </a:r>
                  <a:endParaRPr lang="es-ES" sz="9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53260" name="Group 46"/>
              <p:cNvGrpSpPr>
                <a:grpSpLocks/>
              </p:cNvGrpSpPr>
              <p:nvPr/>
            </p:nvGrpSpPr>
            <p:grpSpPr bwMode="auto">
              <a:xfrm>
                <a:off x="2016" y="2016"/>
                <a:ext cx="720" cy="672"/>
                <a:chOff x="2016" y="2016"/>
                <a:chExt cx="720" cy="672"/>
              </a:xfrm>
            </p:grpSpPr>
            <p:sp>
              <p:nvSpPr>
                <p:cNvPr id="40972" name="Rectangle 47"/>
                <p:cNvSpPr>
                  <a:spLocks noChangeArrowheads="1"/>
                </p:cNvSpPr>
                <p:nvPr/>
              </p:nvSpPr>
              <p:spPr bwMode="auto">
                <a:xfrm>
                  <a:off x="2016" y="2016"/>
                  <a:ext cx="672" cy="67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s-ES" sz="240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40973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016" y="2257"/>
                  <a:ext cx="720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s-AR" sz="900" dirty="0">
                      <a:solidFill>
                        <a:schemeClr val="bg1"/>
                      </a:solidFill>
                      <a:latin typeface="+mj-lt"/>
                    </a:rPr>
                    <a:t>PROBLEMA</a:t>
                  </a:r>
                  <a:endParaRPr lang="es-ES" sz="9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40966" name="AutoShape 27"/>
            <p:cNvSpPr>
              <a:spLocks noChangeArrowheads="1"/>
            </p:cNvSpPr>
            <p:nvPr/>
          </p:nvSpPr>
          <p:spPr bwMode="auto">
            <a:xfrm>
              <a:off x="1455738" y="1306661"/>
              <a:ext cx="1244600" cy="125095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s-AR" sz="900">
                  <a:latin typeface="+mj-lt"/>
                </a:rPr>
                <a:t>ESTADO</a:t>
              </a:r>
              <a:endParaRPr lang="es-ES" sz="900">
                <a:latin typeface="+mj-lt"/>
              </a:endParaRPr>
            </a:p>
          </p:txBody>
        </p:sp>
        <p:grpSp>
          <p:nvGrpSpPr>
            <p:cNvPr id="33792" name="Group 52"/>
            <p:cNvGrpSpPr>
              <a:grpSpLocks/>
            </p:cNvGrpSpPr>
            <p:nvPr/>
          </p:nvGrpSpPr>
          <p:grpSpPr bwMode="auto">
            <a:xfrm>
              <a:off x="5940425" y="4699148"/>
              <a:ext cx="1247775" cy="1200150"/>
              <a:chOff x="3742" y="3142"/>
              <a:chExt cx="786" cy="756"/>
            </a:xfrm>
          </p:grpSpPr>
          <p:sp>
            <p:nvSpPr>
              <p:cNvPr id="40968" name="AutoShape 27"/>
              <p:cNvSpPr>
                <a:spLocks noChangeArrowheads="1"/>
              </p:cNvSpPr>
              <p:nvPr/>
            </p:nvSpPr>
            <p:spPr bwMode="auto">
              <a:xfrm>
                <a:off x="3742" y="3142"/>
                <a:ext cx="786" cy="756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s-ES" sz="900">
                  <a:latin typeface="+mj-lt"/>
                </a:endParaRPr>
              </a:p>
            </p:txBody>
          </p:sp>
          <p:sp>
            <p:nvSpPr>
              <p:cNvPr id="40969" name="Text Box 50"/>
              <p:cNvSpPr txBox="1">
                <a:spLocks noChangeArrowheads="1"/>
              </p:cNvSpPr>
              <p:nvPr/>
            </p:nvSpPr>
            <p:spPr bwMode="auto">
              <a:xfrm>
                <a:off x="3833" y="3549"/>
                <a:ext cx="63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AR" sz="800">
                    <a:latin typeface="+mj-lt"/>
                  </a:rPr>
                  <a:t>GOBIERNO</a:t>
                </a:r>
              </a:p>
              <a:p>
                <a:pPr algn="ctr">
                  <a:defRPr/>
                </a:pPr>
                <a:r>
                  <a:rPr lang="es-AR" sz="800">
                    <a:latin typeface="+mj-lt"/>
                  </a:rPr>
                  <a:t>LOCAL</a:t>
                </a:r>
                <a:endParaRPr lang="es-ES" sz="800">
                  <a:latin typeface="+mj-lt"/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es-ES" sz="800">
                  <a:latin typeface="+mj-lt"/>
                </a:endParaRPr>
              </a:p>
            </p:txBody>
          </p:sp>
        </p:grpSp>
      </p:grpSp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0" y="90805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2400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Alianzas: un modelo de colaboración intersectorial</a:t>
            </a:r>
            <a:endParaRPr lang="es-ES" sz="2400" kern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Mercedes Jones – El Trabajo en Red como Estrategia</a:t>
            </a:r>
            <a:endParaRPr lang="es-ES" dirty="0"/>
          </a:p>
        </p:txBody>
      </p:sp>
      <p:sp>
        <p:nvSpPr>
          <p:cNvPr id="56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35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354263"/>
            <a:ext cx="8763000" cy="3019425"/>
          </a:xfrm>
        </p:spPr>
        <p:txBody>
          <a:bodyPr/>
          <a:lstStyle/>
          <a:p>
            <a:pPr marL="0" indent="0" defTabSz="762000">
              <a:defRPr/>
            </a:pPr>
            <a:r>
              <a:rPr lang="es-AR" sz="2400" i="1" dirty="0" smtClean="0">
                <a:latin typeface="Arial Narrow" pitchFamily="34" charset="0"/>
              </a:rPr>
              <a:t>Los </a:t>
            </a:r>
            <a:r>
              <a:rPr lang="es-AR" sz="2400" i="1" dirty="0" err="1" smtClean="0">
                <a:latin typeface="Arial Narrow" pitchFamily="34" charset="0"/>
              </a:rPr>
              <a:t>clusters</a:t>
            </a:r>
            <a:r>
              <a:rPr lang="es-AR" sz="2400" i="1" dirty="0" smtClean="0">
                <a:latin typeface="Arial Narrow" pitchFamily="34" charset="0"/>
              </a:rPr>
              <a:t> (racimos) son concentraciones geográficas de entidades, empresas,  e instituciones </a:t>
            </a:r>
            <a:r>
              <a:rPr lang="es-ES_tradnl" sz="2400" i="1" dirty="0" smtClean="0">
                <a:latin typeface="Arial Narrow" pitchFamily="34" charset="0"/>
              </a:rPr>
              <a:t>“</a:t>
            </a:r>
            <a:r>
              <a:rPr lang="es-AR" sz="2400" i="1" dirty="0" smtClean="0">
                <a:latin typeface="Arial Narrow" pitchFamily="34" charset="0"/>
              </a:rPr>
              <a:t>interconectadas</a:t>
            </a:r>
            <a:r>
              <a:rPr lang="es-ES_tradnl" sz="2400" i="1" dirty="0" smtClean="0">
                <a:latin typeface="Arial Narrow" pitchFamily="34" charset="0"/>
              </a:rPr>
              <a:t>” que actúan en determinado campo, generalmente productivo. Agrupan a una amplia gama de industrias y otras entidades relacionadas que son importantes para competir en calidad y servicio.</a:t>
            </a:r>
            <a:endParaRPr lang="es-ES_tradnl" sz="2400" dirty="0" smtClean="0">
              <a:latin typeface="Arial Narrow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90872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2400" dirty="0" smtClean="0">
                <a:solidFill>
                  <a:schemeClr val="bg1"/>
                </a:solidFill>
                <a:latin typeface="Arial Narrow" pitchFamily="34" charset="0"/>
              </a:rPr>
              <a:t>¿</a:t>
            </a:r>
            <a:r>
              <a:rPr lang="es-ES_tradnl" sz="2400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Que es un </a:t>
            </a:r>
            <a:r>
              <a:rPr lang="es-ES_tradnl" sz="2400" kern="0" dirty="0" err="1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Cluster</a:t>
            </a:r>
            <a:r>
              <a:rPr lang="es-ES_tradnl" sz="2400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?</a:t>
            </a:r>
            <a:endParaRPr lang="es-ES" sz="2400" kern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36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3" descr="mapaprovinc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836613"/>
            <a:ext cx="4354512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Oval 14"/>
          <p:cNvSpPr>
            <a:spLocks noChangeArrowheads="1"/>
          </p:cNvSpPr>
          <p:nvPr/>
        </p:nvSpPr>
        <p:spPr bwMode="auto">
          <a:xfrm>
            <a:off x="4140200" y="1484313"/>
            <a:ext cx="215900" cy="215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48" name="Oval 15"/>
          <p:cNvSpPr>
            <a:spLocks noChangeArrowheads="1"/>
          </p:cNvSpPr>
          <p:nvPr/>
        </p:nvSpPr>
        <p:spPr bwMode="auto">
          <a:xfrm>
            <a:off x="4860925" y="2060575"/>
            <a:ext cx="215900" cy="215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49" name="Oval 16"/>
          <p:cNvSpPr>
            <a:spLocks noChangeArrowheads="1"/>
          </p:cNvSpPr>
          <p:nvPr/>
        </p:nvSpPr>
        <p:spPr bwMode="auto">
          <a:xfrm>
            <a:off x="4787900" y="1557338"/>
            <a:ext cx="215900" cy="215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50" name="Oval 17"/>
          <p:cNvSpPr>
            <a:spLocks noChangeArrowheads="1"/>
          </p:cNvSpPr>
          <p:nvPr/>
        </p:nvSpPr>
        <p:spPr bwMode="auto">
          <a:xfrm>
            <a:off x="2627313" y="2133600"/>
            <a:ext cx="215900" cy="215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51" name="Oval 18"/>
          <p:cNvSpPr>
            <a:spLocks noChangeArrowheads="1"/>
          </p:cNvSpPr>
          <p:nvPr/>
        </p:nvSpPr>
        <p:spPr bwMode="auto">
          <a:xfrm>
            <a:off x="2484438" y="2708275"/>
            <a:ext cx="215900" cy="215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cxnSp>
        <p:nvCxnSpPr>
          <p:cNvPr id="57352" name="AutoShape 41"/>
          <p:cNvCxnSpPr>
            <a:cxnSpLocks noChangeShapeType="1"/>
            <a:stCxn id="57348" idx="6"/>
            <a:endCxn id="57349" idx="6"/>
          </p:cNvCxnSpPr>
          <p:nvPr/>
        </p:nvCxnSpPr>
        <p:spPr bwMode="auto">
          <a:xfrm flipH="1" flipV="1">
            <a:off x="5003800" y="1665288"/>
            <a:ext cx="73025" cy="503237"/>
          </a:xfrm>
          <a:prstGeom prst="bentConnector3">
            <a:avLst>
              <a:gd name="adj1" fmla="val -313042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7353" name="Oval 33"/>
          <p:cNvSpPr>
            <a:spLocks noChangeArrowheads="1"/>
          </p:cNvSpPr>
          <p:nvPr/>
        </p:nvSpPr>
        <p:spPr bwMode="auto">
          <a:xfrm>
            <a:off x="2843213" y="4292600"/>
            <a:ext cx="215900" cy="215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54" name="Oval 35"/>
          <p:cNvSpPr>
            <a:spLocks noChangeArrowheads="1"/>
          </p:cNvSpPr>
          <p:nvPr/>
        </p:nvSpPr>
        <p:spPr bwMode="auto">
          <a:xfrm>
            <a:off x="3276600" y="4149725"/>
            <a:ext cx="215900" cy="215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55" name="Oval 37"/>
          <p:cNvSpPr>
            <a:spLocks noChangeArrowheads="1"/>
          </p:cNvSpPr>
          <p:nvPr/>
        </p:nvSpPr>
        <p:spPr bwMode="auto">
          <a:xfrm>
            <a:off x="2484438" y="3860800"/>
            <a:ext cx="215900" cy="215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56" name="Oval 38"/>
          <p:cNvSpPr>
            <a:spLocks noChangeArrowheads="1"/>
          </p:cNvSpPr>
          <p:nvPr/>
        </p:nvSpPr>
        <p:spPr bwMode="auto">
          <a:xfrm>
            <a:off x="2916238" y="3644900"/>
            <a:ext cx="215900" cy="215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57" name="Oval 19"/>
          <p:cNvSpPr>
            <a:spLocks noChangeArrowheads="1"/>
          </p:cNvSpPr>
          <p:nvPr/>
        </p:nvSpPr>
        <p:spPr bwMode="auto">
          <a:xfrm>
            <a:off x="5435600" y="3213100"/>
            <a:ext cx="215900" cy="215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58" name="Oval 20"/>
          <p:cNvSpPr>
            <a:spLocks noChangeArrowheads="1"/>
          </p:cNvSpPr>
          <p:nvPr/>
        </p:nvSpPr>
        <p:spPr bwMode="auto">
          <a:xfrm>
            <a:off x="5292725" y="3789363"/>
            <a:ext cx="215900" cy="215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59" name="Oval 21"/>
          <p:cNvSpPr>
            <a:spLocks noChangeArrowheads="1"/>
          </p:cNvSpPr>
          <p:nvPr/>
        </p:nvSpPr>
        <p:spPr bwMode="auto">
          <a:xfrm>
            <a:off x="5724525" y="2852738"/>
            <a:ext cx="215900" cy="215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60" name="Oval 34"/>
          <p:cNvSpPr>
            <a:spLocks noChangeArrowheads="1"/>
          </p:cNvSpPr>
          <p:nvPr/>
        </p:nvSpPr>
        <p:spPr bwMode="auto">
          <a:xfrm>
            <a:off x="6084888" y="3933825"/>
            <a:ext cx="215900" cy="215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cxnSp>
        <p:nvCxnSpPr>
          <p:cNvPr id="57361" name="AutoShape 47"/>
          <p:cNvCxnSpPr>
            <a:cxnSpLocks noChangeShapeType="1"/>
            <a:stCxn id="57351" idx="7"/>
            <a:endCxn id="57347" idx="3"/>
          </p:cNvCxnSpPr>
          <p:nvPr/>
        </p:nvCxnSpPr>
        <p:spPr bwMode="auto">
          <a:xfrm flipV="1">
            <a:off x="2668588" y="1668463"/>
            <a:ext cx="1503362" cy="1071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62" name="AutoShape 50"/>
          <p:cNvCxnSpPr>
            <a:cxnSpLocks noChangeShapeType="1"/>
            <a:stCxn id="57351" idx="5"/>
            <a:endCxn id="57356" idx="0"/>
          </p:cNvCxnSpPr>
          <p:nvPr/>
        </p:nvCxnSpPr>
        <p:spPr bwMode="auto">
          <a:xfrm>
            <a:off x="2668588" y="2892425"/>
            <a:ext cx="355600" cy="752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63" name="AutoShape 51"/>
          <p:cNvCxnSpPr>
            <a:cxnSpLocks noChangeShapeType="1"/>
            <a:stCxn id="57355" idx="0"/>
            <a:endCxn id="57351" idx="4"/>
          </p:cNvCxnSpPr>
          <p:nvPr/>
        </p:nvCxnSpPr>
        <p:spPr bwMode="auto">
          <a:xfrm flipV="1">
            <a:off x="2592388" y="2924175"/>
            <a:ext cx="0" cy="936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64" name="AutoShape 53"/>
          <p:cNvCxnSpPr>
            <a:cxnSpLocks noChangeShapeType="1"/>
            <a:stCxn id="57350" idx="6"/>
            <a:endCxn id="57358" idx="2"/>
          </p:cNvCxnSpPr>
          <p:nvPr/>
        </p:nvCxnSpPr>
        <p:spPr bwMode="auto">
          <a:xfrm>
            <a:off x="2843213" y="2241550"/>
            <a:ext cx="2449512" cy="1655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65" name="AutoShape 54"/>
          <p:cNvCxnSpPr>
            <a:cxnSpLocks noChangeShapeType="1"/>
            <a:stCxn id="57357" idx="7"/>
            <a:endCxn id="57359" idx="3"/>
          </p:cNvCxnSpPr>
          <p:nvPr/>
        </p:nvCxnSpPr>
        <p:spPr bwMode="auto">
          <a:xfrm flipV="1">
            <a:off x="5619750" y="3036888"/>
            <a:ext cx="136525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66" name="AutoShape 55"/>
          <p:cNvCxnSpPr>
            <a:cxnSpLocks noChangeShapeType="1"/>
            <a:stCxn id="57358" idx="0"/>
            <a:endCxn id="57348" idx="5"/>
          </p:cNvCxnSpPr>
          <p:nvPr/>
        </p:nvCxnSpPr>
        <p:spPr bwMode="auto">
          <a:xfrm flipH="1" flipV="1">
            <a:off x="5045075" y="2244725"/>
            <a:ext cx="355600" cy="1544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67" name="AutoShape 56"/>
          <p:cNvCxnSpPr>
            <a:cxnSpLocks noChangeShapeType="1"/>
            <a:stCxn id="57354" idx="6"/>
            <a:endCxn id="57360" idx="2"/>
          </p:cNvCxnSpPr>
          <p:nvPr/>
        </p:nvCxnSpPr>
        <p:spPr bwMode="auto">
          <a:xfrm flipV="1">
            <a:off x="3492500" y="4041775"/>
            <a:ext cx="2592388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68" name="AutoShape 57"/>
          <p:cNvCxnSpPr>
            <a:cxnSpLocks noChangeShapeType="1"/>
            <a:stCxn id="57353" idx="0"/>
            <a:endCxn id="57356" idx="4"/>
          </p:cNvCxnSpPr>
          <p:nvPr/>
        </p:nvCxnSpPr>
        <p:spPr bwMode="auto">
          <a:xfrm flipV="1">
            <a:off x="2951163" y="3860800"/>
            <a:ext cx="730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69" name="AutoShape 58"/>
          <p:cNvCxnSpPr>
            <a:cxnSpLocks noChangeShapeType="1"/>
            <a:stCxn id="57355" idx="5"/>
            <a:endCxn id="57353" idx="1"/>
          </p:cNvCxnSpPr>
          <p:nvPr/>
        </p:nvCxnSpPr>
        <p:spPr bwMode="auto">
          <a:xfrm>
            <a:off x="2668588" y="4044950"/>
            <a:ext cx="206375" cy="27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70" name="AutoShape 59"/>
          <p:cNvCxnSpPr>
            <a:cxnSpLocks noChangeShapeType="1"/>
            <a:stCxn id="57355" idx="7"/>
            <a:endCxn id="57347" idx="3"/>
          </p:cNvCxnSpPr>
          <p:nvPr/>
        </p:nvCxnSpPr>
        <p:spPr bwMode="auto">
          <a:xfrm flipV="1">
            <a:off x="2668588" y="1668463"/>
            <a:ext cx="1503362" cy="2224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71" name="AutoShape 60"/>
          <p:cNvCxnSpPr>
            <a:cxnSpLocks noChangeShapeType="1"/>
            <a:stCxn id="57349" idx="3"/>
            <a:endCxn id="57354" idx="0"/>
          </p:cNvCxnSpPr>
          <p:nvPr/>
        </p:nvCxnSpPr>
        <p:spPr bwMode="auto">
          <a:xfrm flipH="1">
            <a:off x="3384550" y="1741488"/>
            <a:ext cx="1435100" cy="2408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72" name="AutoShape 61"/>
          <p:cNvCxnSpPr>
            <a:cxnSpLocks noChangeShapeType="1"/>
            <a:stCxn id="57353" idx="4"/>
            <a:endCxn id="57354" idx="4"/>
          </p:cNvCxnSpPr>
          <p:nvPr/>
        </p:nvCxnSpPr>
        <p:spPr bwMode="auto">
          <a:xfrm rot="5400000" flipH="1" flipV="1">
            <a:off x="3096419" y="4220369"/>
            <a:ext cx="142875" cy="433387"/>
          </a:xfrm>
          <a:prstGeom prst="bentConnector3">
            <a:avLst>
              <a:gd name="adj1" fmla="val -16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7373" name="Oval 62"/>
          <p:cNvSpPr>
            <a:spLocks noChangeArrowheads="1"/>
          </p:cNvSpPr>
          <p:nvPr/>
        </p:nvSpPr>
        <p:spPr bwMode="auto">
          <a:xfrm>
            <a:off x="2627313" y="6021388"/>
            <a:ext cx="215900" cy="215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74" name="Oval 63"/>
          <p:cNvSpPr>
            <a:spLocks noChangeArrowheads="1"/>
          </p:cNvSpPr>
          <p:nvPr/>
        </p:nvSpPr>
        <p:spPr bwMode="auto">
          <a:xfrm>
            <a:off x="4284663" y="4868863"/>
            <a:ext cx="215900" cy="215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75" name="Oval 64"/>
          <p:cNvSpPr>
            <a:spLocks noChangeArrowheads="1"/>
          </p:cNvSpPr>
          <p:nvPr/>
        </p:nvSpPr>
        <p:spPr bwMode="auto">
          <a:xfrm>
            <a:off x="5508625" y="4652963"/>
            <a:ext cx="215900" cy="215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76" name="Oval 65"/>
          <p:cNvSpPr>
            <a:spLocks noChangeArrowheads="1"/>
          </p:cNvSpPr>
          <p:nvPr/>
        </p:nvSpPr>
        <p:spPr bwMode="auto">
          <a:xfrm>
            <a:off x="3995738" y="3644900"/>
            <a:ext cx="215900" cy="215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cxnSp>
        <p:nvCxnSpPr>
          <p:cNvPr id="57377" name="AutoShape 66"/>
          <p:cNvCxnSpPr>
            <a:cxnSpLocks noChangeShapeType="1"/>
            <a:stCxn id="57373" idx="0"/>
            <a:endCxn id="57355" idx="4"/>
          </p:cNvCxnSpPr>
          <p:nvPr/>
        </p:nvCxnSpPr>
        <p:spPr bwMode="auto">
          <a:xfrm flipH="1" flipV="1">
            <a:off x="2592388" y="4076700"/>
            <a:ext cx="142875" cy="194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78" name="AutoShape 67"/>
          <p:cNvCxnSpPr>
            <a:cxnSpLocks noChangeShapeType="1"/>
            <a:stCxn id="57373" idx="0"/>
            <a:endCxn id="57353" idx="3"/>
          </p:cNvCxnSpPr>
          <p:nvPr/>
        </p:nvCxnSpPr>
        <p:spPr bwMode="auto">
          <a:xfrm flipV="1">
            <a:off x="2735263" y="4476750"/>
            <a:ext cx="139700" cy="1544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79" name="AutoShape 68"/>
          <p:cNvCxnSpPr>
            <a:cxnSpLocks noChangeShapeType="1"/>
            <a:stCxn id="57354" idx="5"/>
            <a:endCxn id="57374" idx="1"/>
          </p:cNvCxnSpPr>
          <p:nvPr/>
        </p:nvCxnSpPr>
        <p:spPr bwMode="auto">
          <a:xfrm>
            <a:off x="3460750" y="4333875"/>
            <a:ext cx="855663" cy="566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80" name="AutoShape 69"/>
          <p:cNvCxnSpPr>
            <a:cxnSpLocks noChangeShapeType="1"/>
            <a:stCxn id="57374" idx="0"/>
            <a:endCxn id="57376" idx="4"/>
          </p:cNvCxnSpPr>
          <p:nvPr/>
        </p:nvCxnSpPr>
        <p:spPr bwMode="auto">
          <a:xfrm flipH="1" flipV="1">
            <a:off x="4103688" y="3860800"/>
            <a:ext cx="288925" cy="1008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81" name="AutoShape 70"/>
          <p:cNvCxnSpPr>
            <a:cxnSpLocks noChangeShapeType="1"/>
            <a:stCxn id="57376" idx="6"/>
            <a:endCxn id="57358" idx="2"/>
          </p:cNvCxnSpPr>
          <p:nvPr/>
        </p:nvCxnSpPr>
        <p:spPr bwMode="auto">
          <a:xfrm>
            <a:off x="4211638" y="3752850"/>
            <a:ext cx="1081087" cy="144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82" name="AutoShape 71"/>
          <p:cNvCxnSpPr>
            <a:cxnSpLocks noChangeShapeType="1"/>
            <a:stCxn id="57376" idx="4"/>
            <a:endCxn id="57375" idx="1"/>
          </p:cNvCxnSpPr>
          <p:nvPr/>
        </p:nvCxnSpPr>
        <p:spPr bwMode="auto">
          <a:xfrm>
            <a:off x="4103688" y="3860800"/>
            <a:ext cx="1436687" cy="823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83" name="AutoShape 72"/>
          <p:cNvCxnSpPr>
            <a:cxnSpLocks noChangeShapeType="1"/>
            <a:stCxn id="57375" idx="7"/>
            <a:endCxn id="57360" idx="2"/>
          </p:cNvCxnSpPr>
          <p:nvPr/>
        </p:nvCxnSpPr>
        <p:spPr bwMode="auto">
          <a:xfrm flipV="1">
            <a:off x="5692775" y="4041775"/>
            <a:ext cx="392113" cy="642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84" name="AutoShape 73"/>
          <p:cNvCxnSpPr>
            <a:cxnSpLocks noChangeShapeType="1"/>
            <a:stCxn id="57376" idx="7"/>
            <a:endCxn id="57357" idx="3"/>
          </p:cNvCxnSpPr>
          <p:nvPr/>
        </p:nvCxnSpPr>
        <p:spPr bwMode="auto">
          <a:xfrm flipV="1">
            <a:off x="4179888" y="3397250"/>
            <a:ext cx="1287462" cy="27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85" name="AutoShape 74"/>
          <p:cNvCxnSpPr>
            <a:cxnSpLocks noChangeShapeType="1"/>
            <a:stCxn id="57347" idx="4"/>
            <a:endCxn id="57376" idx="7"/>
          </p:cNvCxnSpPr>
          <p:nvPr/>
        </p:nvCxnSpPr>
        <p:spPr bwMode="auto">
          <a:xfrm flipH="1">
            <a:off x="4179888" y="1700213"/>
            <a:ext cx="68262" cy="1976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86" name="AutoShape 75"/>
          <p:cNvCxnSpPr>
            <a:cxnSpLocks noChangeShapeType="1"/>
            <a:stCxn id="57348" idx="6"/>
            <a:endCxn id="57359" idx="1"/>
          </p:cNvCxnSpPr>
          <p:nvPr/>
        </p:nvCxnSpPr>
        <p:spPr bwMode="auto">
          <a:xfrm>
            <a:off x="5076825" y="2168525"/>
            <a:ext cx="679450" cy="715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87" name="AutoShape 76"/>
          <p:cNvCxnSpPr>
            <a:cxnSpLocks noChangeShapeType="1"/>
            <a:stCxn id="57359" idx="2"/>
            <a:endCxn id="57351" idx="6"/>
          </p:cNvCxnSpPr>
          <p:nvPr/>
        </p:nvCxnSpPr>
        <p:spPr bwMode="auto">
          <a:xfrm flipH="1" flipV="1">
            <a:off x="2700338" y="2816225"/>
            <a:ext cx="3024187" cy="144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7388" name="Oval 77"/>
          <p:cNvSpPr>
            <a:spLocks noChangeArrowheads="1"/>
          </p:cNvSpPr>
          <p:nvPr/>
        </p:nvSpPr>
        <p:spPr bwMode="auto">
          <a:xfrm>
            <a:off x="3708400" y="4941888"/>
            <a:ext cx="215900" cy="215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cxnSp>
        <p:nvCxnSpPr>
          <p:cNvPr id="57389" name="AutoShape 78"/>
          <p:cNvCxnSpPr>
            <a:cxnSpLocks noChangeShapeType="1"/>
            <a:stCxn id="57374" idx="2"/>
            <a:endCxn id="57388" idx="7"/>
          </p:cNvCxnSpPr>
          <p:nvPr/>
        </p:nvCxnSpPr>
        <p:spPr bwMode="auto">
          <a:xfrm flipH="1" flipV="1">
            <a:off x="3892550" y="4973638"/>
            <a:ext cx="392113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90" name="AutoShape 79"/>
          <p:cNvCxnSpPr>
            <a:cxnSpLocks noChangeShapeType="1"/>
            <a:stCxn id="57388" idx="1"/>
            <a:endCxn id="57354" idx="5"/>
          </p:cNvCxnSpPr>
          <p:nvPr/>
        </p:nvCxnSpPr>
        <p:spPr bwMode="auto">
          <a:xfrm flipH="1" flipV="1">
            <a:off x="3460750" y="4333875"/>
            <a:ext cx="279400" cy="639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91" name="AutoShape 82"/>
          <p:cNvCxnSpPr>
            <a:cxnSpLocks noChangeShapeType="1"/>
            <a:stCxn id="57359" idx="5"/>
            <a:endCxn id="57360" idx="0"/>
          </p:cNvCxnSpPr>
          <p:nvPr/>
        </p:nvCxnSpPr>
        <p:spPr bwMode="auto">
          <a:xfrm>
            <a:off x="5908675" y="3036888"/>
            <a:ext cx="284163" cy="896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92" name="AutoShape 84"/>
          <p:cNvCxnSpPr>
            <a:cxnSpLocks noChangeShapeType="1"/>
            <a:stCxn id="57350" idx="4"/>
            <a:endCxn id="57351" idx="7"/>
          </p:cNvCxnSpPr>
          <p:nvPr/>
        </p:nvCxnSpPr>
        <p:spPr bwMode="auto">
          <a:xfrm flipH="1">
            <a:off x="2668588" y="2349500"/>
            <a:ext cx="66675" cy="390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51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37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1116013" y="1196975"/>
            <a:ext cx="7704137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51740435"/>
              </p:ext>
            </p:extLst>
          </p:nvPr>
        </p:nvGraphicFramePr>
        <p:xfrm>
          <a:off x="215776" y="1052736"/>
          <a:ext cx="8748712" cy="5270427"/>
        </p:xfrm>
        <a:graphic>
          <a:graphicData uri="http://schemas.openxmlformats.org/drawingml/2006/table">
            <a:tbl>
              <a:tblPr/>
              <a:tblGrid>
                <a:gridCol w="1527578"/>
                <a:gridCol w="2080666"/>
                <a:gridCol w="2082215"/>
                <a:gridCol w="1942781"/>
                <a:gridCol w="1115472"/>
              </a:tblGrid>
              <a:tr h="337077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Colaboración entre OSC y otros Actores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30654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Dimensiones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Tipos de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Colaboración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Actores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Propósitos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Duración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837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Colaboración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Interna-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Colaboración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Intra-Sectorial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Relaciones Sinérgicas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OSC (Número pequeño)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Diversas acciones puntuales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Corta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42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Coaliciones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OSC e individuos (Número variable)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Acciones de incidencia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Media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Redes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Articulación entre OSC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(10-150)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Múltiples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Larga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856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Colaboración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Externa-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Colaboración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Inter-Sectorial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Gestión Asociada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OSC y Organismos del Estado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(Número acotado)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Administración conjunta iniciativas sociales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Corta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8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Alianzas Público-Privadas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OSC y Empresa, OSC, Estado y Empresa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(Número variable)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Resolución de problemas comunes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Media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27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Clusters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Multi-actoral con base territorial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(Número amplio)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Mejora nivel de competencia conjunto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Larga</a:t>
                      </a:r>
                    </a:p>
                  </a:txBody>
                  <a:tcPr marL="65120" marR="651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38</a:t>
            </a:fld>
            <a:endParaRPr lang="es-AR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3 Marcador de contenido"/>
          <p:cNvSpPr>
            <a:spLocks noGrp="1"/>
          </p:cNvSpPr>
          <p:nvPr>
            <p:ph idx="1"/>
          </p:nvPr>
        </p:nvSpPr>
        <p:spPr>
          <a:xfrm>
            <a:off x="381000" y="1931565"/>
            <a:ext cx="8458200" cy="4449763"/>
          </a:xfrm>
        </p:spPr>
        <p:txBody>
          <a:bodyPr/>
          <a:lstStyle/>
          <a:p>
            <a:pPr marL="514350" indent="-514350">
              <a:buFont typeface="Verdana" pitchFamily="34" charset="0"/>
              <a:buAutoNum type="arabicPeriod"/>
              <a:defRPr/>
            </a:pPr>
            <a:r>
              <a:rPr lang="es-ES_tradnl" sz="2000" b="1" i="1" dirty="0" smtClean="0">
                <a:latin typeface="Arial Narrow" pitchFamily="34" charset="0"/>
              </a:rPr>
              <a:t>Relaciones Sinérgicas: </a:t>
            </a:r>
            <a:r>
              <a:rPr lang="es-ES_tradnl" sz="2000" i="1" dirty="0" smtClean="0">
                <a:latin typeface="Arial Narrow" pitchFamily="34" charset="0"/>
              </a:rPr>
              <a:t>cooperar con una o dos OSC  de manera puntual</a:t>
            </a:r>
          </a:p>
          <a:p>
            <a:pPr marL="514350" indent="-514350">
              <a:buFont typeface="Verdana" pitchFamily="34" charset="0"/>
              <a:buAutoNum type="arabicPeriod"/>
              <a:defRPr/>
            </a:pPr>
            <a:endParaRPr lang="es-ES_tradnl" sz="900" i="1" dirty="0" smtClean="0">
              <a:latin typeface="Arial Narrow" pitchFamily="34" charset="0"/>
            </a:endParaRPr>
          </a:p>
          <a:p>
            <a:pPr marL="514350" indent="-514350">
              <a:buFont typeface="Verdana" pitchFamily="34" charset="0"/>
              <a:buAutoNum type="arabicPeriod"/>
              <a:defRPr/>
            </a:pPr>
            <a:r>
              <a:rPr lang="es-ES_tradnl" sz="2000" b="1" i="1" dirty="0" smtClean="0">
                <a:latin typeface="Arial Narrow" pitchFamily="34" charset="0"/>
              </a:rPr>
              <a:t>Coaliciones:  </a:t>
            </a:r>
            <a:r>
              <a:rPr lang="es-ES_tradnl" sz="2000" i="1" dirty="0" smtClean="0">
                <a:latin typeface="Arial Narrow" pitchFamily="34" charset="0"/>
              </a:rPr>
              <a:t>si</a:t>
            </a:r>
            <a:r>
              <a:rPr lang="es-ES_tradnl" sz="2000" b="1" i="1" dirty="0" smtClean="0">
                <a:latin typeface="Arial Narrow" pitchFamily="34" charset="0"/>
              </a:rPr>
              <a:t> </a:t>
            </a:r>
            <a:r>
              <a:rPr lang="es-ES_tradnl" sz="2000" i="1" dirty="0" smtClean="0">
                <a:latin typeface="Arial Narrow" pitchFamily="34" charset="0"/>
              </a:rPr>
              <a:t>el objetivo es incidir</a:t>
            </a:r>
          </a:p>
          <a:p>
            <a:pPr marL="514350" indent="-514350">
              <a:buFont typeface="Verdana" pitchFamily="34" charset="0"/>
              <a:buAutoNum type="arabicPeriod"/>
              <a:defRPr/>
            </a:pPr>
            <a:endParaRPr lang="es-ES" sz="900" i="1" dirty="0" smtClean="0">
              <a:latin typeface="Arial Narrow" pitchFamily="34" charset="0"/>
            </a:endParaRPr>
          </a:p>
          <a:p>
            <a:pPr marL="514350" indent="-514350">
              <a:buFont typeface="Verdana" pitchFamily="34" charset="0"/>
              <a:buAutoNum type="arabicPeriod"/>
              <a:defRPr/>
            </a:pPr>
            <a:r>
              <a:rPr lang="es-ES_tradnl" sz="2000" b="1" i="1" dirty="0" smtClean="0">
                <a:latin typeface="Arial Narrow" pitchFamily="34" charset="0"/>
                <a:cs typeface="Times New Roman" pitchFamily="18" charset="0"/>
              </a:rPr>
              <a:t>Redes: </a:t>
            </a:r>
            <a:r>
              <a:rPr lang="es-ES_tradnl" sz="2000" i="1" dirty="0" smtClean="0">
                <a:latin typeface="Arial Narrow" pitchFamily="34" charset="0"/>
              </a:rPr>
              <a:t>cumplir más eficazmente con la misión de cada entidad requiere articularse con otras OSC. </a:t>
            </a:r>
            <a:endParaRPr lang="es-ES_tradnl" sz="2000" i="1" dirty="0" smtClean="0">
              <a:latin typeface="Arial Narrow" pitchFamily="34" charset="0"/>
              <a:cs typeface="Times New Roman" pitchFamily="18" charset="0"/>
            </a:endParaRPr>
          </a:p>
          <a:p>
            <a:pPr marL="514350" indent="-514350">
              <a:buFont typeface="Verdana" pitchFamily="34" charset="0"/>
              <a:buAutoNum type="arabicPeriod"/>
              <a:defRPr/>
            </a:pPr>
            <a:endParaRPr lang="es-ES" sz="900" i="1" dirty="0" smtClean="0">
              <a:latin typeface="Arial Narrow" pitchFamily="34" charset="0"/>
              <a:cs typeface="Times New Roman" pitchFamily="18" charset="0"/>
            </a:endParaRPr>
          </a:p>
          <a:p>
            <a:pPr marL="514350" indent="-514350">
              <a:buFont typeface="Verdana" pitchFamily="34" charset="0"/>
              <a:buAutoNum type="arabicPeriod"/>
              <a:defRPr/>
            </a:pPr>
            <a:r>
              <a:rPr lang="es-ES_tradnl" sz="2000" b="1" i="1" dirty="0" smtClean="0">
                <a:latin typeface="Arial Narrow" pitchFamily="34" charset="0"/>
                <a:cs typeface="Times New Roman" pitchFamily="18" charset="0"/>
              </a:rPr>
              <a:t>Gestión Asociada: </a:t>
            </a:r>
            <a:r>
              <a:rPr lang="es-ES_tradnl" sz="2000" i="1" dirty="0" smtClean="0">
                <a:latin typeface="Arial Narrow" pitchFamily="34" charset="0"/>
                <a:cs typeface="Times New Roman" pitchFamily="18" charset="0"/>
              </a:rPr>
              <a:t>programa del gobierno necesita ser administrado en forma conjunta.</a:t>
            </a:r>
          </a:p>
          <a:p>
            <a:pPr marL="514350" indent="-514350">
              <a:buFont typeface="Verdana" pitchFamily="34" charset="0"/>
              <a:buAutoNum type="arabicPeriod"/>
              <a:defRPr/>
            </a:pPr>
            <a:endParaRPr lang="es-ES_tradnl" sz="900" i="1" dirty="0" smtClean="0">
              <a:latin typeface="Arial Narrow" pitchFamily="34" charset="0"/>
              <a:cs typeface="Times New Roman" pitchFamily="18" charset="0"/>
            </a:endParaRPr>
          </a:p>
          <a:p>
            <a:pPr marL="514350" indent="-514350">
              <a:buFont typeface="Verdana" pitchFamily="34" charset="0"/>
              <a:buAutoNum type="arabicPeriod"/>
              <a:defRPr/>
            </a:pPr>
            <a:r>
              <a:rPr lang="es-ES_tradnl" sz="2000" b="1" i="1" dirty="0" smtClean="0">
                <a:latin typeface="Arial Narrow" pitchFamily="34" charset="0"/>
                <a:cs typeface="Times New Roman" pitchFamily="18" charset="0"/>
              </a:rPr>
              <a:t>Alianzas: </a:t>
            </a:r>
            <a:r>
              <a:rPr lang="es-ES_tradnl" sz="2000" i="1" dirty="0" smtClean="0">
                <a:latin typeface="Arial Narrow" pitchFamily="34" charset="0"/>
                <a:cs typeface="Times New Roman" pitchFamily="18" charset="0"/>
              </a:rPr>
              <a:t>la solución del problema requiere de los tres sectores</a:t>
            </a:r>
          </a:p>
          <a:p>
            <a:pPr marL="514350" indent="-514350">
              <a:buFont typeface="Verdana" pitchFamily="34" charset="0"/>
              <a:buAutoNum type="arabicPeriod"/>
              <a:defRPr/>
            </a:pPr>
            <a:endParaRPr lang="es-ES" sz="2000" dirty="0" smtClean="0">
              <a:latin typeface="Arial Narrow" pitchFamily="34" charset="0"/>
            </a:endParaRPr>
          </a:p>
          <a:p>
            <a:pPr marL="514350" indent="-514350">
              <a:buFont typeface="Verdana" pitchFamily="34" charset="0"/>
              <a:buAutoNum type="arabicPeriod"/>
              <a:defRPr/>
            </a:pPr>
            <a:r>
              <a:rPr lang="es-ES_tradnl" sz="2000" b="1" i="1" dirty="0" err="1" smtClean="0">
                <a:latin typeface="Arial Narrow" pitchFamily="34" charset="0"/>
                <a:cs typeface="Times New Roman" pitchFamily="18" charset="0"/>
              </a:rPr>
              <a:t>Clusters</a:t>
            </a:r>
            <a:r>
              <a:rPr lang="es-ES_tradnl" sz="2000" b="1" i="1" dirty="0" smtClean="0">
                <a:latin typeface="Arial Narrow" pitchFamily="34" charset="0"/>
                <a:cs typeface="Times New Roman" pitchFamily="18" charset="0"/>
              </a:rPr>
              <a:t>: </a:t>
            </a:r>
            <a:r>
              <a:rPr lang="es-ES_tradnl" sz="2000" i="1" dirty="0" smtClean="0">
                <a:latin typeface="Arial Narrow" pitchFamily="34" charset="0"/>
                <a:cs typeface="Times New Roman" pitchFamily="18" charset="0"/>
              </a:rPr>
              <a:t>la iniciativa tiene aspectos productivos y es territorial</a:t>
            </a:r>
          </a:p>
          <a:p>
            <a:pPr marL="514350" indent="-514350">
              <a:buFont typeface="Verdana" pitchFamily="34" charset="0"/>
              <a:buAutoNum type="arabicPeriod"/>
              <a:defRPr/>
            </a:pPr>
            <a:endParaRPr lang="es-ES" sz="900" i="1" dirty="0" smtClean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90805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2400" dirty="0">
                <a:solidFill>
                  <a:schemeClr val="bg1"/>
                </a:solidFill>
                <a:latin typeface="Arial Narrow" pitchFamily="34" charset="0"/>
              </a:rPr>
              <a:t>¿Qué Modelo de </a:t>
            </a:r>
            <a:r>
              <a:rPr lang="es-ES_tradnl" sz="2400" dirty="0" smtClean="0">
                <a:solidFill>
                  <a:schemeClr val="bg1"/>
                </a:solidFill>
                <a:latin typeface="Arial Narrow" pitchFamily="34" charset="0"/>
              </a:rPr>
              <a:t>Articulación </a:t>
            </a:r>
            <a:r>
              <a:rPr lang="es-ES_tradnl" sz="2400" dirty="0">
                <a:solidFill>
                  <a:schemeClr val="bg1"/>
                </a:solidFill>
                <a:latin typeface="Arial Narrow" pitchFamily="34" charset="0"/>
              </a:rPr>
              <a:t>Estratégica Elegir?</a:t>
            </a:r>
            <a:endParaRPr lang="es-ES" sz="2400" kern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39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47954" y="5981218"/>
            <a:ext cx="9005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000" b="1" i="1" dirty="0" smtClean="0">
                <a:solidFill>
                  <a:srgbClr val="FF0000"/>
                </a:solidFill>
                <a:latin typeface="Arial Narrow" pitchFamily="34" charset="0"/>
                <a:cs typeface="+mn-cs"/>
              </a:rPr>
              <a:t>Las articulaciones son dinámicas, complejas y mixtas. </a:t>
            </a:r>
            <a:r>
              <a:rPr lang="es-ES_tradnl" sz="2000" b="1" i="1" dirty="0" smtClean="0">
                <a:solidFill>
                  <a:srgbClr val="FF0000"/>
                </a:solidFill>
                <a:latin typeface="Arial Narrow" pitchFamily="34" charset="0"/>
                <a:cs typeface="+mn-cs"/>
              </a:rPr>
              <a:t>Estos</a:t>
            </a:r>
            <a:r>
              <a:rPr lang="es-ES_tradnl" sz="2000" b="1" i="1" dirty="0" smtClean="0">
                <a:solidFill>
                  <a:srgbClr val="FF0000"/>
                </a:solidFill>
                <a:latin typeface="Arial Narrow" pitchFamily="34" charset="0"/>
                <a:cs typeface="+mn-cs"/>
              </a:rPr>
              <a:t> </a:t>
            </a:r>
            <a:r>
              <a:rPr lang="es-ES_tradnl" sz="2000" b="1" i="1" dirty="0" smtClean="0">
                <a:solidFill>
                  <a:srgbClr val="FF0000"/>
                </a:solidFill>
                <a:latin typeface="Arial Narrow" pitchFamily="34" charset="0"/>
                <a:cs typeface="+mn-cs"/>
              </a:rPr>
              <a:t>modelos son orientadores </a:t>
            </a:r>
            <a:endParaRPr lang="es-ES" sz="2000" b="1" i="1" dirty="0" smtClean="0">
              <a:solidFill>
                <a:srgbClr val="FF0000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7504" y="14127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b="1" i="1" dirty="0" smtClean="0">
                <a:solidFill>
                  <a:srgbClr val="000066"/>
                </a:solidFill>
                <a:latin typeface="Arial Narrow" pitchFamily="34" charset="0"/>
              </a:rPr>
              <a:t>En términos generales:</a:t>
            </a:r>
            <a:endParaRPr lang="es-ES" b="1" i="1" dirty="0" smtClean="0">
              <a:solidFill>
                <a:srgbClr val="00006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4857750" y="2081213"/>
          <a:ext cx="4114800" cy="2205037"/>
        </p:xfrm>
        <a:graphic>
          <a:graphicData uri="http://schemas.openxmlformats.org/presentationml/2006/ole">
            <p:oleObj spid="_x0000_s1045" name="Dibujo" r:id="rId4" imgW="1651148" imgH="1152870" progId="">
              <p:embed/>
            </p:oleObj>
          </a:graphicData>
        </a:graphic>
      </p:graphicFrame>
      <p:sp>
        <p:nvSpPr>
          <p:cNvPr id="10252" name="6 Rectángulo"/>
          <p:cNvSpPr>
            <a:spLocks noChangeArrowheads="1"/>
          </p:cNvSpPr>
          <p:nvPr/>
        </p:nvSpPr>
        <p:spPr bwMode="auto">
          <a:xfrm>
            <a:off x="214313" y="1984772"/>
            <a:ext cx="421367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762000" eaLnBrk="0" hangingPunct="0">
              <a:buFont typeface="Monotype Sorts" pitchFamily="2" charset="2"/>
              <a:buNone/>
              <a:defRPr/>
            </a:pPr>
            <a:endParaRPr lang="es-ES_tradnl" i="1" dirty="0">
              <a:solidFill>
                <a:schemeClr val="accent6"/>
              </a:solidFill>
              <a:latin typeface="Arial Narrow" pitchFamily="34" charset="0"/>
            </a:endParaRPr>
          </a:p>
          <a:p>
            <a:pPr algn="r" defTabSz="762000" eaLnBrk="0" hangingPunct="0">
              <a:buFont typeface="Monotype Sorts" pitchFamily="2" charset="2"/>
              <a:buNone/>
              <a:defRPr/>
            </a:pPr>
            <a:r>
              <a:rPr lang="es-ES_tradnl" i="1" dirty="0">
                <a:solidFill>
                  <a:schemeClr val="accent6"/>
                </a:solidFill>
                <a:latin typeface="Arial Narrow" pitchFamily="34" charset="0"/>
              </a:rPr>
              <a:t>La situación  actual no puede abordarse con ideas  y acciones convencionales</a:t>
            </a:r>
          </a:p>
          <a:p>
            <a:pPr algn="r" defTabSz="762000" eaLnBrk="0" hangingPunct="0">
              <a:buFont typeface="Monotype Sorts" pitchFamily="2" charset="2"/>
              <a:buNone/>
              <a:defRPr/>
            </a:pPr>
            <a:endParaRPr lang="es-ES_tradnl" i="1" dirty="0">
              <a:solidFill>
                <a:schemeClr val="accent6"/>
              </a:solidFill>
              <a:latin typeface="Arial Narrow" pitchFamily="34" charset="0"/>
            </a:endParaRPr>
          </a:p>
          <a:p>
            <a:pPr algn="r" defTabSz="762000" eaLnBrk="0" hangingPunct="0">
              <a:buFont typeface="Monotype Sorts" pitchFamily="2" charset="2"/>
              <a:buNone/>
              <a:defRPr/>
            </a:pPr>
            <a:endParaRPr lang="es-ES_tradnl" i="1" dirty="0">
              <a:solidFill>
                <a:schemeClr val="accent6"/>
              </a:solidFill>
              <a:latin typeface="Arial Narrow" pitchFamily="34" charset="0"/>
            </a:endParaRPr>
          </a:p>
          <a:p>
            <a:pPr algn="r" defTabSz="762000" eaLnBrk="0" hangingPunct="0">
              <a:buFont typeface="Monotype Sorts" pitchFamily="2" charset="2"/>
              <a:buNone/>
              <a:defRPr/>
            </a:pPr>
            <a:r>
              <a:rPr lang="es-ES_tradnl" i="1" dirty="0">
                <a:solidFill>
                  <a:schemeClr val="accent6"/>
                </a:solidFill>
                <a:latin typeface="Arial Narrow" pitchFamily="34" charset="0"/>
              </a:rPr>
              <a:t>Requiere  </a:t>
            </a:r>
            <a:r>
              <a:rPr lang="es-ES_tradnl" i="1" dirty="0" smtClean="0">
                <a:solidFill>
                  <a:schemeClr val="accent6"/>
                </a:solidFill>
                <a:latin typeface="Arial Narrow" pitchFamily="34" charset="0"/>
              </a:rPr>
              <a:t>la </a:t>
            </a:r>
            <a:r>
              <a:rPr lang="es-ES_tradnl" i="1" dirty="0">
                <a:solidFill>
                  <a:schemeClr val="accent6"/>
                </a:solidFill>
                <a:latin typeface="Arial Narrow" pitchFamily="34" charset="0"/>
              </a:rPr>
              <a:t>incorporación de</a:t>
            </a:r>
            <a:r>
              <a:rPr lang="es-ES_tradnl" b="1" i="1" dirty="0">
                <a:solidFill>
                  <a:schemeClr val="accent6"/>
                </a:solidFill>
                <a:latin typeface="Arial Narrow" pitchFamily="34" charset="0"/>
              </a:rPr>
              <a:t>:  capacidades nucleares y herramientas  estratégicas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4</a:t>
            </a:fld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143000" y="2819400"/>
            <a:ext cx="7239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61443" name="Group 8"/>
          <p:cNvGrpSpPr>
            <a:grpSpLocks/>
          </p:cNvGrpSpPr>
          <p:nvPr/>
        </p:nvGrpSpPr>
        <p:grpSpPr bwMode="auto">
          <a:xfrm>
            <a:off x="2170113" y="3429000"/>
            <a:ext cx="6794501" cy="646112"/>
            <a:chOff x="2170584" y="3428647"/>
            <a:chExt cx="6793904" cy="646590"/>
          </a:xfrm>
        </p:grpSpPr>
        <p:sp>
          <p:nvSpPr>
            <p:cNvPr id="61445" name="Line 3"/>
            <p:cNvSpPr>
              <a:spLocks noChangeShapeType="1"/>
            </p:cNvSpPr>
            <p:nvPr/>
          </p:nvSpPr>
          <p:spPr bwMode="auto">
            <a:xfrm>
              <a:off x="2555776" y="3861048"/>
              <a:ext cx="640871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6" name="Text Box 5"/>
            <p:cNvSpPr txBox="1">
              <a:spLocks noChangeArrowheads="1"/>
            </p:cNvSpPr>
            <p:nvPr/>
          </p:nvSpPr>
          <p:spPr bwMode="auto">
            <a:xfrm>
              <a:off x="2170584" y="3645024"/>
              <a:ext cx="457200" cy="4302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ts val="1375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sz="2200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1271" name="Text Box 6"/>
            <p:cNvSpPr txBox="1">
              <a:spLocks noChangeArrowheads="1"/>
            </p:cNvSpPr>
            <p:nvPr/>
          </p:nvSpPr>
          <p:spPr bwMode="auto">
            <a:xfrm>
              <a:off x="2412210" y="3428647"/>
              <a:ext cx="6444684" cy="3717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r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s-AR" dirty="0" smtClean="0">
                  <a:solidFill>
                    <a:schemeClr val="accent6"/>
                  </a:solidFill>
                  <a:latin typeface="Arial Narrow" pitchFamily="34" charset="0"/>
                  <a:cs typeface="Arial" charset="0"/>
                </a:rPr>
                <a:t>Las redes como estrategia</a:t>
              </a:r>
              <a:endParaRPr lang="es-AR" dirty="0">
                <a:solidFill>
                  <a:schemeClr val="accent6"/>
                </a:solidFill>
                <a:latin typeface="Arial Narrow" pitchFamily="34" charset="0"/>
                <a:cs typeface="Arial" charset="0"/>
              </a:endParaRPr>
            </a:p>
          </p:txBody>
        </p:sp>
      </p:grpSp>
      <p:sp>
        <p:nvSpPr>
          <p:cNvPr id="16388" name="1 Marcador de pie de página"/>
          <p:cNvSpPr>
            <a:spLocks noGrp="1"/>
          </p:cNvSpPr>
          <p:nvPr>
            <p:ph type="ftr" sz="quarter" idx="12"/>
          </p:nvPr>
        </p:nvSpPr>
        <p:spPr bwMode="auto">
          <a:xfrm>
            <a:off x="4721225" y="6531420"/>
            <a:ext cx="442277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dirty="0" smtClean="0"/>
              <a:t>Mercedes Jones – El Trabajo en Red como Estrategia</a:t>
            </a: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40</a:t>
            </a:fld>
            <a:endParaRPr lang="es-AR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143000" y="2819400"/>
            <a:ext cx="7239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</p:txBody>
      </p:sp>
      <p:sp>
        <p:nvSpPr>
          <p:cNvPr id="16388" name="1 Marcador de pie de página"/>
          <p:cNvSpPr>
            <a:spLocks noGrp="1"/>
          </p:cNvSpPr>
          <p:nvPr>
            <p:ph type="ftr" sz="quarter" idx="12"/>
          </p:nvPr>
        </p:nvSpPr>
        <p:spPr bwMode="auto">
          <a:xfrm>
            <a:off x="4721225" y="6531420"/>
            <a:ext cx="442277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dirty="0" smtClean="0"/>
              <a:t>Mercedes Jones – El Trabajo en Red como Estrategia</a:t>
            </a: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41</a:t>
            </a:fld>
            <a:endParaRPr lang="es-AR" b="1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523864"/>
            <a:ext cx="9144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1100" b="1" dirty="0" smtClean="0">
                <a:ea typeface="Times New Roman" pitchFamily="18" charset="0"/>
              </a:rPr>
              <a:t>INDICE CIVICUS- 2011, 73-  </a:t>
            </a:r>
            <a:r>
              <a:rPr kumimoji="0" lang="es-A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Pertenencia a Redes de OSC </a:t>
            </a:r>
            <a:r>
              <a:rPr kumimoji="0" lang="es-A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s-A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Argentina y América Latina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49" name="Imagen 3"/>
          <p:cNvPicPr>
            <a:picLocks noChangeAspect="1" noChangeArrowheads="1"/>
          </p:cNvPicPr>
          <p:nvPr/>
        </p:nvPicPr>
        <p:blipFill>
          <a:blip r:embed="rId3" cstate="print"/>
          <a:srcRect r="3905" b="5029"/>
          <a:stretch>
            <a:fillRect/>
          </a:stretch>
        </p:blipFill>
        <p:spPr bwMode="auto">
          <a:xfrm>
            <a:off x="356157" y="2132856"/>
            <a:ext cx="8348990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1042988" y="1867887"/>
            <a:ext cx="2232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AR" sz="2000" b="1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Aspectos claves en la Gestión de Redes</a:t>
            </a: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4211638" y="1723424"/>
            <a:ext cx="16557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AR" sz="2000" b="1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Conectividad</a:t>
            </a:r>
          </a:p>
        </p:txBody>
      </p:sp>
      <p:sp>
        <p:nvSpPr>
          <p:cNvPr id="194564" name="AutoShape 4"/>
          <p:cNvSpPr>
            <a:spLocks noChangeArrowheads="1"/>
          </p:cNvSpPr>
          <p:nvPr/>
        </p:nvSpPr>
        <p:spPr bwMode="auto">
          <a:xfrm>
            <a:off x="3706813" y="1823437"/>
            <a:ext cx="360362" cy="188912"/>
          </a:xfrm>
          <a:prstGeom prst="rightArrow">
            <a:avLst>
              <a:gd name="adj1" fmla="val 64778"/>
              <a:gd name="adj2" fmla="val 8193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AR" sz="2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3347864" y="3028890"/>
            <a:ext cx="1368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AR" sz="2000" b="1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Dispersión</a:t>
            </a:r>
          </a:p>
        </p:txBody>
      </p:sp>
      <p:sp>
        <p:nvSpPr>
          <p:cNvPr id="194566" name="AutoShape 6"/>
          <p:cNvSpPr>
            <a:spLocks noChangeArrowheads="1"/>
          </p:cNvSpPr>
          <p:nvPr/>
        </p:nvSpPr>
        <p:spPr bwMode="auto">
          <a:xfrm rot="3097036">
            <a:off x="3006726" y="2817211"/>
            <a:ext cx="360362" cy="188913"/>
          </a:xfrm>
          <a:prstGeom prst="rightArrow">
            <a:avLst>
              <a:gd name="adj1" fmla="val 64778"/>
              <a:gd name="adj2" fmla="val 8193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AR" sz="2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900113" y="3733199"/>
            <a:ext cx="1800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AR" sz="2000" b="1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Agrupamiento</a:t>
            </a:r>
          </a:p>
        </p:txBody>
      </p:sp>
      <p:sp>
        <p:nvSpPr>
          <p:cNvPr id="194568" name="AutoShape 8"/>
          <p:cNvSpPr>
            <a:spLocks noChangeArrowheads="1"/>
          </p:cNvSpPr>
          <p:nvPr/>
        </p:nvSpPr>
        <p:spPr bwMode="auto">
          <a:xfrm rot="4872340">
            <a:off x="1604962" y="3250600"/>
            <a:ext cx="360363" cy="188912"/>
          </a:xfrm>
          <a:prstGeom prst="rightArrow">
            <a:avLst>
              <a:gd name="adj1" fmla="val 64778"/>
              <a:gd name="adj2" fmla="val 8193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AR" sz="2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94570" name="Text Box 10"/>
          <p:cNvSpPr txBox="1">
            <a:spLocks noChangeArrowheads="1"/>
          </p:cNvSpPr>
          <p:nvPr/>
        </p:nvSpPr>
        <p:spPr bwMode="auto">
          <a:xfrm>
            <a:off x="5867400" y="1745649"/>
            <a:ext cx="2879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AR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Es la cantidad de pasos promedio que se requieren para conectar a dos miembros cualquiera de una red.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042988" y="4099912"/>
            <a:ext cx="18002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AR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Formación de Grupos de nodos en la red siguiendo alguna lógica.</a:t>
            </a:r>
            <a:endParaRPr lang="es-AR">
              <a:solidFill>
                <a:schemeClr val="accent6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2987675" y="5180999"/>
            <a:ext cx="51127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AR" sz="2000" b="1" i="1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Estas características se pueden usar para crear redes con valores totalmente diferentes. Ejemplos:</a:t>
            </a:r>
          </a:p>
        </p:txBody>
      </p:sp>
      <p:sp>
        <p:nvSpPr>
          <p:cNvPr id="194573" name="Line 13"/>
          <p:cNvSpPr>
            <a:spLocks noChangeShapeType="1"/>
          </p:cNvSpPr>
          <p:nvPr/>
        </p:nvSpPr>
        <p:spPr bwMode="auto">
          <a:xfrm>
            <a:off x="2338388" y="3957037"/>
            <a:ext cx="792162" cy="10795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s-AR" sz="2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94574" name="Line 14"/>
          <p:cNvSpPr>
            <a:spLocks noChangeShapeType="1"/>
          </p:cNvSpPr>
          <p:nvPr/>
        </p:nvSpPr>
        <p:spPr bwMode="auto">
          <a:xfrm flipH="1">
            <a:off x="3275856" y="3236312"/>
            <a:ext cx="73025" cy="180022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s-AR" sz="2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 flipH="1">
            <a:off x="3563938" y="2156812"/>
            <a:ext cx="1511300" cy="287972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s-AR" sz="2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90805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s-AR" sz="24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REDES = individuos/organizaciones + vínculos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3419475" y="3347437"/>
            <a:ext cx="2663825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AR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De todos los vínculos posibles entre los miembros de la red, cuantos existen realmente?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20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42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/>
      <p:bldP spid="194564" grpId="0" animBg="1"/>
      <p:bldP spid="194565" grpId="0"/>
      <p:bldP spid="194566" grpId="0" animBg="1"/>
      <p:bldP spid="194567" grpId="0"/>
      <p:bldP spid="194568" grpId="0" animBg="1"/>
      <p:bldP spid="194570" grpId="0"/>
      <p:bldP spid="194571" grpId="0"/>
      <p:bldP spid="194572" grpId="0"/>
      <p:bldP spid="194573" grpId="0" animBg="1"/>
      <p:bldP spid="194574" grpId="0" animBg="1"/>
      <p:bldP spid="194575" grpId="0" animBg="1"/>
      <p:bldP spid="19456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24300" y="1412876"/>
            <a:ext cx="4679950" cy="4606925"/>
            <a:chOff x="2381" y="800"/>
            <a:chExt cx="2948" cy="2902"/>
          </a:xfrm>
        </p:grpSpPr>
        <p:sp>
          <p:nvSpPr>
            <p:cNvPr id="196611" name="Text Box 3"/>
            <p:cNvSpPr txBox="1">
              <a:spLocks noChangeArrowheads="1"/>
            </p:cNvSpPr>
            <p:nvPr/>
          </p:nvSpPr>
          <p:spPr bwMode="auto">
            <a:xfrm>
              <a:off x="2926" y="800"/>
              <a:ext cx="2403" cy="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AR" b="1" dirty="0" smtClean="0">
                  <a:solidFill>
                    <a:schemeClr val="accent6"/>
                  </a:solidFill>
                  <a:latin typeface="Arial Narrow" pitchFamily="34" charset="0"/>
                  <a:cs typeface="Arial" charset="0"/>
                </a:rPr>
                <a:t>Resultados: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s-AR" sz="2000" b="1" dirty="0" smtClean="0">
                  <a:solidFill>
                    <a:schemeClr val="accent6"/>
                  </a:solidFill>
                  <a:latin typeface="Arial Narrow" pitchFamily="34" charset="0"/>
                  <a:cs typeface="Arial" charset="0"/>
                </a:rPr>
                <a:t>Sistema solidario</a:t>
              </a:r>
              <a:r>
                <a:rPr lang="es-AR" b="1" dirty="0" smtClean="0">
                  <a:solidFill>
                    <a:schemeClr val="accent6"/>
                  </a:solidFill>
                  <a:latin typeface="Arial Narrow" pitchFamily="34" charset="0"/>
                  <a:cs typeface="Arial" charset="0"/>
                </a:rPr>
                <a:t>:</a:t>
              </a:r>
              <a:r>
                <a:rPr lang="es-AR" sz="1600" b="1" dirty="0" smtClean="0">
                  <a:solidFill>
                    <a:schemeClr val="accent6"/>
                  </a:solidFill>
                  <a:latin typeface="Arial Narrow" pitchFamily="34" charset="0"/>
                  <a:cs typeface="Arial" charset="0"/>
                </a:rPr>
                <a:t> control y amortiguación de riesgos.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s-AR" sz="2000" b="1" dirty="0" smtClean="0">
                  <a:solidFill>
                    <a:schemeClr val="accent6"/>
                  </a:solidFill>
                  <a:latin typeface="Arial Narrow" pitchFamily="34" charset="0"/>
                  <a:cs typeface="Arial" charset="0"/>
                </a:rPr>
                <a:t>Información corre en todos los sentidos.</a:t>
              </a:r>
              <a:endParaRPr lang="es-AR" b="1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es-AR" sz="2000" b="1" dirty="0" smtClean="0">
                  <a:solidFill>
                    <a:schemeClr val="accent6"/>
                  </a:solidFill>
                  <a:latin typeface="Arial Narrow" pitchFamily="34" charset="0"/>
                  <a:cs typeface="Arial" charset="0"/>
                </a:rPr>
                <a:t>Sistema muy caro</a:t>
              </a:r>
              <a:r>
                <a:rPr lang="es-AR" b="1" dirty="0" smtClean="0">
                  <a:solidFill>
                    <a:schemeClr val="accent6"/>
                  </a:solidFill>
                  <a:latin typeface="Arial Narrow" pitchFamily="34" charset="0"/>
                  <a:cs typeface="Arial" charset="0"/>
                </a:rPr>
                <a:t>:</a:t>
              </a:r>
              <a:r>
                <a:rPr lang="es-AR" sz="1600" b="1" dirty="0" smtClean="0">
                  <a:solidFill>
                    <a:schemeClr val="accent6"/>
                  </a:solidFill>
                  <a:latin typeface="Arial Narrow" pitchFamily="34" charset="0"/>
                  <a:cs typeface="Arial" charset="0"/>
                </a:rPr>
                <a:t> hay que mantener muchos vínculos de alta intensidad.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s-AR" sz="2000" b="1" dirty="0" smtClean="0">
                  <a:solidFill>
                    <a:schemeClr val="accent6"/>
                  </a:solidFill>
                  <a:latin typeface="Arial Narrow" pitchFamily="34" charset="0"/>
                  <a:cs typeface="Arial" charset="0"/>
                </a:rPr>
                <a:t>Tendencia homogénea</a:t>
              </a:r>
              <a:r>
                <a:rPr lang="es-AR" b="1" dirty="0" smtClean="0">
                  <a:solidFill>
                    <a:schemeClr val="accent6"/>
                  </a:solidFill>
                  <a:latin typeface="Arial Narrow" pitchFamily="34" charset="0"/>
                  <a:cs typeface="Arial" charset="0"/>
                </a:rPr>
                <a:t>: </a:t>
              </a:r>
              <a:r>
                <a:rPr lang="es-AR" sz="1600" b="1" dirty="0" smtClean="0">
                  <a:solidFill>
                    <a:schemeClr val="accent6"/>
                  </a:solidFill>
                  <a:latin typeface="Arial Narrow" pitchFamily="34" charset="0"/>
                  <a:cs typeface="Arial" charset="0"/>
                </a:rPr>
                <a:t>desalientan la diversidad entre los miembros, y suelen cerrarse</a:t>
              </a:r>
              <a:r>
                <a:rPr lang="es-AR" b="1" dirty="0" smtClean="0">
                  <a:solidFill>
                    <a:schemeClr val="accent6"/>
                  </a:solidFill>
                  <a:latin typeface="Arial Narrow" pitchFamily="34" charset="0"/>
                  <a:cs typeface="Arial" charset="0"/>
                </a:rPr>
                <a:t>.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s-AR" sz="2000" b="1" dirty="0" smtClean="0">
                  <a:solidFill>
                    <a:schemeClr val="accent6"/>
                  </a:solidFill>
                  <a:latin typeface="Arial Narrow" pitchFamily="34" charset="0"/>
                  <a:cs typeface="Arial" charset="0"/>
                </a:rPr>
                <a:t>Horizontal</a:t>
              </a:r>
              <a:r>
                <a:rPr lang="es-AR" b="1" dirty="0" smtClean="0">
                  <a:solidFill>
                    <a:schemeClr val="accent6"/>
                  </a:solidFill>
                  <a:latin typeface="Arial Narrow" pitchFamily="34" charset="0"/>
                  <a:cs typeface="Arial" charset="0"/>
                </a:rPr>
                <a:t>: </a:t>
              </a:r>
              <a:r>
                <a:rPr lang="es-AR" sz="1600" b="1" dirty="0" smtClean="0">
                  <a:solidFill>
                    <a:schemeClr val="accent6"/>
                  </a:solidFill>
                  <a:latin typeface="Arial Narrow" pitchFamily="34" charset="0"/>
                  <a:cs typeface="Arial" charset="0"/>
                </a:rPr>
                <a:t>No pueden enfrentar desafíos que requieren organización jerárquica.</a:t>
              </a:r>
              <a:endParaRPr lang="es-AR" sz="1600" b="1" dirty="0">
                <a:solidFill>
                  <a:schemeClr val="accent6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64589" name="AutoShape 4"/>
            <p:cNvSpPr>
              <a:spLocks/>
            </p:cNvSpPr>
            <p:nvPr/>
          </p:nvSpPr>
          <p:spPr bwMode="auto">
            <a:xfrm>
              <a:off x="2789" y="1026"/>
              <a:ext cx="91" cy="2676"/>
            </a:xfrm>
            <a:prstGeom prst="leftBrace">
              <a:avLst>
                <a:gd name="adj1" fmla="val 40706"/>
                <a:gd name="adj2" fmla="val 25301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90" name="AutoShape 5"/>
            <p:cNvSpPr>
              <a:spLocks/>
            </p:cNvSpPr>
            <p:nvPr/>
          </p:nvSpPr>
          <p:spPr bwMode="auto">
            <a:xfrm>
              <a:off x="2381" y="1026"/>
              <a:ext cx="96" cy="1497"/>
            </a:xfrm>
            <a:prstGeom prst="rightBrace">
              <a:avLst>
                <a:gd name="adj1" fmla="val 53134"/>
                <a:gd name="adj2" fmla="val 44620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AR">
                <a:latin typeface="Arial Narrow" pitchFamily="34" charset="0"/>
              </a:endParaRPr>
            </a:p>
          </p:txBody>
        </p:sp>
      </p:grpSp>
      <p:sp>
        <p:nvSpPr>
          <p:cNvPr id="64515" name="Oval 6"/>
          <p:cNvSpPr>
            <a:spLocks noChangeArrowheads="1"/>
          </p:cNvSpPr>
          <p:nvPr/>
        </p:nvSpPr>
        <p:spPr bwMode="auto">
          <a:xfrm>
            <a:off x="1620838" y="4435475"/>
            <a:ext cx="107950" cy="10795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16" name="Oval 7"/>
          <p:cNvSpPr>
            <a:spLocks noChangeArrowheads="1"/>
          </p:cNvSpPr>
          <p:nvPr/>
        </p:nvSpPr>
        <p:spPr bwMode="auto">
          <a:xfrm>
            <a:off x="2987675" y="4579938"/>
            <a:ext cx="107950" cy="10795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17" name="Oval 8"/>
          <p:cNvSpPr>
            <a:spLocks noChangeArrowheads="1"/>
          </p:cNvSpPr>
          <p:nvPr/>
        </p:nvSpPr>
        <p:spPr bwMode="auto">
          <a:xfrm>
            <a:off x="2413000" y="4292600"/>
            <a:ext cx="107950" cy="10795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18" name="Line 9"/>
          <p:cNvSpPr>
            <a:spLocks noChangeShapeType="1"/>
          </p:cNvSpPr>
          <p:nvPr/>
        </p:nvSpPr>
        <p:spPr bwMode="auto">
          <a:xfrm flipV="1">
            <a:off x="1692275" y="4435475"/>
            <a:ext cx="720725" cy="1296988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19" name="Oval 10"/>
          <p:cNvSpPr>
            <a:spLocks noChangeArrowheads="1"/>
          </p:cNvSpPr>
          <p:nvPr/>
        </p:nvSpPr>
        <p:spPr bwMode="auto">
          <a:xfrm>
            <a:off x="1260475" y="5084763"/>
            <a:ext cx="107950" cy="10795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20" name="Oval 11"/>
          <p:cNvSpPr>
            <a:spLocks noChangeArrowheads="1"/>
          </p:cNvSpPr>
          <p:nvPr/>
        </p:nvSpPr>
        <p:spPr bwMode="auto">
          <a:xfrm>
            <a:off x="2268538" y="5948363"/>
            <a:ext cx="107950" cy="10795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21" name="Oval 12"/>
          <p:cNvSpPr>
            <a:spLocks noChangeArrowheads="1"/>
          </p:cNvSpPr>
          <p:nvPr/>
        </p:nvSpPr>
        <p:spPr bwMode="auto">
          <a:xfrm>
            <a:off x="2916238" y="5732463"/>
            <a:ext cx="107950" cy="10795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22" name="Oval 13"/>
          <p:cNvSpPr>
            <a:spLocks noChangeArrowheads="1"/>
          </p:cNvSpPr>
          <p:nvPr/>
        </p:nvSpPr>
        <p:spPr bwMode="auto">
          <a:xfrm>
            <a:off x="3276600" y="5227638"/>
            <a:ext cx="107950" cy="10795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23" name="Oval 14"/>
          <p:cNvSpPr>
            <a:spLocks noChangeArrowheads="1"/>
          </p:cNvSpPr>
          <p:nvPr/>
        </p:nvSpPr>
        <p:spPr bwMode="auto">
          <a:xfrm>
            <a:off x="1620838" y="5732463"/>
            <a:ext cx="107950" cy="10795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24" name="Line 15"/>
          <p:cNvSpPr>
            <a:spLocks noChangeShapeType="1"/>
          </p:cNvSpPr>
          <p:nvPr/>
        </p:nvSpPr>
        <p:spPr bwMode="auto">
          <a:xfrm flipH="1" flipV="1">
            <a:off x="1331913" y="5227638"/>
            <a:ext cx="288925" cy="504825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25" name="Line 16"/>
          <p:cNvSpPr>
            <a:spLocks noChangeShapeType="1"/>
          </p:cNvSpPr>
          <p:nvPr/>
        </p:nvSpPr>
        <p:spPr bwMode="auto">
          <a:xfrm flipH="1">
            <a:off x="1692275" y="4579938"/>
            <a:ext cx="0" cy="1152525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26" name="Line 17"/>
          <p:cNvSpPr>
            <a:spLocks noChangeShapeType="1"/>
          </p:cNvSpPr>
          <p:nvPr/>
        </p:nvSpPr>
        <p:spPr bwMode="auto">
          <a:xfrm flipH="1" flipV="1">
            <a:off x="1774825" y="5837238"/>
            <a:ext cx="431800" cy="144462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27" name="Line 18"/>
          <p:cNvSpPr>
            <a:spLocks noChangeShapeType="1"/>
          </p:cNvSpPr>
          <p:nvPr/>
        </p:nvSpPr>
        <p:spPr bwMode="auto">
          <a:xfrm flipH="1">
            <a:off x="2413000" y="5803900"/>
            <a:ext cx="503238" cy="2159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28" name="Line 19"/>
          <p:cNvSpPr>
            <a:spLocks noChangeShapeType="1"/>
          </p:cNvSpPr>
          <p:nvPr/>
        </p:nvSpPr>
        <p:spPr bwMode="auto">
          <a:xfrm flipV="1">
            <a:off x="1763713" y="4651375"/>
            <a:ext cx="1223962" cy="1081088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29" name="Line 20"/>
          <p:cNvSpPr>
            <a:spLocks noChangeShapeType="1"/>
          </p:cNvSpPr>
          <p:nvPr/>
        </p:nvSpPr>
        <p:spPr bwMode="auto">
          <a:xfrm flipH="1">
            <a:off x="1763713" y="5300663"/>
            <a:ext cx="1439862" cy="431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30" name="Line 21"/>
          <p:cNvSpPr>
            <a:spLocks noChangeShapeType="1"/>
          </p:cNvSpPr>
          <p:nvPr/>
        </p:nvSpPr>
        <p:spPr bwMode="auto">
          <a:xfrm flipH="1">
            <a:off x="1763713" y="4364038"/>
            <a:ext cx="576262" cy="71437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31" name="Line 22"/>
          <p:cNvSpPr>
            <a:spLocks noChangeShapeType="1"/>
          </p:cNvSpPr>
          <p:nvPr/>
        </p:nvSpPr>
        <p:spPr bwMode="auto">
          <a:xfrm flipH="1">
            <a:off x="1781175" y="5732463"/>
            <a:ext cx="1135063" cy="4445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32" name="Line 23"/>
          <p:cNvSpPr>
            <a:spLocks noChangeShapeType="1"/>
          </p:cNvSpPr>
          <p:nvPr/>
        </p:nvSpPr>
        <p:spPr bwMode="auto">
          <a:xfrm flipV="1">
            <a:off x="1331913" y="4579938"/>
            <a:ext cx="288925" cy="504825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33" name="Line 24"/>
          <p:cNvSpPr>
            <a:spLocks noChangeShapeType="1"/>
          </p:cNvSpPr>
          <p:nvPr/>
        </p:nvSpPr>
        <p:spPr bwMode="auto">
          <a:xfrm>
            <a:off x="2555875" y="4364038"/>
            <a:ext cx="431800" cy="2159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34" name="Line 25"/>
          <p:cNvSpPr>
            <a:spLocks noChangeShapeType="1"/>
          </p:cNvSpPr>
          <p:nvPr/>
        </p:nvSpPr>
        <p:spPr bwMode="auto">
          <a:xfrm flipH="1">
            <a:off x="2987675" y="5372100"/>
            <a:ext cx="288925" cy="360363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35" name="Line 26"/>
          <p:cNvSpPr>
            <a:spLocks noChangeShapeType="1"/>
          </p:cNvSpPr>
          <p:nvPr/>
        </p:nvSpPr>
        <p:spPr bwMode="auto">
          <a:xfrm>
            <a:off x="3132138" y="4724400"/>
            <a:ext cx="215900" cy="503238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36" name="Line 27"/>
          <p:cNvSpPr>
            <a:spLocks noChangeShapeType="1"/>
          </p:cNvSpPr>
          <p:nvPr/>
        </p:nvSpPr>
        <p:spPr bwMode="auto">
          <a:xfrm>
            <a:off x="1403350" y="5156200"/>
            <a:ext cx="865188" cy="792163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37" name="Line 28"/>
          <p:cNvSpPr>
            <a:spLocks noChangeShapeType="1"/>
          </p:cNvSpPr>
          <p:nvPr/>
        </p:nvSpPr>
        <p:spPr bwMode="auto">
          <a:xfrm flipH="1">
            <a:off x="2413000" y="5372100"/>
            <a:ext cx="790575" cy="504825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38" name="Line 29"/>
          <p:cNvSpPr>
            <a:spLocks noChangeShapeType="1"/>
          </p:cNvSpPr>
          <p:nvPr/>
        </p:nvSpPr>
        <p:spPr bwMode="auto">
          <a:xfrm flipH="1">
            <a:off x="2413000" y="4724400"/>
            <a:ext cx="503238" cy="1152525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39" name="Line 30"/>
          <p:cNvSpPr>
            <a:spLocks noChangeShapeType="1"/>
          </p:cNvSpPr>
          <p:nvPr/>
        </p:nvSpPr>
        <p:spPr bwMode="auto">
          <a:xfrm>
            <a:off x="1692275" y="4579938"/>
            <a:ext cx="576263" cy="1296987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40" name="Line 31"/>
          <p:cNvSpPr>
            <a:spLocks noChangeShapeType="1"/>
          </p:cNvSpPr>
          <p:nvPr/>
        </p:nvSpPr>
        <p:spPr bwMode="auto">
          <a:xfrm flipH="1">
            <a:off x="2339975" y="4435475"/>
            <a:ext cx="144463" cy="144145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41" name="Line 32"/>
          <p:cNvSpPr>
            <a:spLocks noChangeShapeType="1"/>
          </p:cNvSpPr>
          <p:nvPr/>
        </p:nvSpPr>
        <p:spPr bwMode="auto">
          <a:xfrm flipH="1">
            <a:off x="1476375" y="4435475"/>
            <a:ext cx="863600" cy="576263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42" name="Line 33"/>
          <p:cNvSpPr>
            <a:spLocks noChangeShapeType="1"/>
          </p:cNvSpPr>
          <p:nvPr/>
        </p:nvSpPr>
        <p:spPr bwMode="auto">
          <a:xfrm flipH="1">
            <a:off x="1403350" y="4724400"/>
            <a:ext cx="1441450" cy="360363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43" name="Line 34"/>
          <p:cNvSpPr>
            <a:spLocks noChangeShapeType="1"/>
          </p:cNvSpPr>
          <p:nvPr/>
        </p:nvSpPr>
        <p:spPr bwMode="auto">
          <a:xfrm flipH="1" flipV="1">
            <a:off x="1763713" y="4579938"/>
            <a:ext cx="1081087" cy="10795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44" name="Line 35"/>
          <p:cNvSpPr>
            <a:spLocks noChangeShapeType="1"/>
          </p:cNvSpPr>
          <p:nvPr/>
        </p:nvSpPr>
        <p:spPr bwMode="auto">
          <a:xfrm flipH="1" flipV="1">
            <a:off x="1476375" y="5227638"/>
            <a:ext cx="1368425" cy="504825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45" name="Line 36"/>
          <p:cNvSpPr>
            <a:spLocks noChangeShapeType="1"/>
          </p:cNvSpPr>
          <p:nvPr/>
        </p:nvSpPr>
        <p:spPr bwMode="auto">
          <a:xfrm flipH="1" flipV="1">
            <a:off x="1403350" y="5156200"/>
            <a:ext cx="1800225" cy="71438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46" name="Line 37"/>
          <p:cNvSpPr>
            <a:spLocks noChangeShapeType="1"/>
          </p:cNvSpPr>
          <p:nvPr/>
        </p:nvSpPr>
        <p:spPr bwMode="auto">
          <a:xfrm flipH="1">
            <a:off x="2916238" y="4724400"/>
            <a:ext cx="71437" cy="935038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47" name="Line 38"/>
          <p:cNvSpPr>
            <a:spLocks noChangeShapeType="1"/>
          </p:cNvSpPr>
          <p:nvPr/>
        </p:nvSpPr>
        <p:spPr bwMode="auto">
          <a:xfrm flipH="1" flipV="1">
            <a:off x="1836738" y="4579938"/>
            <a:ext cx="1439862" cy="6477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48" name="Line 39"/>
          <p:cNvSpPr>
            <a:spLocks noChangeShapeType="1"/>
          </p:cNvSpPr>
          <p:nvPr/>
        </p:nvSpPr>
        <p:spPr bwMode="auto">
          <a:xfrm flipH="1" flipV="1">
            <a:off x="1836738" y="4508500"/>
            <a:ext cx="1079500" cy="142875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196689" name="Text Box 81"/>
          <p:cNvSpPr txBox="1">
            <a:spLocks noChangeArrowheads="1"/>
          </p:cNvSpPr>
          <p:nvPr/>
        </p:nvSpPr>
        <p:spPr bwMode="auto">
          <a:xfrm>
            <a:off x="900113" y="1409869"/>
            <a:ext cx="316706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AR" b="1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Características:</a:t>
            </a:r>
          </a:p>
          <a:p>
            <a:pPr>
              <a:spcBef>
                <a:spcPct val="50000"/>
              </a:spcBef>
              <a:defRPr/>
            </a:pPr>
            <a:r>
              <a:rPr lang="es-AR" sz="2000" b="1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Conectividad</a:t>
            </a:r>
            <a:r>
              <a:rPr lang="es-AR" b="1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: </a:t>
            </a:r>
            <a:r>
              <a:rPr lang="es-AR" sz="1600" b="1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todos conectados por un solo paso.</a:t>
            </a:r>
          </a:p>
          <a:p>
            <a:pPr>
              <a:spcBef>
                <a:spcPct val="50000"/>
              </a:spcBef>
              <a:defRPr/>
            </a:pPr>
            <a:r>
              <a:rPr lang="es-AR" sz="2000" b="1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Dispersión</a:t>
            </a:r>
            <a:r>
              <a:rPr lang="es-AR" b="1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: </a:t>
            </a:r>
            <a:r>
              <a:rPr lang="es-AR" sz="1600" b="1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se concretan todos los vínculos posibles. 28 de 28 posibles.</a:t>
            </a:r>
          </a:p>
          <a:p>
            <a:pPr>
              <a:spcBef>
                <a:spcPct val="50000"/>
              </a:spcBef>
              <a:defRPr/>
            </a:pPr>
            <a:r>
              <a:rPr lang="es-AR" sz="2000" b="1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No hay Agrupamiento</a:t>
            </a:r>
            <a:r>
              <a:rPr lang="es-AR" b="1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: </a:t>
            </a:r>
            <a:r>
              <a:rPr lang="es-AR" sz="1600" b="1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es un sistema con vínculos homogéneos.</a:t>
            </a:r>
            <a:endParaRPr lang="es-AR" sz="1600" b="1" dirty="0">
              <a:solidFill>
                <a:schemeClr val="accent6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64549" name="Line 40"/>
          <p:cNvSpPr>
            <a:spLocks noChangeShapeType="1"/>
          </p:cNvSpPr>
          <p:nvPr/>
        </p:nvSpPr>
        <p:spPr bwMode="auto">
          <a:xfrm>
            <a:off x="2555875" y="4508500"/>
            <a:ext cx="360363" cy="1150938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50" name="Line 41"/>
          <p:cNvSpPr>
            <a:spLocks noChangeShapeType="1"/>
          </p:cNvSpPr>
          <p:nvPr/>
        </p:nvSpPr>
        <p:spPr bwMode="auto">
          <a:xfrm flipH="1" flipV="1">
            <a:off x="2555875" y="4435475"/>
            <a:ext cx="647700" cy="720725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51" name="Line 42"/>
          <p:cNvSpPr>
            <a:spLocks noChangeShapeType="1"/>
          </p:cNvSpPr>
          <p:nvPr/>
        </p:nvSpPr>
        <p:spPr bwMode="auto">
          <a:xfrm flipH="1">
            <a:off x="3132138" y="4148138"/>
            <a:ext cx="288925" cy="431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52" name="Line 43"/>
          <p:cNvSpPr>
            <a:spLocks noChangeShapeType="1"/>
          </p:cNvSpPr>
          <p:nvPr/>
        </p:nvSpPr>
        <p:spPr bwMode="auto">
          <a:xfrm flipH="1">
            <a:off x="1260475" y="5876925"/>
            <a:ext cx="288925" cy="360363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53" name="Line 44"/>
          <p:cNvSpPr>
            <a:spLocks noChangeShapeType="1"/>
          </p:cNvSpPr>
          <p:nvPr/>
        </p:nvSpPr>
        <p:spPr bwMode="auto">
          <a:xfrm flipH="1" flipV="1">
            <a:off x="1116013" y="4292600"/>
            <a:ext cx="433387" cy="142875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54" name="Line 45"/>
          <p:cNvSpPr>
            <a:spLocks noChangeShapeType="1"/>
          </p:cNvSpPr>
          <p:nvPr/>
        </p:nvSpPr>
        <p:spPr bwMode="auto">
          <a:xfrm>
            <a:off x="1547813" y="4003675"/>
            <a:ext cx="73025" cy="360363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64555" name="Line 46"/>
          <p:cNvSpPr>
            <a:spLocks noChangeShapeType="1"/>
          </p:cNvSpPr>
          <p:nvPr/>
        </p:nvSpPr>
        <p:spPr bwMode="auto">
          <a:xfrm flipH="1" flipV="1">
            <a:off x="2339975" y="6092825"/>
            <a:ext cx="73025" cy="431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6" name="Line 47"/>
          <p:cNvSpPr>
            <a:spLocks noChangeShapeType="1"/>
          </p:cNvSpPr>
          <p:nvPr/>
        </p:nvSpPr>
        <p:spPr bwMode="auto">
          <a:xfrm flipH="1" flipV="1">
            <a:off x="3132138" y="4651375"/>
            <a:ext cx="1008062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atin typeface="Arial Narrow" pitchFamily="34" charset="0"/>
            </a:endParaRP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1331913" y="4364038"/>
            <a:ext cx="2016125" cy="1655762"/>
            <a:chOff x="748" y="2659"/>
            <a:chExt cx="1270" cy="1043"/>
          </a:xfrm>
        </p:grpSpPr>
        <p:sp>
          <p:nvSpPr>
            <p:cNvPr id="64560" name="Line 49"/>
            <p:cNvSpPr>
              <a:spLocks noChangeShapeType="1"/>
            </p:cNvSpPr>
            <p:nvPr/>
          </p:nvSpPr>
          <p:spPr bwMode="auto">
            <a:xfrm flipV="1">
              <a:off x="975" y="2704"/>
              <a:ext cx="454" cy="817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61" name="Line 50"/>
            <p:cNvSpPr>
              <a:spLocks noChangeShapeType="1"/>
            </p:cNvSpPr>
            <p:nvPr/>
          </p:nvSpPr>
          <p:spPr bwMode="auto">
            <a:xfrm flipH="1" flipV="1">
              <a:off x="748" y="3203"/>
              <a:ext cx="182" cy="318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62" name="Line 51"/>
            <p:cNvSpPr>
              <a:spLocks noChangeShapeType="1"/>
            </p:cNvSpPr>
            <p:nvPr/>
          </p:nvSpPr>
          <p:spPr bwMode="auto">
            <a:xfrm flipH="1">
              <a:off x="975" y="2795"/>
              <a:ext cx="0" cy="726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63" name="Line 52"/>
            <p:cNvSpPr>
              <a:spLocks noChangeShapeType="1"/>
            </p:cNvSpPr>
            <p:nvPr/>
          </p:nvSpPr>
          <p:spPr bwMode="auto">
            <a:xfrm flipH="1" flipV="1">
              <a:off x="1027" y="3587"/>
              <a:ext cx="272" cy="91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64" name="Line 53"/>
            <p:cNvSpPr>
              <a:spLocks noChangeShapeType="1"/>
            </p:cNvSpPr>
            <p:nvPr/>
          </p:nvSpPr>
          <p:spPr bwMode="auto">
            <a:xfrm flipH="1">
              <a:off x="1429" y="3566"/>
              <a:ext cx="317" cy="136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65" name="Line 54"/>
            <p:cNvSpPr>
              <a:spLocks noChangeShapeType="1"/>
            </p:cNvSpPr>
            <p:nvPr/>
          </p:nvSpPr>
          <p:spPr bwMode="auto">
            <a:xfrm flipV="1">
              <a:off x="1020" y="2840"/>
              <a:ext cx="771" cy="681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66" name="Line 55"/>
            <p:cNvSpPr>
              <a:spLocks noChangeShapeType="1"/>
            </p:cNvSpPr>
            <p:nvPr/>
          </p:nvSpPr>
          <p:spPr bwMode="auto">
            <a:xfrm flipH="1">
              <a:off x="1020" y="3249"/>
              <a:ext cx="907" cy="272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67" name="Line 56"/>
            <p:cNvSpPr>
              <a:spLocks noChangeShapeType="1"/>
            </p:cNvSpPr>
            <p:nvPr/>
          </p:nvSpPr>
          <p:spPr bwMode="auto">
            <a:xfrm flipH="1">
              <a:off x="1020" y="2659"/>
              <a:ext cx="363" cy="45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68" name="Line 57"/>
            <p:cNvSpPr>
              <a:spLocks noChangeShapeType="1"/>
            </p:cNvSpPr>
            <p:nvPr/>
          </p:nvSpPr>
          <p:spPr bwMode="auto">
            <a:xfrm flipH="1">
              <a:off x="1031" y="3521"/>
              <a:ext cx="715" cy="28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69" name="Line 58"/>
            <p:cNvSpPr>
              <a:spLocks noChangeShapeType="1"/>
            </p:cNvSpPr>
            <p:nvPr/>
          </p:nvSpPr>
          <p:spPr bwMode="auto">
            <a:xfrm flipV="1">
              <a:off x="748" y="2795"/>
              <a:ext cx="182" cy="318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70" name="Line 59"/>
            <p:cNvSpPr>
              <a:spLocks noChangeShapeType="1"/>
            </p:cNvSpPr>
            <p:nvPr/>
          </p:nvSpPr>
          <p:spPr bwMode="auto">
            <a:xfrm>
              <a:off x="1519" y="2659"/>
              <a:ext cx="272" cy="136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71" name="Line 60"/>
            <p:cNvSpPr>
              <a:spLocks noChangeShapeType="1"/>
            </p:cNvSpPr>
            <p:nvPr/>
          </p:nvSpPr>
          <p:spPr bwMode="auto">
            <a:xfrm flipH="1">
              <a:off x="1791" y="3294"/>
              <a:ext cx="182" cy="227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72" name="Line 61"/>
            <p:cNvSpPr>
              <a:spLocks noChangeShapeType="1"/>
            </p:cNvSpPr>
            <p:nvPr/>
          </p:nvSpPr>
          <p:spPr bwMode="auto">
            <a:xfrm>
              <a:off x="1882" y="2886"/>
              <a:ext cx="136" cy="317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73" name="Line 62"/>
            <p:cNvSpPr>
              <a:spLocks noChangeShapeType="1"/>
            </p:cNvSpPr>
            <p:nvPr/>
          </p:nvSpPr>
          <p:spPr bwMode="auto">
            <a:xfrm>
              <a:off x="793" y="3158"/>
              <a:ext cx="545" cy="499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74" name="Line 63"/>
            <p:cNvSpPr>
              <a:spLocks noChangeShapeType="1"/>
            </p:cNvSpPr>
            <p:nvPr/>
          </p:nvSpPr>
          <p:spPr bwMode="auto">
            <a:xfrm flipH="1">
              <a:off x="1429" y="3294"/>
              <a:ext cx="498" cy="318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75" name="Line 64"/>
            <p:cNvSpPr>
              <a:spLocks noChangeShapeType="1"/>
            </p:cNvSpPr>
            <p:nvPr/>
          </p:nvSpPr>
          <p:spPr bwMode="auto">
            <a:xfrm flipH="1">
              <a:off x="1429" y="2886"/>
              <a:ext cx="317" cy="726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76" name="Line 65"/>
            <p:cNvSpPr>
              <a:spLocks noChangeShapeType="1"/>
            </p:cNvSpPr>
            <p:nvPr/>
          </p:nvSpPr>
          <p:spPr bwMode="auto">
            <a:xfrm>
              <a:off x="975" y="2795"/>
              <a:ext cx="363" cy="817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77" name="Line 66"/>
            <p:cNvSpPr>
              <a:spLocks noChangeShapeType="1"/>
            </p:cNvSpPr>
            <p:nvPr/>
          </p:nvSpPr>
          <p:spPr bwMode="auto">
            <a:xfrm flipH="1">
              <a:off x="1383" y="2704"/>
              <a:ext cx="91" cy="908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78" name="Line 67"/>
            <p:cNvSpPr>
              <a:spLocks noChangeShapeType="1"/>
            </p:cNvSpPr>
            <p:nvPr/>
          </p:nvSpPr>
          <p:spPr bwMode="auto">
            <a:xfrm flipH="1">
              <a:off x="839" y="2704"/>
              <a:ext cx="544" cy="363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79" name="Line 68"/>
            <p:cNvSpPr>
              <a:spLocks noChangeShapeType="1"/>
            </p:cNvSpPr>
            <p:nvPr/>
          </p:nvSpPr>
          <p:spPr bwMode="auto">
            <a:xfrm flipH="1">
              <a:off x="793" y="2886"/>
              <a:ext cx="908" cy="227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80" name="Line 69"/>
            <p:cNvSpPr>
              <a:spLocks noChangeShapeType="1"/>
            </p:cNvSpPr>
            <p:nvPr/>
          </p:nvSpPr>
          <p:spPr bwMode="auto">
            <a:xfrm flipH="1" flipV="1">
              <a:off x="1020" y="2795"/>
              <a:ext cx="681" cy="680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81" name="Line 70"/>
            <p:cNvSpPr>
              <a:spLocks noChangeShapeType="1"/>
            </p:cNvSpPr>
            <p:nvPr/>
          </p:nvSpPr>
          <p:spPr bwMode="auto">
            <a:xfrm flipH="1" flipV="1">
              <a:off x="839" y="3203"/>
              <a:ext cx="862" cy="318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82" name="Line 71"/>
            <p:cNvSpPr>
              <a:spLocks noChangeShapeType="1"/>
            </p:cNvSpPr>
            <p:nvPr/>
          </p:nvSpPr>
          <p:spPr bwMode="auto">
            <a:xfrm flipH="1" flipV="1">
              <a:off x="793" y="3158"/>
              <a:ext cx="1134" cy="45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83" name="Line 72"/>
            <p:cNvSpPr>
              <a:spLocks noChangeShapeType="1"/>
            </p:cNvSpPr>
            <p:nvPr/>
          </p:nvSpPr>
          <p:spPr bwMode="auto">
            <a:xfrm flipH="1">
              <a:off x="1746" y="2886"/>
              <a:ext cx="45" cy="589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84" name="Line 73"/>
            <p:cNvSpPr>
              <a:spLocks noChangeShapeType="1"/>
            </p:cNvSpPr>
            <p:nvPr/>
          </p:nvSpPr>
          <p:spPr bwMode="auto">
            <a:xfrm flipH="1" flipV="1">
              <a:off x="1066" y="2795"/>
              <a:ext cx="907" cy="408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85" name="Line 74"/>
            <p:cNvSpPr>
              <a:spLocks noChangeShapeType="1"/>
            </p:cNvSpPr>
            <p:nvPr/>
          </p:nvSpPr>
          <p:spPr bwMode="auto">
            <a:xfrm flipH="1" flipV="1">
              <a:off x="1066" y="2750"/>
              <a:ext cx="680" cy="90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86" name="Line 75"/>
            <p:cNvSpPr>
              <a:spLocks noChangeShapeType="1"/>
            </p:cNvSpPr>
            <p:nvPr/>
          </p:nvSpPr>
          <p:spPr bwMode="auto">
            <a:xfrm>
              <a:off x="1519" y="2750"/>
              <a:ext cx="227" cy="725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  <p:sp>
          <p:nvSpPr>
            <p:cNvPr id="64587" name="Line 76"/>
            <p:cNvSpPr>
              <a:spLocks noChangeShapeType="1"/>
            </p:cNvSpPr>
            <p:nvPr/>
          </p:nvSpPr>
          <p:spPr bwMode="auto">
            <a:xfrm flipH="1" flipV="1">
              <a:off x="1519" y="2704"/>
              <a:ext cx="408" cy="454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Arial Narrow" pitchFamily="34" charset="0"/>
              </a:endParaRPr>
            </a:p>
          </p:txBody>
        </p:sp>
      </p:grpSp>
      <p:sp>
        <p:nvSpPr>
          <p:cNvPr id="79" name="Rectangle 2"/>
          <p:cNvSpPr txBox="1">
            <a:spLocks noChangeArrowheads="1"/>
          </p:cNvSpPr>
          <p:nvPr/>
        </p:nvSpPr>
        <p:spPr bwMode="auto">
          <a:xfrm>
            <a:off x="0" y="90805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s-AR" sz="24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Grupos de Amigos</a:t>
            </a:r>
            <a:endParaRPr lang="es-AR" sz="2400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82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43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8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8840" y="4581128"/>
            <a:ext cx="1768475" cy="187166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467544" y="1625893"/>
            <a:ext cx="3671069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AR" b="1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Características:</a:t>
            </a:r>
          </a:p>
          <a:p>
            <a:pPr>
              <a:spcBef>
                <a:spcPct val="50000"/>
              </a:spcBef>
              <a:defRPr/>
            </a:pPr>
            <a:r>
              <a:rPr lang="es-AR" sz="2000" b="1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Conectividad</a:t>
            </a:r>
            <a:r>
              <a:rPr lang="es-AR" b="1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: </a:t>
            </a:r>
            <a:r>
              <a:rPr lang="es-AR" sz="16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muy baja.</a:t>
            </a:r>
          </a:p>
          <a:p>
            <a:pPr>
              <a:spcBef>
                <a:spcPct val="50000"/>
              </a:spcBef>
              <a:defRPr/>
            </a:pPr>
            <a:r>
              <a:rPr lang="es-AR" sz="2000" b="1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Dispersión</a:t>
            </a:r>
            <a:r>
              <a:rPr lang="es-AR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: </a:t>
            </a:r>
            <a:r>
              <a:rPr lang="es-AR" sz="16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vínculos con pares de misma área, supervisores y subalternos (En este ejemplo, 83 de 820 posibles).</a:t>
            </a:r>
          </a:p>
          <a:p>
            <a:pPr>
              <a:spcBef>
                <a:spcPct val="50000"/>
              </a:spcBef>
              <a:defRPr/>
            </a:pPr>
            <a:r>
              <a:rPr lang="es-AR" sz="2000" b="1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Agrupamiento</a:t>
            </a:r>
            <a:r>
              <a:rPr lang="es-AR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: </a:t>
            </a:r>
            <a:r>
              <a:rPr lang="es-AR" sz="16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por jerarquía (ej. </a:t>
            </a:r>
            <a:r>
              <a:rPr lang="es-AR" sz="16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g</a:t>
            </a:r>
            <a:r>
              <a:rPr lang="es-AR" sz="16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erentes, lo </a:t>
            </a:r>
            <a:r>
              <a:rPr lang="es-AR" sz="16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jefes de </a:t>
            </a:r>
            <a:r>
              <a:rPr lang="es-AR" sz="16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área entre sí) </a:t>
            </a:r>
            <a:r>
              <a:rPr lang="es-AR" sz="16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Cada “</a:t>
            </a:r>
            <a:r>
              <a:rPr lang="es-AR" sz="16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nodo</a:t>
            </a:r>
            <a:r>
              <a:rPr lang="es-AR" sz="16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”</a:t>
            </a:r>
            <a:r>
              <a:rPr lang="es-AR" sz="16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 representa un nivel de  </a:t>
            </a:r>
            <a:r>
              <a:rPr lang="es-AR" sz="16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‘autoridad</a:t>
            </a:r>
            <a:r>
              <a:rPr lang="es-AR" sz="16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’.</a:t>
            </a:r>
            <a:endParaRPr lang="es-AR" sz="1600" dirty="0">
              <a:solidFill>
                <a:schemeClr val="accent6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4860926" y="1617067"/>
            <a:ext cx="381476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AR" b="1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Resultados:</a:t>
            </a:r>
          </a:p>
          <a:p>
            <a:pPr>
              <a:spcBef>
                <a:spcPct val="50000"/>
              </a:spcBef>
              <a:defRPr/>
            </a:pPr>
            <a:r>
              <a:rPr lang="es-AR" sz="2000" b="1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Caminos únicos: </a:t>
            </a:r>
            <a:r>
              <a:rPr lang="es-AR" sz="16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existe un solo camino que vincula a dos puntos.</a:t>
            </a:r>
          </a:p>
          <a:p>
            <a:pPr>
              <a:spcBef>
                <a:spcPct val="50000"/>
              </a:spcBef>
              <a:defRPr/>
            </a:pPr>
            <a:r>
              <a:rPr lang="es-AR" sz="2000" b="1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Información </a:t>
            </a:r>
            <a:r>
              <a:rPr lang="es-AR" sz="20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corre en un solo sentido.</a:t>
            </a:r>
            <a:endParaRPr lang="es-AR" dirty="0" smtClean="0">
              <a:solidFill>
                <a:schemeClr val="accent6"/>
              </a:solidFill>
              <a:latin typeface="Arial Narrow" pitchFamily="34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s-AR" sz="2000" b="1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Eficiencia</a:t>
            </a:r>
            <a:r>
              <a:rPr lang="es-AR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:</a:t>
            </a:r>
            <a:r>
              <a:rPr lang="es-AR" sz="16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 vínculos definidos por objetivos – No se promueven otros vínculos.</a:t>
            </a:r>
          </a:p>
          <a:p>
            <a:pPr>
              <a:spcBef>
                <a:spcPct val="50000"/>
              </a:spcBef>
              <a:defRPr/>
            </a:pPr>
            <a:r>
              <a:rPr lang="es-AR" sz="2000" b="1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Diversidad por diseño</a:t>
            </a:r>
            <a:r>
              <a:rPr lang="es-AR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: </a:t>
            </a:r>
            <a:r>
              <a:rPr lang="es-AR" sz="16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diversidad en función de objetivos</a:t>
            </a:r>
            <a:r>
              <a:rPr lang="es-AR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. </a:t>
            </a:r>
            <a:r>
              <a:rPr lang="es-AR" sz="16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Limita capacidad de adaptación.</a:t>
            </a:r>
            <a:endParaRPr lang="es-AR" sz="1600" dirty="0">
              <a:solidFill>
                <a:schemeClr val="accent6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90805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s-AR" sz="24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Redes Jerárquicas (organización empresaria):</a:t>
            </a:r>
            <a:endParaRPr lang="es-AR" sz="2400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4572000" y="1771652"/>
            <a:ext cx="144463" cy="3077070"/>
          </a:xfrm>
          <a:prstGeom prst="leftBrace">
            <a:avLst>
              <a:gd name="adj1" fmla="val 40706"/>
              <a:gd name="adj2" fmla="val 25301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3924300" y="1771651"/>
            <a:ext cx="152400" cy="2376488"/>
          </a:xfrm>
          <a:prstGeom prst="rightBrace">
            <a:avLst>
              <a:gd name="adj1" fmla="val 53134"/>
              <a:gd name="adj2" fmla="val 4462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AR">
              <a:latin typeface="Arial Narrow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44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41090"/>
            <a:ext cx="8458200" cy="40005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762000"/>
            <a:endParaRPr lang="es-ES_tradnl" sz="2800" b="1" dirty="0" smtClean="0">
              <a:latin typeface="Times New Roman" pitchFamily="18" charset="0"/>
            </a:endParaRPr>
          </a:p>
        </p:txBody>
      </p:sp>
      <p:pic>
        <p:nvPicPr>
          <p:cNvPr id="51204" name="Picture 2" descr="D:\Mis Documentos\bibliografÍa\Material Bibliográfico\Redes Sociales\s imágenes\image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3571875"/>
            <a:ext cx="5410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3" descr="D:\Mis Documentos\bibliografÍa\Material Bibliográfico\Redes Sociales\s imágenes\image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184525"/>
            <a:ext cx="4316412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4" descr="D:\Mis Documentos\bibliografÍa\Material Bibliográfico\Redes Sociales\s imágenes\image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71625"/>
            <a:ext cx="4492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90805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2400" dirty="0" smtClean="0">
                <a:solidFill>
                  <a:schemeClr val="bg1"/>
                </a:solidFill>
                <a:latin typeface="Arial Narrow" pitchFamily="34" charset="0"/>
              </a:rPr>
              <a:t>Las redes tienen </a:t>
            </a:r>
            <a:r>
              <a:rPr lang="es-ES_tradnl" sz="2400" dirty="0" smtClean="0">
                <a:solidFill>
                  <a:schemeClr val="bg1"/>
                </a:solidFill>
                <a:latin typeface="Arial Narrow" pitchFamily="34" charset="0"/>
              </a:rPr>
              <a:t>múltiples modelos de </a:t>
            </a:r>
            <a:r>
              <a:rPr lang="es-ES_tradnl" sz="2400" dirty="0" smtClean="0">
                <a:solidFill>
                  <a:schemeClr val="bg1"/>
                </a:solidFill>
                <a:latin typeface="Arial Narrow" pitchFamily="34" charset="0"/>
              </a:rPr>
              <a:t>articulación</a:t>
            </a:r>
            <a:endParaRPr lang="es-ES" sz="2400" kern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45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116013" y="4479503"/>
            <a:ext cx="7704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s-ES_tradnl" sz="2400" dirty="0" smtClean="0">
                <a:solidFill>
                  <a:srgbClr val="002060"/>
                </a:solidFill>
                <a:latin typeface="Arial Narrow" pitchFamily="34" charset="0"/>
              </a:rPr>
              <a:t>Busca </a:t>
            </a:r>
            <a:r>
              <a:rPr lang="es-ES_tradnl" sz="2400" dirty="0">
                <a:solidFill>
                  <a:srgbClr val="002060"/>
                </a:solidFill>
                <a:latin typeface="Arial Narrow" pitchFamily="34" charset="0"/>
              </a:rPr>
              <a:t>obtener beneficios individuales mediante la </a:t>
            </a:r>
            <a:r>
              <a:rPr lang="es-ES_tradnl" sz="2400" dirty="0" smtClean="0">
                <a:solidFill>
                  <a:srgbClr val="002060"/>
                </a:solidFill>
                <a:latin typeface="Arial Narrow" pitchFamily="34" charset="0"/>
              </a:rPr>
              <a:t>acción </a:t>
            </a:r>
            <a:r>
              <a:rPr lang="es-ES_tradnl" sz="2400" dirty="0">
                <a:solidFill>
                  <a:srgbClr val="002060"/>
                </a:solidFill>
                <a:latin typeface="Arial Narrow" pitchFamily="34" charset="0"/>
              </a:rPr>
              <a:t>conjunta.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095375" y="1815207"/>
            <a:ext cx="7725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400" dirty="0">
                <a:solidFill>
                  <a:srgbClr val="002060"/>
                </a:solidFill>
                <a:latin typeface="Arial Narrow" pitchFamily="34" charset="0"/>
              </a:rPr>
              <a:t>Un mecanismo de </a:t>
            </a:r>
            <a:r>
              <a:rPr lang="es-ES_tradnl" sz="2400" dirty="0" smtClean="0">
                <a:solidFill>
                  <a:srgbClr val="002060"/>
                </a:solidFill>
                <a:latin typeface="Arial Narrow" pitchFamily="34" charset="0"/>
              </a:rPr>
              <a:t>intercambio </a:t>
            </a:r>
            <a:r>
              <a:rPr lang="es-ES_tradnl" sz="2400" dirty="0">
                <a:solidFill>
                  <a:srgbClr val="002060"/>
                </a:solidFill>
                <a:latin typeface="Arial Narrow" pitchFamily="34" charset="0"/>
              </a:rPr>
              <a:t>entre organizaciones</a:t>
            </a:r>
            <a:r>
              <a:rPr lang="es-ES_tradnl" sz="2400" dirty="0" smtClean="0">
                <a:latin typeface="Arial Narrow" pitchFamily="34" charset="0"/>
              </a:rPr>
              <a:t>.</a:t>
            </a:r>
            <a:endParaRPr lang="es-AR" sz="2400" dirty="0">
              <a:latin typeface="Arial Narrow" pitchFamily="34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141982" y="2525995"/>
            <a:ext cx="78945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400" dirty="0">
                <a:solidFill>
                  <a:srgbClr val="002060"/>
                </a:solidFill>
                <a:latin typeface="Arial Narrow" pitchFamily="34" charset="0"/>
              </a:rPr>
              <a:t>Donde cada participante mantiene independencia jurídica y autonomía funcional.</a:t>
            </a:r>
            <a:endParaRPr lang="en-US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115616" y="3687415"/>
            <a:ext cx="7775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400" dirty="0">
                <a:solidFill>
                  <a:srgbClr val="002060"/>
                </a:solidFill>
                <a:latin typeface="Arial Narrow" pitchFamily="34" charset="0"/>
              </a:rPr>
              <a:t>Con afiliación voluntaria</a:t>
            </a:r>
            <a:r>
              <a:rPr lang="es-ES_tradnl" sz="2400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es-AR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22883" y="1809064"/>
            <a:ext cx="720725" cy="503238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 sz="2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90805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Font typeface="Monotype Sorts" pitchFamily="2" charset="2"/>
              <a:buNone/>
              <a:defRPr/>
            </a:pPr>
            <a:r>
              <a:rPr lang="es-ES_tradnl" sz="2400" i="1" dirty="0">
                <a:solidFill>
                  <a:schemeClr val="bg1"/>
                </a:solidFill>
                <a:latin typeface="Arial Narrow" pitchFamily="34" charset="0"/>
              </a:rPr>
              <a:t>¿Que es la Red como Estratégica de Fortalecimiento?</a:t>
            </a:r>
            <a:endParaRPr lang="es-ES" sz="24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23528" y="2709738"/>
            <a:ext cx="720725" cy="503238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 sz="2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23528" y="3645842"/>
            <a:ext cx="720725" cy="503238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 sz="2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323528" y="4437930"/>
            <a:ext cx="720725" cy="503238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 sz="2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18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46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/>
      <p:bldP spid="83972" grpId="0"/>
      <p:bldP spid="8397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90805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2400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Dinámica y Procesos</a:t>
            </a:r>
            <a:endParaRPr lang="es-ES" sz="2400" kern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032513" y="1836107"/>
            <a:ext cx="7931975" cy="40934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sz="2000" dirty="0" smtClean="0">
                <a:solidFill>
                  <a:srgbClr val="002060"/>
                </a:solidFill>
                <a:latin typeface="Arial Narrow" pitchFamily="34" charset="0"/>
              </a:rPr>
              <a:t>Conformación </a:t>
            </a:r>
            <a:r>
              <a:rPr lang="es-AR" sz="2000" dirty="0">
                <a:solidFill>
                  <a:srgbClr val="002060"/>
                </a:solidFill>
                <a:latin typeface="Arial Narrow" pitchFamily="34" charset="0"/>
              </a:rPr>
              <a:t>de la articulación </a:t>
            </a:r>
            <a:r>
              <a:rPr lang="es-AR" sz="2000" dirty="0" smtClean="0">
                <a:solidFill>
                  <a:srgbClr val="002060"/>
                </a:solidFill>
                <a:latin typeface="Arial Narrow" pitchFamily="34" charset="0"/>
              </a:rPr>
              <a:t>según objetivos </a:t>
            </a:r>
            <a:r>
              <a:rPr lang="es-AR" sz="2000" dirty="0">
                <a:solidFill>
                  <a:srgbClr val="002060"/>
                </a:solidFill>
                <a:latin typeface="Arial Narrow" pitchFamily="34" charset="0"/>
              </a:rPr>
              <a:t>comunes</a:t>
            </a:r>
          </a:p>
          <a:p>
            <a:pPr>
              <a:defRPr/>
            </a:pPr>
            <a:endParaRPr lang="es-AR" sz="2000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s-AR" sz="2000" dirty="0" smtClean="0">
                <a:solidFill>
                  <a:srgbClr val="002060"/>
                </a:solidFill>
                <a:latin typeface="Arial Narrow" pitchFamily="34" charset="0"/>
              </a:rPr>
              <a:t>Distribución </a:t>
            </a:r>
            <a:r>
              <a:rPr lang="es-AR" sz="2000" dirty="0">
                <a:solidFill>
                  <a:srgbClr val="002060"/>
                </a:solidFill>
                <a:latin typeface="Arial Narrow" pitchFamily="34" charset="0"/>
              </a:rPr>
              <a:t>de responsabilidades principales y roles</a:t>
            </a:r>
          </a:p>
          <a:p>
            <a:pPr>
              <a:defRPr/>
            </a:pPr>
            <a:endParaRPr lang="es-AR" sz="2000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s-AR" sz="2000" dirty="0">
                <a:solidFill>
                  <a:srgbClr val="002060"/>
                </a:solidFill>
                <a:latin typeface="Arial Narrow" pitchFamily="34" charset="0"/>
              </a:rPr>
              <a:t>Organización del trabajo y desarrollo de recursos</a:t>
            </a:r>
          </a:p>
          <a:p>
            <a:pPr>
              <a:defRPr/>
            </a:pPr>
            <a:endParaRPr lang="es-AR" sz="2000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s-AR" sz="2000" dirty="0" smtClean="0">
                <a:solidFill>
                  <a:srgbClr val="002060"/>
                </a:solidFill>
                <a:latin typeface="Arial Narrow" pitchFamily="34" charset="0"/>
              </a:rPr>
              <a:t>Capacitación </a:t>
            </a:r>
            <a:r>
              <a:rPr lang="es-AR" sz="2000" dirty="0">
                <a:solidFill>
                  <a:srgbClr val="002060"/>
                </a:solidFill>
                <a:latin typeface="Arial Narrow" pitchFamily="34" charset="0"/>
              </a:rPr>
              <a:t>y fortalecimiento de relaciones</a:t>
            </a:r>
          </a:p>
          <a:p>
            <a:pPr>
              <a:defRPr/>
            </a:pPr>
            <a:endParaRPr lang="es-AR" sz="2000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s-AR" sz="2000" dirty="0" smtClean="0">
                <a:solidFill>
                  <a:srgbClr val="002060"/>
                </a:solidFill>
                <a:latin typeface="Arial Narrow" pitchFamily="34" charset="0"/>
              </a:rPr>
              <a:t>Planificación </a:t>
            </a:r>
            <a:r>
              <a:rPr lang="es-AR" sz="2000" dirty="0">
                <a:solidFill>
                  <a:srgbClr val="002060"/>
                </a:solidFill>
                <a:latin typeface="Arial Narrow" pitchFamily="34" charset="0"/>
              </a:rPr>
              <a:t>y evaluación del funcionamiento</a:t>
            </a:r>
          </a:p>
          <a:p>
            <a:pPr>
              <a:defRPr/>
            </a:pPr>
            <a:endParaRPr lang="es-AR" sz="2000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s-AR" sz="2000" dirty="0" smtClean="0">
                <a:solidFill>
                  <a:srgbClr val="002060"/>
                </a:solidFill>
                <a:latin typeface="Arial Narrow" pitchFamily="34" charset="0"/>
              </a:rPr>
              <a:t>R</a:t>
            </a:r>
            <a:r>
              <a:rPr lang="es-AR" sz="2000" dirty="0" smtClean="0">
                <a:solidFill>
                  <a:srgbClr val="000066"/>
                </a:solidFill>
                <a:latin typeface="Arial Narrow" pitchFamily="34" charset="0"/>
              </a:rPr>
              <a:t>endición </a:t>
            </a:r>
            <a:r>
              <a:rPr lang="es-AR" sz="2000" dirty="0">
                <a:solidFill>
                  <a:srgbClr val="000066"/>
                </a:solidFill>
                <a:latin typeface="Arial Narrow" pitchFamily="34" charset="0"/>
              </a:rPr>
              <a:t>de cuentas</a:t>
            </a:r>
          </a:p>
          <a:p>
            <a:pPr>
              <a:defRPr/>
            </a:pPr>
            <a:endParaRPr lang="es-AR" sz="2000" dirty="0">
              <a:solidFill>
                <a:srgbClr val="000066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s-AR" sz="2000" dirty="0" smtClean="0">
                <a:solidFill>
                  <a:srgbClr val="000066"/>
                </a:solidFill>
                <a:latin typeface="Arial Narrow" pitchFamily="34" charset="0"/>
              </a:rPr>
              <a:t>Administración </a:t>
            </a:r>
            <a:r>
              <a:rPr lang="es-AR" sz="2000" dirty="0">
                <a:solidFill>
                  <a:srgbClr val="000066"/>
                </a:solidFill>
                <a:latin typeface="Arial Narrow" pitchFamily="34" charset="0"/>
              </a:rPr>
              <a:t>de la competencia y los </a:t>
            </a:r>
            <a:r>
              <a:rPr lang="es-AR" sz="2000" dirty="0" smtClean="0">
                <a:solidFill>
                  <a:srgbClr val="000066"/>
                </a:solidFill>
                <a:latin typeface="Arial Narrow" pitchFamily="34" charset="0"/>
              </a:rPr>
              <a:t>conflictos</a:t>
            </a:r>
            <a:endParaRPr lang="es-AR" sz="2000" dirty="0">
              <a:solidFill>
                <a:srgbClr val="000066"/>
              </a:solidFill>
              <a:latin typeface="Arial Narrow" pitchFamily="34" charset="0"/>
            </a:endParaRPr>
          </a:p>
        </p:txBody>
      </p:sp>
      <p:pic>
        <p:nvPicPr>
          <p:cNvPr id="7" name="Picture 7" descr="redes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797152"/>
            <a:ext cx="21447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22263" y="1772543"/>
            <a:ext cx="720725" cy="503238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 sz="2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23850" y="2421707"/>
            <a:ext cx="720725" cy="503237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23850" y="3645842"/>
            <a:ext cx="720725" cy="503238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3850" y="4221088"/>
            <a:ext cx="720725" cy="503237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22883" y="4869160"/>
            <a:ext cx="720725" cy="503238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323528" y="2996952"/>
            <a:ext cx="720725" cy="503237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323528" y="5445224"/>
            <a:ext cx="720725" cy="503237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16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47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40024" y="980729"/>
            <a:ext cx="5496272" cy="5353396"/>
            <a:chOff x="1524000" y="404813"/>
            <a:chExt cx="6324600" cy="5929312"/>
          </a:xfrm>
        </p:grpSpPr>
        <p:sp>
          <p:nvSpPr>
            <p:cNvPr id="81922" name="Rectangle 6"/>
            <p:cNvSpPr>
              <a:spLocks noChangeArrowheads="1"/>
            </p:cNvSpPr>
            <p:nvPr/>
          </p:nvSpPr>
          <p:spPr bwMode="auto">
            <a:xfrm>
              <a:off x="2209800" y="514350"/>
              <a:ext cx="5638800" cy="563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 sz="1600"/>
            </a:p>
          </p:txBody>
        </p:sp>
        <p:sp>
          <p:nvSpPr>
            <p:cNvPr id="10247" name="Oval 7"/>
            <p:cNvSpPr>
              <a:spLocks noChangeArrowheads="1"/>
            </p:cNvSpPr>
            <p:nvPr/>
          </p:nvSpPr>
          <p:spPr bwMode="auto">
            <a:xfrm>
              <a:off x="1524000" y="404813"/>
              <a:ext cx="6324600" cy="592931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es-ES_tradnl" sz="1600" b="1" i="1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sz="1600" b="1" i="1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sz="1600" b="1" i="1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sz="1600" b="1" i="1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sz="1600" b="1" i="1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sz="1600" b="1" i="1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sz="16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sz="16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sz="16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sz="16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sz="16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sz="16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sz="16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sz="16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sz="16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sz="16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sz="16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sz="16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sz="16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r>
                <a:rPr lang="es-ES_tradnl" sz="1600" b="1">
                  <a:solidFill>
                    <a:srgbClr val="FFFC00"/>
                  </a:solidFill>
                  <a:latin typeface="Arial Narrow" pitchFamily="34" charset="0"/>
                </a:rPr>
                <a:t> </a:t>
              </a:r>
              <a:r>
                <a:rPr lang="es-ES_tradnl" sz="1600" b="1">
                  <a:latin typeface="Arial Narrow" pitchFamily="34" charset="0"/>
                </a:rPr>
                <a:t>Credibilidad</a:t>
              </a:r>
              <a:endParaRPr lang="es-ES_tradnl" sz="1600" b="1" i="1">
                <a:latin typeface="Arial Narrow" pitchFamily="34" charset="0"/>
              </a:endParaRPr>
            </a:p>
          </p:txBody>
        </p:sp>
        <p:sp>
          <p:nvSpPr>
            <p:cNvPr id="10248" name="Oval 8"/>
            <p:cNvSpPr>
              <a:spLocks noChangeArrowheads="1"/>
            </p:cNvSpPr>
            <p:nvPr/>
          </p:nvSpPr>
          <p:spPr bwMode="auto">
            <a:xfrm>
              <a:off x="2209800" y="1052513"/>
              <a:ext cx="4953000" cy="464343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es-ES_tradnl" b="1" dirty="0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b="1" dirty="0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b="1" dirty="0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b="1" dirty="0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b="1" dirty="0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b="1" dirty="0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b="1" dirty="0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b="1" dirty="0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b="1" dirty="0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b="1" dirty="0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b="1" dirty="0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b="1" dirty="0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b="1" dirty="0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r>
                <a:rPr lang="es-ES_tradnl" sz="1600" b="1" dirty="0">
                  <a:latin typeface="Arial Narrow" pitchFamily="34" charset="0"/>
                </a:rPr>
                <a:t>Representatividad</a:t>
              </a:r>
              <a:endParaRPr lang="es-ES_tradnl" sz="1600" b="1" i="1" dirty="0">
                <a:latin typeface="Arial Narrow" pitchFamily="34" charset="0"/>
              </a:endParaRPr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2819400" y="1657350"/>
              <a:ext cx="3657600" cy="34290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es-ES_tradnl" sz="1600" b="1" i="1" dirty="0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sz="1600" b="1" i="1" dirty="0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sz="1600" b="1" i="1" dirty="0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sz="1600" b="1" i="1" dirty="0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sz="1600" b="1" i="1" dirty="0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sz="1600" b="1" i="1" dirty="0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sz="1600" b="1" i="1" dirty="0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sz="1600" b="1" i="1" dirty="0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endParaRPr lang="es-ES_tradnl" sz="1600" b="1" i="1" dirty="0">
                <a:latin typeface="Arial Narrow" pitchFamily="34" charset="0"/>
              </a:endParaRPr>
            </a:p>
            <a:p>
              <a:pPr algn="ctr">
                <a:buFont typeface="Wingdings" pitchFamily="2" charset="2"/>
                <a:buNone/>
              </a:pPr>
              <a:r>
                <a:rPr lang="es-ES_tradnl" sz="1600" b="1" dirty="0">
                  <a:latin typeface="Arial Narrow" pitchFamily="34" charset="0"/>
                </a:rPr>
                <a:t>   Coherencia</a:t>
              </a:r>
              <a:endParaRPr lang="es-ES_tradnl" sz="1600" b="1" i="1" dirty="0">
                <a:latin typeface="Arial Narrow" pitchFamily="34" charset="0"/>
              </a:endParaRPr>
            </a:p>
          </p:txBody>
        </p:sp>
        <p:sp>
          <p:nvSpPr>
            <p:cNvPr id="10250" name="Oval 10"/>
            <p:cNvSpPr>
              <a:spLocks noChangeArrowheads="1"/>
            </p:cNvSpPr>
            <p:nvPr/>
          </p:nvSpPr>
          <p:spPr bwMode="auto">
            <a:xfrm>
              <a:off x="3708400" y="2820613"/>
              <a:ext cx="2087562" cy="134218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0" hangingPunct="0"/>
              <a:endParaRPr lang="es-ES_tradnl" b="1" dirty="0">
                <a:latin typeface="Arial Narrow" pitchFamily="34" charset="0"/>
              </a:endParaRPr>
            </a:p>
            <a:p>
              <a:pPr algn="ctr" eaLnBrk="0" hangingPunct="0"/>
              <a:r>
                <a:rPr lang="es-ES_tradnl" sz="1600" b="1" dirty="0">
                  <a:latin typeface="Arial Narrow" pitchFamily="34" charset="0"/>
                </a:rPr>
                <a:t>Confianza</a:t>
              </a:r>
            </a:p>
            <a:p>
              <a:pPr algn="ctr" eaLnBrk="0" hangingPunct="0"/>
              <a:endParaRPr lang="es-ES_tradnl" sz="1600" b="1" dirty="0">
                <a:latin typeface="Arial Narrow" pitchFamily="34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10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48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2"/>
          <p:cNvSpPr txBox="1">
            <a:spLocks noChangeArrowheads="1"/>
          </p:cNvSpPr>
          <p:nvPr/>
        </p:nvSpPr>
        <p:spPr bwMode="auto">
          <a:xfrm>
            <a:off x="0" y="90805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s-AR" sz="24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Algunos Atributos de las Redes</a:t>
            </a:r>
            <a:endParaRPr lang="es-AR" sz="2400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82" name="Text Box 76"/>
          <p:cNvSpPr txBox="1">
            <a:spLocks noChangeArrowheads="1"/>
          </p:cNvSpPr>
          <p:nvPr/>
        </p:nvSpPr>
        <p:spPr bwMode="auto">
          <a:xfrm>
            <a:off x="613097" y="1603400"/>
            <a:ext cx="4014495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AR" sz="54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(+)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AR" sz="20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Gran capacidad de adaptación.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AR" sz="20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Gran robustez ante ataques aleatorios.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AR" sz="20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Eficiencia en la descentralización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AR" sz="20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Espacios auto organizativos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AR" sz="20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Facilidad para </a:t>
            </a:r>
            <a:r>
              <a:rPr lang="es-AR" sz="20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crecer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AR" sz="20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Posibilidades de reducir costos de transacción y generar conocimiento</a:t>
            </a:r>
            <a:endParaRPr lang="es-AR" sz="2000" dirty="0">
              <a:solidFill>
                <a:schemeClr val="accent6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83" name="Text Box 77"/>
          <p:cNvSpPr txBox="1">
            <a:spLocks noChangeArrowheads="1"/>
          </p:cNvSpPr>
          <p:nvPr/>
        </p:nvSpPr>
        <p:spPr bwMode="auto">
          <a:xfrm>
            <a:off x="4500885" y="1628800"/>
            <a:ext cx="4175571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AR" sz="48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(-)</a:t>
            </a:r>
            <a:endParaRPr lang="es-AR" sz="2800" dirty="0" smtClean="0">
              <a:solidFill>
                <a:schemeClr val="accent6"/>
              </a:solidFill>
              <a:latin typeface="Arial Narrow" pitchFamily="34" charset="0"/>
              <a:cs typeface="Arial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AR" sz="20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Vulnerables si atacan a los ‘Nodos’.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AR" sz="20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Débiles frente a factores infecciosos: desconfianza, miedo, competencia, etc.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AR" sz="20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Inconvenientes con la compresión de los propios costos, dilemas y tensiones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AR" sz="20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Dificultad para sistematizar experiencias y procesos.</a:t>
            </a:r>
            <a:endParaRPr lang="es-AR" sz="2000" dirty="0">
              <a:solidFill>
                <a:schemeClr val="accent6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85" name="Line 79"/>
          <p:cNvSpPr>
            <a:spLocks noChangeShapeType="1"/>
          </p:cNvSpPr>
          <p:nvPr/>
        </p:nvSpPr>
        <p:spPr bwMode="auto">
          <a:xfrm>
            <a:off x="613098" y="1628800"/>
            <a:ext cx="0" cy="4392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 sz="2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86" name="Line 80"/>
          <p:cNvSpPr>
            <a:spLocks noChangeShapeType="1"/>
          </p:cNvSpPr>
          <p:nvPr/>
        </p:nvSpPr>
        <p:spPr bwMode="auto">
          <a:xfrm>
            <a:off x="4500885" y="1628800"/>
            <a:ext cx="0" cy="4392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 sz="2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89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49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509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5" grpId="0" animBg="1"/>
      <p:bldP spid="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67814" y="3092450"/>
            <a:ext cx="1563248" cy="1704702"/>
            <a:chOff x="1067969" y="3092450"/>
            <a:chExt cx="1562939" cy="1704540"/>
          </a:xfrm>
        </p:grpSpPr>
        <p:sp>
          <p:nvSpPr>
            <p:cNvPr id="23564" name="Text Box 2"/>
            <p:cNvSpPr txBox="1">
              <a:spLocks noChangeArrowheads="1"/>
            </p:cNvSpPr>
            <p:nvPr/>
          </p:nvSpPr>
          <p:spPr bwMode="auto">
            <a:xfrm>
              <a:off x="1067969" y="3966072"/>
              <a:ext cx="1562939" cy="830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s-ES_tradnl" sz="2400" dirty="0" smtClean="0">
                  <a:solidFill>
                    <a:srgbClr val="000066"/>
                  </a:solidFill>
                  <a:latin typeface="Arial Narrow" pitchFamily="34" charset="0"/>
                </a:rPr>
                <a:t>Aspiración y</a:t>
              </a:r>
            </a:p>
            <a:p>
              <a:pPr algn="ctr"/>
              <a:r>
                <a:rPr lang="es-ES_tradnl" sz="2400" dirty="0" smtClean="0">
                  <a:solidFill>
                    <a:srgbClr val="000066"/>
                  </a:solidFill>
                  <a:latin typeface="Arial Narrow" pitchFamily="34" charset="0"/>
                </a:rPr>
                <a:t>Visión</a:t>
              </a:r>
              <a:endParaRPr lang="es-ES" sz="2400" dirty="0" smtClean="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23565" name="AutoShape 4"/>
            <p:cNvSpPr>
              <a:spLocks noChangeArrowheads="1"/>
            </p:cNvSpPr>
            <p:nvPr/>
          </p:nvSpPr>
          <p:spPr bwMode="auto">
            <a:xfrm>
              <a:off x="1241425" y="3092450"/>
              <a:ext cx="1163638" cy="755650"/>
            </a:xfrm>
            <a:prstGeom prst="downArrow">
              <a:avLst>
                <a:gd name="adj1" fmla="val 50000"/>
                <a:gd name="adj2" fmla="val 25000"/>
              </a:avLst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s-E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911292" y="3092449"/>
            <a:ext cx="1508746" cy="1674102"/>
            <a:chOff x="3911209" y="3092450"/>
            <a:chExt cx="1508338" cy="1674111"/>
          </a:xfrm>
        </p:grpSpPr>
        <p:sp>
          <p:nvSpPr>
            <p:cNvPr id="23562" name="Text Box 3"/>
            <p:cNvSpPr txBox="1">
              <a:spLocks noChangeArrowheads="1"/>
            </p:cNvSpPr>
            <p:nvPr/>
          </p:nvSpPr>
          <p:spPr bwMode="auto">
            <a:xfrm>
              <a:off x="3911209" y="3935560"/>
              <a:ext cx="1508338" cy="83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s-AR" sz="2400" dirty="0" smtClean="0">
                  <a:solidFill>
                    <a:srgbClr val="000066"/>
                  </a:solidFill>
                  <a:latin typeface="Arial Narrow" pitchFamily="34" charset="0"/>
                </a:rPr>
                <a:t>Reflexión y </a:t>
              </a:r>
            </a:p>
            <a:p>
              <a:pPr algn="ctr"/>
              <a:r>
                <a:rPr lang="es-AR" sz="2400" dirty="0" smtClean="0">
                  <a:solidFill>
                    <a:srgbClr val="000066"/>
                  </a:solidFill>
                  <a:latin typeface="Arial Narrow" pitchFamily="34" charset="0"/>
                </a:rPr>
                <a:t>Aprendizaje</a:t>
              </a:r>
            </a:p>
          </p:txBody>
        </p:sp>
        <p:sp>
          <p:nvSpPr>
            <p:cNvPr id="23563" name="AutoShape 5"/>
            <p:cNvSpPr>
              <a:spLocks noChangeArrowheads="1"/>
            </p:cNvSpPr>
            <p:nvPr/>
          </p:nvSpPr>
          <p:spPr bwMode="auto">
            <a:xfrm>
              <a:off x="4073525" y="3092450"/>
              <a:ext cx="1163638" cy="755650"/>
            </a:xfrm>
            <a:prstGeom prst="downArrow">
              <a:avLst>
                <a:gd name="adj1" fmla="val 50000"/>
                <a:gd name="adj2" fmla="val 25000"/>
              </a:avLst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s-ES"/>
            </a:p>
          </p:txBody>
        </p:sp>
      </p:grp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500188" y="2143125"/>
            <a:ext cx="616426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2800" i="1" dirty="0">
                <a:solidFill>
                  <a:srgbClr val="C00000"/>
                </a:solidFill>
                <a:latin typeface="Arial Narrow" pitchFamily="34" charset="0"/>
              </a:rPr>
              <a:t>     Capacidades Nucleares</a:t>
            </a:r>
            <a:endParaRPr lang="en-US" sz="2800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450850" y="1916113"/>
            <a:ext cx="8224838" cy="1117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215063" y="3092450"/>
            <a:ext cx="2416175" cy="1704702"/>
            <a:chOff x="6215074" y="3092450"/>
            <a:chExt cx="2416203" cy="1704702"/>
          </a:xfrm>
        </p:grpSpPr>
        <p:sp>
          <p:nvSpPr>
            <p:cNvPr id="23560" name="AutoShape 6"/>
            <p:cNvSpPr>
              <a:spLocks noChangeArrowheads="1"/>
            </p:cNvSpPr>
            <p:nvPr/>
          </p:nvSpPr>
          <p:spPr bwMode="auto">
            <a:xfrm>
              <a:off x="6861175" y="3092450"/>
              <a:ext cx="1163638" cy="755650"/>
            </a:xfrm>
            <a:prstGeom prst="downArrow">
              <a:avLst>
                <a:gd name="adj1" fmla="val 50000"/>
                <a:gd name="adj2" fmla="val 25000"/>
              </a:avLst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23561" name="Rectangle 9"/>
            <p:cNvSpPr>
              <a:spLocks noChangeArrowheads="1"/>
            </p:cNvSpPr>
            <p:nvPr/>
          </p:nvSpPr>
          <p:spPr bwMode="auto">
            <a:xfrm>
              <a:off x="6215074" y="3966155"/>
              <a:ext cx="241620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_tradnl" sz="2400" dirty="0" smtClean="0">
                  <a:solidFill>
                    <a:srgbClr val="000066"/>
                  </a:solidFill>
                  <a:latin typeface="Arial Narrow" pitchFamily="34" charset="0"/>
                </a:rPr>
                <a:t>Comprensión de la</a:t>
              </a:r>
            </a:p>
            <a:p>
              <a:pPr algn="ctr"/>
              <a:r>
                <a:rPr lang="es-ES_tradnl" sz="2400" dirty="0" smtClean="0">
                  <a:solidFill>
                    <a:srgbClr val="000066"/>
                  </a:solidFill>
                  <a:latin typeface="Arial Narrow" pitchFamily="34" charset="0"/>
                </a:rPr>
                <a:t>Complejidad</a:t>
              </a:r>
              <a:endParaRPr lang="en-US" sz="2400" dirty="0" smtClean="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</p:grpSp>
      <p:sp>
        <p:nvSpPr>
          <p:cNvPr id="23559" name="12 Rectángulo"/>
          <p:cNvSpPr>
            <a:spLocks noChangeArrowheads="1"/>
          </p:cNvSpPr>
          <p:nvPr/>
        </p:nvSpPr>
        <p:spPr bwMode="auto">
          <a:xfrm>
            <a:off x="4214813" y="5322888"/>
            <a:ext cx="4572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endParaRPr lang="es-ES">
              <a:solidFill>
                <a:srgbClr val="000066"/>
              </a:solidFill>
            </a:endParaRPr>
          </a:p>
          <a:p>
            <a:pPr algn="r"/>
            <a:r>
              <a:rPr lang="es-ES" sz="1600">
                <a:solidFill>
                  <a:srgbClr val="000066"/>
                </a:solidFill>
              </a:rPr>
              <a:t>Peter Senge </a:t>
            </a:r>
            <a:endParaRPr lang="en-US" sz="1600">
              <a:solidFill>
                <a:srgbClr val="0000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16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5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18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947291" y="5084763"/>
            <a:ext cx="70897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AR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Exige conexión </a:t>
            </a:r>
            <a:r>
              <a:rPr lang="es-AR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entre </a:t>
            </a:r>
            <a:r>
              <a:rPr lang="es-AR" dirty="0" err="1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gobernancia</a:t>
            </a:r>
            <a:r>
              <a:rPr lang="es-AR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s-AR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 y </a:t>
            </a:r>
            <a:r>
              <a:rPr lang="es-AR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distribución de recursos</a:t>
            </a:r>
            <a:r>
              <a:rPr lang="es-MX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.</a:t>
            </a:r>
            <a:endParaRPr lang="es-AR" dirty="0">
              <a:solidFill>
                <a:schemeClr val="accent6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982216" y="4562475"/>
            <a:ext cx="66629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AR" dirty="0" smtClean="0">
                <a:solidFill>
                  <a:schemeClr val="accent6"/>
                </a:solidFill>
                <a:latin typeface="Arial Narrow" pitchFamily="34" charset="0"/>
              </a:rPr>
              <a:t>Requiere comunicación</a:t>
            </a:r>
            <a:r>
              <a:rPr lang="es-AR" dirty="0">
                <a:solidFill>
                  <a:schemeClr val="accent6"/>
                </a:solidFill>
                <a:latin typeface="Arial Narrow" pitchFamily="34" charset="0"/>
              </a:rPr>
              <a:t>, </a:t>
            </a:r>
            <a:r>
              <a:rPr lang="es-AR" dirty="0" smtClean="0">
                <a:solidFill>
                  <a:schemeClr val="accent6"/>
                </a:solidFill>
                <a:latin typeface="Arial Narrow" pitchFamily="34" charset="0"/>
              </a:rPr>
              <a:t>integración </a:t>
            </a:r>
            <a:r>
              <a:rPr lang="es-AR" dirty="0">
                <a:solidFill>
                  <a:schemeClr val="accent6"/>
                </a:solidFill>
                <a:latin typeface="Arial Narrow" pitchFamily="34" charset="0"/>
              </a:rPr>
              <a:t>y coordinación</a:t>
            </a:r>
            <a:r>
              <a:rPr lang="es-AR" dirty="0" smtClean="0">
                <a:solidFill>
                  <a:schemeClr val="accent6"/>
                </a:solidFill>
                <a:latin typeface="Arial Narrow" pitchFamily="34" charset="0"/>
              </a:rPr>
              <a:t>. Tiene costos y tensiones</a:t>
            </a:r>
            <a:endParaRPr lang="es-AR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979041" y="4029075"/>
            <a:ext cx="5343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AR" dirty="0" smtClean="0">
                <a:solidFill>
                  <a:schemeClr val="accent6"/>
                </a:solidFill>
                <a:latin typeface="Arial Narrow" pitchFamily="34" charset="0"/>
              </a:rPr>
              <a:t>Busca el </a:t>
            </a:r>
            <a:r>
              <a:rPr lang="es-AR" dirty="0">
                <a:solidFill>
                  <a:schemeClr val="accent6"/>
                </a:solidFill>
                <a:latin typeface="Arial Narrow" pitchFamily="34" charset="0"/>
              </a:rPr>
              <a:t>mejor aprovechamiento de los recursos que poseen.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955229" y="3567113"/>
            <a:ext cx="715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AR" dirty="0" smtClean="0">
                <a:solidFill>
                  <a:schemeClr val="accent6"/>
                </a:solidFill>
                <a:latin typeface="Arial Narrow" pitchFamily="34" charset="0"/>
              </a:rPr>
              <a:t>Trabaja  para la satisfacción de necesidades en forma conjunta.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258888" y="3717925"/>
            <a:ext cx="666750" cy="533400"/>
            <a:chOff x="2124" y="2208"/>
            <a:chExt cx="420" cy="240"/>
          </a:xfrm>
        </p:grpSpPr>
        <p:sp>
          <p:nvSpPr>
            <p:cNvPr id="71708" name="Line 16"/>
            <p:cNvSpPr>
              <a:spLocks noChangeShapeType="1"/>
            </p:cNvSpPr>
            <p:nvPr/>
          </p:nvSpPr>
          <p:spPr bwMode="auto">
            <a:xfrm flipV="1">
              <a:off x="2138" y="2208"/>
              <a:ext cx="0" cy="24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71709" name="Line 17"/>
            <p:cNvSpPr>
              <a:spLocks noChangeShapeType="1"/>
            </p:cNvSpPr>
            <p:nvPr/>
          </p:nvSpPr>
          <p:spPr bwMode="auto">
            <a:xfrm flipV="1">
              <a:off x="2124" y="2448"/>
              <a:ext cx="420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258888" y="4175125"/>
            <a:ext cx="666750" cy="533400"/>
            <a:chOff x="2124" y="2208"/>
            <a:chExt cx="420" cy="240"/>
          </a:xfrm>
        </p:grpSpPr>
        <p:sp>
          <p:nvSpPr>
            <p:cNvPr id="71706" name="Line 19"/>
            <p:cNvSpPr>
              <a:spLocks noChangeShapeType="1"/>
            </p:cNvSpPr>
            <p:nvPr/>
          </p:nvSpPr>
          <p:spPr bwMode="auto">
            <a:xfrm flipV="1">
              <a:off x="2138" y="2208"/>
              <a:ext cx="0" cy="24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71707" name="Line 20"/>
            <p:cNvSpPr>
              <a:spLocks noChangeShapeType="1"/>
            </p:cNvSpPr>
            <p:nvPr/>
          </p:nvSpPr>
          <p:spPr bwMode="auto">
            <a:xfrm flipV="1">
              <a:off x="2124" y="2448"/>
              <a:ext cx="420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258888" y="4708525"/>
            <a:ext cx="666750" cy="533400"/>
            <a:chOff x="2124" y="2208"/>
            <a:chExt cx="420" cy="240"/>
          </a:xfrm>
        </p:grpSpPr>
        <p:sp>
          <p:nvSpPr>
            <p:cNvPr id="71704" name="Line 22"/>
            <p:cNvSpPr>
              <a:spLocks noChangeShapeType="1"/>
            </p:cNvSpPr>
            <p:nvPr/>
          </p:nvSpPr>
          <p:spPr bwMode="auto">
            <a:xfrm flipV="1">
              <a:off x="2138" y="2208"/>
              <a:ext cx="0" cy="24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71705" name="Line 23"/>
            <p:cNvSpPr>
              <a:spLocks noChangeShapeType="1"/>
            </p:cNvSpPr>
            <p:nvPr/>
          </p:nvSpPr>
          <p:spPr bwMode="auto">
            <a:xfrm flipV="1">
              <a:off x="2124" y="2448"/>
              <a:ext cx="420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258888" y="5241925"/>
            <a:ext cx="666750" cy="533400"/>
            <a:chOff x="2124" y="2208"/>
            <a:chExt cx="420" cy="240"/>
          </a:xfrm>
        </p:grpSpPr>
        <p:sp>
          <p:nvSpPr>
            <p:cNvPr id="71702" name="Line 25"/>
            <p:cNvSpPr>
              <a:spLocks noChangeShapeType="1"/>
            </p:cNvSpPr>
            <p:nvPr/>
          </p:nvSpPr>
          <p:spPr bwMode="auto">
            <a:xfrm flipV="1">
              <a:off x="2138" y="2208"/>
              <a:ext cx="0" cy="24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71703" name="Line 26"/>
            <p:cNvSpPr>
              <a:spLocks noChangeShapeType="1"/>
            </p:cNvSpPr>
            <p:nvPr/>
          </p:nvSpPr>
          <p:spPr bwMode="auto">
            <a:xfrm flipV="1">
              <a:off x="2124" y="2448"/>
              <a:ext cx="420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</p:grp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1619200" y="1601505"/>
            <a:ext cx="655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AR" sz="2000" b="1" i="1" dirty="0">
                <a:solidFill>
                  <a:schemeClr val="accent6"/>
                </a:solidFill>
                <a:latin typeface="Arial Narrow" pitchFamily="34" charset="0"/>
              </a:rPr>
              <a:t>Una red social es un relacionamiento de organizaciones y grupos de trabajo con sentido de colaboración, </a:t>
            </a:r>
            <a:r>
              <a:rPr lang="es-AR" sz="2000" b="1" i="1" dirty="0" smtClean="0">
                <a:solidFill>
                  <a:schemeClr val="accent6"/>
                </a:solidFill>
                <a:latin typeface="Arial Narrow" pitchFamily="34" charset="0"/>
              </a:rPr>
              <a:t>que desarrolla capacidades y puede construir </a:t>
            </a:r>
            <a:r>
              <a:rPr lang="es-AR" sz="2000" b="1" i="1" dirty="0">
                <a:solidFill>
                  <a:schemeClr val="accent6"/>
                </a:solidFill>
                <a:latin typeface="Arial Narrow" pitchFamily="34" charset="0"/>
              </a:rPr>
              <a:t>nuevos aprendizajes a través del intercambio entre sus participantes.</a:t>
            </a:r>
          </a:p>
        </p:txBody>
      </p:sp>
      <p:sp>
        <p:nvSpPr>
          <p:cNvPr id="39974" name="Text Box 38"/>
          <p:cNvSpPr txBox="1">
            <a:spLocks noChangeArrowheads="1"/>
          </p:cNvSpPr>
          <p:nvPr/>
        </p:nvSpPr>
        <p:spPr bwMode="auto">
          <a:xfrm>
            <a:off x="1979712" y="5589240"/>
            <a:ext cx="70156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AR" dirty="0" smtClean="0">
                <a:solidFill>
                  <a:schemeClr val="accent6"/>
                </a:solidFill>
                <a:latin typeface="Arial Narrow" pitchFamily="34" charset="0"/>
              </a:rPr>
              <a:t>Promueve la sistematización de información y produce conocimiento aunque no sea algo evidente ni  </a:t>
            </a:r>
            <a:r>
              <a:rPr lang="es-AR" dirty="0" smtClean="0">
                <a:solidFill>
                  <a:schemeClr val="accent6"/>
                </a:solidFill>
                <a:latin typeface="Arial Narrow" pitchFamily="34" charset="0"/>
              </a:rPr>
              <a:t>logre ser asumido de manera integral </a:t>
            </a:r>
            <a:r>
              <a:rPr lang="es-AR" dirty="0" smtClean="0">
                <a:solidFill>
                  <a:schemeClr val="accent6"/>
                </a:solidFill>
                <a:latin typeface="Arial Narrow" pitchFamily="34" charset="0"/>
              </a:rPr>
              <a:t>por </a:t>
            </a:r>
            <a:r>
              <a:rPr lang="es-AR" dirty="0" smtClean="0">
                <a:solidFill>
                  <a:schemeClr val="accent6"/>
                </a:solidFill>
                <a:latin typeface="Arial Narrow" pitchFamily="34" charset="0"/>
              </a:rPr>
              <a:t>la propia red.</a:t>
            </a:r>
          </a:p>
          <a:p>
            <a:pPr eaLnBrk="1" hangingPunct="1"/>
            <a:r>
              <a:rPr lang="es-AR" dirty="0" smtClean="0">
                <a:solidFill>
                  <a:schemeClr val="accent6"/>
                </a:solidFill>
                <a:latin typeface="Arial Narrow" pitchFamily="34" charset="0"/>
              </a:rPr>
              <a:t>.</a:t>
            </a:r>
            <a:endParaRPr lang="es-AR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1258888" y="2997200"/>
            <a:ext cx="3636912" cy="792163"/>
            <a:chOff x="748" y="1888"/>
            <a:chExt cx="2268" cy="499"/>
          </a:xfrm>
        </p:grpSpPr>
        <p:sp>
          <p:nvSpPr>
            <p:cNvPr id="71695" name="Line 42"/>
            <p:cNvSpPr>
              <a:spLocks noChangeShapeType="1"/>
            </p:cNvSpPr>
            <p:nvPr/>
          </p:nvSpPr>
          <p:spPr bwMode="auto">
            <a:xfrm flipH="1">
              <a:off x="748" y="2003"/>
              <a:ext cx="2268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sp>
          <p:nvSpPr>
            <p:cNvPr id="71696" name="Line 43"/>
            <p:cNvSpPr>
              <a:spLocks noChangeShapeType="1"/>
            </p:cNvSpPr>
            <p:nvPr/>
          </p:nvSpPr>
          <p:spPr bwMode="auto">
            <a:xfrm flipH="1">
              <a:off x="3016" y="1888"/>
              <a:ext cx="0" cy="125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6"/>
                </a:solidFill>
                <a:latin typeface="Arial Narrow" pitchFamily="34" charset="0"/>
              </a:endParaRPr>
            </a:p>
          </p:txBody>
        </p:sp>
        <p:grpSp>
          <p:nvGrpSpPr>
            <p:cNvPr id="71697" name="Group 44"/>
            <p:cNvGrpSpPr>
              <a:grpSpLocks/>
            </p:cNvGrpSpPr>
            <p:nvPr/>
          </p:nvGrpSpPr>
          <p:grpSpPr bwMode="auto">
            <a:xfrm>
              <a:off x="748" y="2003"/>
              <a:ext cx="408" cy="384"/>
              <a:chOff x="2124" y="2208"/>
              <a:chExt cx="420" cy="240"/>
            </a:xfrm>
          </p:grpSpPr>
          <p:sp>
            <p:nvSpPr>
              <p:cNvPr id="71698" name="Line 45"/>
              <p:cNvSpPr>
                <a:spLocks noChangeShapeType="1"/>
              </p:cNvSpPr>
              <p:nvPr/>
            </p:nvSpPr>
            <p:spPr bwMode="auto">
              <a:xfrm flipV="1">
                <a:off x="2138" y="2208"/>
                <a:ext cx="0" cy="24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6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1699" name="Line 46"/>
              <p:cNvSpPr>
                <a:spLocks noChangeShapeType="1"/>
              </p:cNvSpPr>
              <p:nvPr/>
            </p:nvSpPr>
            <p:spPr bwMode="auto">
              <a:xfrm flipV="1">
                <a:off x="2124" y="2448"/>
                <a:ext cx="42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6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0" y="90805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s-AR" sz="24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En síntesis, </a:t>
            </a:r>
            <a:endParaRPr lang="es-AR" sz="2400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37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50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2" grpId="0"/>
      <p:bldP spid="39943" grpId="0"/>
      <p:bldP spid="39973" grpId="0"/>
      <p:bldP spid="3997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1143000" y="2819400"/>
            <a:ext cx="7239000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AR" smtClean="0">
              <a:solidFill>
                <a:schemeClr val="accent6"/>
              </a:solidFill>
            </a:endParaRPr>
          </a:p>
          <a:p>
            <a:pPr eaLnBrk="1" hangingPunct="1"/>
            <a:endParaRPr lang="es-AR" smtClean="0">
              <a:solidFill>
                <a:schemeClr val="accent6"/>
              </a:solidFill>
            </a:endParaRPr>
          </a:p>
          <a:p>
            <a:pPr eaLnBrk="1" hangingPunct="1"/>
            <a:endParaRPr lang="es-AR" smtClean="0">
              <a:solidFill>
                <a:schemeClr val="accent6"/>
              </a:solidFill>
            </a:endParaRPr>
          </a:p>
          <a:p>
            <a:pPr eaLnBrk="1" hangingPunct="1"/>
            <a:endParaRPr lang="es-AR">
              <a:solidFill>
                <a:schemeClr val="accent6"/>
              </a:solidFill>
            </a:endParaRPr>
          </a:p>
        </p:txBody>
      </p:sp>
      <p:grpSp>
        <p:nvGrpSpPr>
          <p:cNvPr id="82947" name="Group 8"/>
          <p:cNvGrpSpPr>
            <a:grpSpLocks/>
          </p:cNvGrpSpPr>
          <p:nvPr/>
        </p:nvGrpSpPr>
        <p:grpSpPr bwMode="auto">
          <a:xfrm>
            <a:off x="2170113" y="3500438"/>
            <a:ext cx="6794501" cy="574675"/>
            <a:chOff x="2170584" y="3500710"/>
            <a:chExt cx="6793904" cy="574527"/>
          </a:xfrm>
        </p:grpSpPr>
        <p:sp>
          <p:nvSpPr>
            <p:cNvPr id="82949" name="Line 3"/>
            <p:cNvSpPr>
              <a:spLocks noChangeShapeType="1"/>
            </p:cNvSpPr>
            <p:nvPr/>
          </p:nvSpPr>
          <p:spPr bwMode="auto">
            <a:xfrm>
              <a:off x="2555776" y="3861048"/>
              <a:ext cx="640871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0" name="Text Box 5"/>
            <p:cNvSpPr txBox="1">
              <a:spLocks noChangeArrowheads="1"/>
            </p:cNvSpPr>
            <p:nvPr/>
          </p:nvSpPr>
          <p:spPr bwMode="auto">
            <a:xfrm>
              <a:off x="2170584" y="3645024"/>
              <a:ext cx="457200" cy="4302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ts val="1375"/>
                </a:spcBef>
                <a:buClr>
                  <a:srgbClr val="FFFFFF"/>
                </a:buClr>
                <a:buFont typeface="Verdana" pitchFamily="34" charset="0"/>
                <a:buNone/>
              </a:pPr>
              <a:r>
                <a:rPr lang="en-GB" sz="2200" dirty="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11271" name="Text Box 6"/>
            <p:cNvSpPr txBox="1">
              <a:spLocks noChangeArrowheads="1"/>
            </p:cNvSpPr>
            <p:nvPr/>
          </p:nvSpPr>
          <p:spPr bwMode="auto">
            <a:xfrm>
              <a:off x="2484211" y="3500710"/>
              <a:ext cx="6444684" cy="3713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s-AR" dirty="0" smtClean="0">
                  <a:solidFill>
                    <a:schemeClr val="accent6"/>
                  </a:solidFill>
                  <a:latin typeface="Arial Narrow" pitchFamily="34" charset="0"/>
                  <a:cs typeface="Arial" charset="0"/>
                </a:rPr>
                <a:t>La gestión del conocimiento </a:t>
              </a:r>
              <a:endParaRPr lang="es-AR" dirty="0">
                <a:solidFill>
                  <a:schemeClr val="accent6"/>
                </a:solidFill>
                <a:latin typeface="Arial Narrow" pitchFamily="34" charset="0"/>
                <a:cs typeface="Arial" charset="0"/>
              </a:endParaRPr>
            </a:p>
          </p:txBody>
        </p:sp>
      </p:grpSp>
      <p:sp>
        <p:nvSpPr>
          <p:cNvPr id="16388" name="1 Marcador de pie de página"/>
          <p:cNvSpPr>
            <a:spLocks noGrp="1"/>
          </p:cNvSpPr>
          <p:nvPr>
            <p:ph type="ftr" sz="quarter" idx="12"/>
          </p:nvPr>
        </p:nvSpPr>
        <p:spPr bwMode="auto">
          <a:xfrm>
            <a:off x="4748906" y="6534997"/>
            <a:ext cx="442277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dirty="0" smtClean="0"/>
              <a:t>Mercedes Jones – El Trabajo en Red como Estrategia</a:t>
            </a: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51</a:t>
            </a:fld>
            <a:endParaRPr lang="es-AR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212850" y="1123950"/>
            <a:ext cx="79121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290000"/>
              </a:lnSpc>
            </a:pPr>
            <a:r>
              <a:rPr lang="es-ES_tradnl" sz="1600" dirty="0">
                <a:solidFill>
                  <a:schemeClr val="accent6"/>
                </a:solidFill>
              </a:rPr>
              <a:t>¿Cómo hacer para </a:t>
            </a:r>
            <a:r>
              <a:rPr lang="es-ES_tradnl" sz="1600" b="1" dirty="0">
                <a:solidFill>
                  <a:schemeClr val="accent6"/>
                </a:solidFill>
              </a:rPr>
              <a:t>aprender</a:t>
            </a:r>
            <a:r>
              <a:rPr lang="es-ES_tradnl" sz="1600" dirty="0">
                <a:solidFill>
                  <a:schemeClr val="accent6"/>
                </a:solidFill>
              </a:rPr>
              <a:t> de lo que hacemos?</a:t>
            </a:r>
          </a:p>
          <a:p>
            <a:pPr marL="342900" indent="-342900">
              <a:lnSpc>
                <a:spcPct val="290000"/>
              </a:lnSpc>
            </a:pPr>
            <a:r>
              <a:rPr lang="es-ES_tradnl" sz="1600" dirty="0">
                <a:solidFill>
                  <a:schemeClr val="accent6"/>
                </a:solidFill>
              </a:rPr>
              <a:t>¿Cómo hacer para </a:t>
            </a:r>
            <a:r>
              <a:rPr lang="es-ES_tradnl" sz="1600" b="1" dirty="0">
                <a:solidFill>
                  <a:schemeClr val="accent6"/>
                </a:solidFill>
              </a:rPr>
              <a:t>organizar</a:t>
            </a:r>
            <a:r>
              <a:rPr lang="es-ES_tradnl" sz="1600" dirty="0">
                <a:solidFill>
                  <a:schemeClr val="accent6"/>
                </a:solidFill>
              </a:rPr>
              <a:t> lo que aprendemos?</a:t>
            </a:r>
          </a:p>
          <a:p>
            <a:pPr marL="342900" indent="-342900">
              <a:lnSpc>
                <a:spcPct val="290000"/>
              </a:lnSpc>
            </a:pPr>
            <a:r>
              <a:rPr lang="es-ES_tradnl" sz="1600" dirty="0">
                <a:solidFill>
                  <a:schemeClr val="accent6"/>
                </a:solidFill>
              </a:rPr>
              <a:t>¿Cómo hacer para </a:t>
            </a:r>
            <a:r>
              <a:rPr lang="es-ES_tradnl" sz="1600" b="1" dirty="0">
                <a:solidFill>
                  <a:schemeClr val="accent6"/>
                </a:solidFill>
              </a:rPr>
              <a:t>registrar</a:t>
            </a:r>
            <a:r>
              <a:rPr lang="es-ES_tradnl" sz="1600" dirty="0">
                <a:solidFill>
                  <a:schemeClr val="accent6"/>
                </a:solidFill>
              </a:rPr>
              <a:t> lo que sistematizamos?</a:t>
            </a:r>
          </a:p>
          <a:p>
            <a:pPr marL="342900" indent="-342900">
              <a:lnSpc>
                <a:spcPct val="290000"/>
              </a:lnSpc>
            </a:pPr>
            <a:r>
              <a:rPr lang="es-ES_tradnl" sz="1600" dirty="0">
                <a:solidFill>
                  <a:schemeClr val="accent6"/>
                </a:solidFill>
              </a:rPr>
              <a:t>¿Cómo hacer para </a:t>
            </a:r>
            <a:r>
              <a:rPr lang="es-ES_tradnl" sz="1600" b="1" dirty="0" smtClean="0">
                <a:solidFill>
                  <a:schemeClr val="accent6"/>
                </a:solidFill>
              </a:rPr>
              <a:t>circular</a:t>
            </a:r>
            <a:r>
              <a:rPr lang="es-ES_tradnl" sz="1600" dirty="0" smtClean="0">
                <a:solidFill>
                  <a:schemeClr val="accent6"/>
                </a:solidFill>
              </a:rPr>
              <a:t> </a:t>
            </a:r>
            <a:r>
              <a:rPr lang="es-ES_tradnl" sz="1600" dirty="0">
                <a:solidFill>
                  <a:schemeClr val="accent6"/>
                </a:solidFill>
              </a:rPr>
              <a:t>lo que </a:t>
            </a:r>
            <a:r>
              <a:rPr lang="es-ES_tradnl" sz="1600" dirty="0" smtClean="0">
                <a:solidFill>
                  <a:schemeClr val="accent6"/>
                </a:solidFill>
              </a:rPr>
              <a:t>sabemos?</a:t>
            </a:r>
            <a:endParaRPr lang="es-ES_tradnl" sz="1600" dirty="0">
              <a:solidFill>
                <a:schemeClr val="accent6"/>
              </a:solidFill>
            </a:endParaRPr>
          </a:p>
          <a:p>
            <a:pPr marL="342900" indent="-342900">
              <a:lnSpc>
                <a:spcPct val="290000"/>
              </a:lnSpc>
            </a:pPr>
            <a:r>
              <a:rPr lang="es-ES_tradnl" sz="1600" dirty="0">
                <a:solidFill>
                  <a:schemeClr val="accent6"/>
                </a:solidFill>
              </a:rPr>
              <a:t>¿Cómo hacer para </a:t>
            </a:r>
            <a:r>
              <a:rPr lang="es-ES_tradnl" sz="1600" b="1" dirty="0" smtClean="0">
                <a:solidFill>
                  <a:schemeClr val="accent6"/>
                </a:solidFill>
              </a:rPr>
              <a:t>aplicar</a:t>
            </a:r>
            <a:r>
              <a:rPr lang="es-ES_tradnl" sz="1600" dirty="0" smtClean="0">
                <a:solidFill>
                  <a:schemeClr val="accent6"/>
                </a:solidFill>
              </a:rPr>
              <a:t> </a:t>
            </a:r>
            <a:r>
              <a:rPr lang="es-ES_tradnl" sz="1600" dirty="0">
                <a:solidFill>
                  <a:schemeClr val="accent6"/>
                </a:solidFill>
              </a:rPr>
              <a:t>lo que </a:t>
            </a:r>
            <a:r>
              <a:rPr lang="es-ES_tradnl" sz="1600" dirty="0" smtClean="0">
                <a:solidFill>
                  <a:schemeClr val="accent6"/>
                </a:solidFill>
              </a:rPr>
              <a:t>conocemos?</a:t>
            </a:r>
            <a:endParaRPr lang="es-ES_tradnl" sz="1600" dirty="0">
              <a:solidFill>
                <a:schemeClr val="accent6"/>
              </a:solidFill>
            </a:endParaRPr>
          </a:p>
          <a:p>
            <a:pPr marL="342900" indent="-342900">
              <a:lnSpc>
                <a:spcPct val="290000"/>
              </a:lnSpc>
            </a:pPr>
            <a:r>
              <a:rPr lang="es-ES_tradnl" sz="1600" dirty="0">
                <a:solidFill>
                  <a:schemeClr val="bg1"/>
                </a:solidFill>
              </a:rPr>
              <a:t>¿</a:t>
            </a:r>
            <a:r>
              <a:rPr lang="es-ES_tradnl" sz="1600" dirty="0">
                <a:solidFill>
                  <a:schemeClr val="accent6"/>
                </a:solidFill>
              </a:rPr>
              <a:t>Cómo hacer para </a:t>
            </a:r>
            <a:r>
              <a:rPr lang="es-ES_tradnl" sz="1600" b="1" dirty="0">
                <a:solidFill>
                  <a:schemeClr val="accent6"/>
                </a:solidFill>
              </a:rPr>
              <a:t>crear</a:t>
            </a:r>
            <a:r>
              <a:rPr lang="es-ES_tradnl" sz="1600" dirty="0">
                <a:solidFill>
                  <a:schemeClr val="accent6"/>
                </a:solidFill>
              </a:rPr>
              <a:t> nuevo conocimiento?</a:t>
            </a:r>
            <a:endParaRPr lang="en-US" sz="1600" dirty="0">
              <a:solidFill>
                <a:schemeClr val="accent6"/>
              </a:solidFill>
            </a:endParaRPr>
          </a:p>
          <a:p>
            <a:pPr marL="342900" indent="-342900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474663" y="1487488"/>
            <a:ext cx="720725" cy="503237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473075" y="2178050"/>
            <a:ext cx="720725" cy="503238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442913" y="2859088"/>
            <a:ext cx="720725" cy="503237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444500" y="3544888"/>
            <a:ext cx="720725" cy="503237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458788" y="4287838"/>
            <a:ext cx="720725" cy="503237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>
            <a:off x="457200" y="4967288"/>
            <a:ext cx="720725" cy="503237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32782" name="Picture 14" descr="espiral-ontologica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3999" y="1603375"/>
            <a:ext cx="2430447" cy="1969641"/>
          </a:xfrm>
          <a:noFill/>
          <a:ln>
            <a:miter lim="800000"/>
            <a:headEnd/>
            <a:tailEnd/>
          </a:ln>
        </p:spPr>
      </p:pic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6400800" y="1447800"/>
            <a:ext cx="2311400" cy="1943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  <p:bldP spid="3278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4 Marcador de texto"/>
          <p:cNvSpPr>
            <a:spLocks noGrp="1"/>
          </p:cNvSpPr>
          <p:nvPr>
            <p:ph type="body" sz="half" idx="4294967295"/>
          </p:nvPr>
        </p:nvSpPr>
        <p:spPr bwMode="auto">
          <a:xfrm>
            <a:off x="457200" y="1052513"/>
            <a:ext cx="8329613" cy="388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r"/>
            <a:r>
              <a:rPr lang="es-ES_tradnl" sz="2800" b="1" smtClean="0">
                <a:solidFill>
                  <a:srgbClr val="26158F"/>
                </a:solidFill>
              </a:rPr>
              <a:t/>
            </a:r>
            <a:br>
              <a:rPr lang="es-ES_tradnl" sz="2800" b="1" smtClean="0">
                <a:solidFill>
                  <a:srgbClr val="26158F"/>
                </a:solidFill>
              </a:rPr>
            </a:br>
            <a:r>
              <a:rPr lang="es-ES" sz="2800" b="1" i="1" smtClean="0">
                <a:solidFill>
                  <a:srgbClr val="404296"/>
                </a:solidFill>
              </a:rPr>
              <a:t/>
            </a:r>
            <a:br>
              <a:rPr lang="es-ES" sz="2800" b="1" i="1" smtClean="0">
                <a:solidFill>
                  <a:srgbClr val="404296"/>
                </a:solidFill>
              </a:rPr>
            </a:br>
            <a:r>
              <a:rPr lang="es-ES_tradnl" sz="4400" b="1" smtClean="0">
                <a:solidFill>
                  <a:srgbClr val="26158F"/>
                </a:solidFill>
              </a:rPr>
              <a:t/>
            </a:r>
            <a:br>
              <a:rPr lang="es-ES_tradnl" sz="4400" b="1" smtClean="0">
                <a:solidFill>
                  <a:srgbClr val="26158F"/>
                </a:solidFill>
              </a:rPr>
            </a:br>
            <a:endParaRPr lang="es-ES" smtClean="0"/>
          </a:p>
        </p:txBody>
      </p:sp>
      <p:sp>
        <p:nvSpPr>
          <p:cNvPr id="86019" name="3 Rectángulo"/>
          <p:cNvSpPr>
            <a:spLocks noChangeArrowheads="1"/>
          </p:cNvSpPr>
          <p:nvPr/>
        </p:nvSpPr>
        <p:spPr bwMode="auto">
          <a:xfrm>
            <a:off x="4211638" y="5157788"/>
            <a:ext cx="4464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s-AR" sz="1600" b="1"/>
          </a:p>
        </p:txBody>
      </p:sp>
      <p:sp>
        <p:nvSpPr>
          <p:cNvPr id="86020" name="5 Rectángulo"/>
          <p:cNvSpPr>
            <a:spLocks noChangeArrowheads="1"/>
          </p:cNvSpPr>
          <p:nvPr/>
        </p:nvSpPr>
        <p:spPr bwMode="auto">
          <a:xfrm>
            <a:off x="4860032" y="3013075"/>
            <a:ext cx="41045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s-ES" sz="2000" b="1" i="1" dirty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El conocimiento es experiencia. Cualquier otra cosa es información</a:t>
            </a:r>
            <a:r>
              <a:rPr lang="es-ES" sz="1400" b="1" dirty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. </a:t>
            </a:r>
          </a:p>
          <a:p>
            <a:pPr algn="r"/>
            <a:r>
              <a:rPr lang="es-ES" sz="1400" b="1" dirty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Albert Einstein </a:t>
            </a:r>
            <a:endParaRPr lang="es-ES" sz="2400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pic>
        <p:nvPicPr>
          <p:cNvPr id="86021" name="Picture 6" descr="http://knowtec.com/wp-content/uploads/2012/01/sem-t%C3%ADtu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572000" y="6597650"/>
            <a:ext cx="4537075" cy="287338"/>
          </a:xfrm>
        </p:spPr>
        <p:txBody>
          <a:bodyPr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003366"/>
                </a:solidFill>
              </a:rPr>
              <a:t>Mercedes Jones – El Trabajo en Red como Estrategia</a:t>
            </a:r>
            <a:endParaRPr lang="es-ES" dirty="0">
              <a:solidFill>
                <a:srgbClr val="003366"/>
              </a:solidFill>
            </a:endParaRPr>
          </a:p>
        </p:txBody>
      </p:sp>
      <p:sp>
        <p:nvSpPr>
          <p:cNvPr id="8" name="1 Marcador de pie de página"/>
          <p:cNvSpPr txBox="1">
            <a:spLocks noGrp="1"/>
          </p:cNvSpPr>
          <p:nvPr/>
        </p:nvSpPr>
        <p:spPr>
          <a:xfrm>
            <a:off x="0" y="6570663"/>
            <a:ext cx="1042988" cy="287337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s-ES" dirty="0" smtClean="0">
                <a:solidFill>
                  <a:srgbClr val="003366"/>
                </a:solidFill>
                <a:latin typeface="Arial" charset="0"/>
                <a:cs typeface="+mn-cs"/>
              </a:rPr>
              <a:t>Pagina </a:t>
            </a:r>
            <a:fld id="{7E69A0B7-FC8F-401D-8EA7-CD061CF5CEE8}" type="slidenum">
              <a:rPr lang="es-ES" smtClean="0">
                <a:solidFill>
                  <a:srgbClr val="003366"/>
                </a:solidFill>
                <a:latin typeface="Arial" charset="0"/>
                <a:cs typeface="+mn-cs"/>
              </a:rPr>
              <a:pPr algn="l">
                <a:defRPr/>
              </a:pPr>
              <a:t>53</a:t>
            </a:fld>
            <a:endParaRPr lang="es-ES" dirty="0">
              <a:solidFill>
                <a:srgbClr val="003366"/>
              </a:solidFill>
              <a:latin typeface="Arial" charset="0"/>
              <a:cs typeface="+mn-cs"/>
            </a:endParaRP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53</a:t>
            </a:fld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23850" y="1628775"/>
            <a:ext cx="8496300" cy="4537075"/>
          </a:xfrm>
          <a:prstGeom prst="rect">
            <a:avLst/>
          </a:prstGeom>
          <a:noFill/>
          <a:ln w="5715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73100" y="2205038"/>
            <a:ext cx="2630488" cy="3375025"/>
            <a:chOff x="398129" y="1816898"/>
            <a:chExt cx="2630913" cy="3375572"/>
          </a:xfrm>
        </p:grpSpPr>
        <p:sp>
          <p:nvSpPr>
            <p:cNvPr id="6148" name="Rectangle 38"/>
            <p:cNvSpPr>
              <a:spLocks noChangeArrowheads="1"/>
            </p:cNvSpPr>
            <p:nvPr/>
          </p:nvSpPr>
          <p:spPr bwMode="auto">
            <a:xfrm rot="2806728">
              <a:off x="954225" y="1860922"/>
              <a:ext cx="466023" cy="3779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49" name="Rectangle 42"/>
            <p:cNvSpPr>
              <a:spLocks noChangeArrowheads="1"/>
            </p:cNvSpPr>
            <p:nvPr/>
          </p:nvSpPr>
          <p:spPr bwMode="auto">
            <a:xfrm rot="21086667">
              <a:off x="1676285" y="3033506"/>
              <a:ext cx="374661" cy="47014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50" name="Rectangle 43"/>
            <p:cNvSpPr>
              <a:spLocks noChangeArrowheads="1"/>
            </p:cNvSpPr>
            <p:nvPr/>
          </p:nvSpPr>
          <p:spPr bwMode="auto">
            <a:xfrm>
              <a:off x="2203462" y="2097336"/>
              <a:ext cx="374661" cy="47014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51" name="Rectangle 44"/>
            <p:cNvSpPr>
              <a:spLocks noChangeArrowheads="1"/>
            </p:cNvSpPr>
            <p:nvPr/>
          </p:nvSpPr>
          <p:spPr bwMode="auto">
            <a:xfrm rot="19670137">
              <a:off x="774447" y="3408798"/>
              <a:ext cx="374661" cy="47014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52" name="Rectangle 45"/>
            <p:cNvSpPr>
              <a:spLocks noChangeArrowheads="1"/>
            </p:cNvSpPr>
            <p:nvPr/>
          </p:nvSpPr>
          <p:spPr bwMode="auto">
            <a:xfrm rot="20046381">
              <a:off x="1979661" y="3782029"/>
              <a:ext cx="374661" cy="4701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53" name="Rectangle 47"/>
            <p:cNvSpPr>
              <a:spLocks noChangeArrowheads="1"/>
            </p:cNvSpPr>
            <p:nvPr/>
          </p:nvSpPr>
          <p:spPr bwMode="auto">
            <a:xfrm>
              <a:off x="398129" y="2282920"/>
              <a:ext cx="374661" cy="4701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54" name="Rectangle 48"/>
            <p:cNvSpPr>
              <a:spLocks noChangeArrowheads="1"/>
            </p:cNvSpPr>
            <p:nvPr/>
          </p:nvSpPr>
          <p:spPr bwMode="auto">
            <a:xfrm rot="3211846">
              <a:off x="2383241" y="2986799"/>
              <a:ext cx="466023" cy="3779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55" name="Rectangle 49"/>
            <p:cNvSpPr>
              <a:spLocks noChangeArrowheads="1"/>
            </p:cNvSpPr>
            <p:nvPr/>
          </p:nvSpPr>
          <p:spPr bwMode="auto">
            <a:xfrm rot="1769697">
              <a:off x="474387" y="4155259"/>
              <a:ext cx="374661" cy="4701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56" name="Rectangle 50"/>
            <p:cNvSpPr>
              <a:spLocks noChangeArrowheads="1"/>
            </p:cNvSpPr>
            <p:nvPr/>
          </p:nvSpPr>
          <p:spPr bwMode="auto">
            <a:xfrm rot="20436929">
              <a:off x="999906" y="2753067"/>
              <a:ext cx="374661" cy="470147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57" name="Rectangle 51"/>
            <p:cNvSpPr>
              <a:spLocks noChangeArrowheads="1"/>
            </p:cNvSpPr>
            <p:nvPr/>
          </p:nvSpPr>
          <p:spPr bwMode="auto">
            <a:xfrm>
              <a:off x="2654381" y="3782029"/>
              <a:ext cx="374661" cy="470147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58" name="Rectangle 52"/>
            <p:cNvSpPr>
              <a:spLocks noChangeArrowheads="1"/>
            </p:cNvSpPr>
            <p:nvPr/>
          </p:nvSpPr>
          <p:spPr bwMode="auto">
            <a:xfrm rot="1566834">
              <a:off x="1601685" y="2282920"/>
              <a:ext cx="374661" cy="470147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59" name="Rectangle 53"/>
            <p:cNvSpPr>
              <a:spLocks noChangeArrowheads="1"/>
            </p:cNvSpPr>
            <p:nvPr/>
          </p:nvSpPr>
          <p:spPr bwMode="auto">
            <a:xfrm rot="1971344">
              <a:off x="1301624" y="3874821"/>
              <a:ext cx="374661" cy="470147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7134" name="Text Box 74"/>
            <p:cNvSpPr txBox="1">
              <a:spLocks noChangeArrowheads="1"/>
            </p:cNvSpPr>
            <p:nvPr/>
          </p:nvSpPr>
          <p:spPr bwMode="auto">
            <a:xfrm>
              <a:off x="1225366" y="4716136"/>
              <a:ext cx="903496" cy="476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AR" b="1"/>
                <a:t>Datos</a:t>
              </a:r>
              <a:endParaRPr lang="es-ES" b="1"/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379788" y="2486025"/>
            <a:ext cx="2462212" cy="3111500"/>
            <a:chOff x="3105300" y="2097336"/>
            <a:chExt cx="2462465" cy="3112764"/>
          </a:xfrm>
        </p:grpSpPr>
        <p:sp>
          <p:nvSpPr>
            <p:cNvPr id="6160" name="Rectangle 54"/>
            <p:cNvSpPr>
              <a:spLocks noChangeArrowheads="1"/>
            </p:cNvSpPr>
            <p:nvPr/>
          </p:nvSpPr>
          <p:spPr bwMode="auto">
            <a:xfrm>
              <a:off x="3935854" y="2097336"/>
              <a:ext cx="374661" cy="470147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61" name="Rectangle 55"/>
            <p:cNvSpPr>
              <a:spLocks noChangeArrowheads="1"/>
            </p:cNvSpPr>
            <p:nvPr/>
          </p:nvSpPr>
          <p:spPr bwMode="auto">
            <a:xfrm>
              <a:off x="3935854" y="2753067"/>
              <a:ext cx="374661" cy="470147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62" name="Rectangle 56"/>
            <p:cNvSpPr>
              <a:spLocks noChangeArrowheads="1"/>
            </p:cNvSpPr>
            <p:nvPr/>
          </p:nvSpPr>
          <p:spPr bwMode="auto">
            <a:xfrm>
              <a:off x="3935854" y="3408798"/>
              <a:ext cx="374661" cy="470147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63" name="Rectangle 57"/>
            <p:cNvSpPr>
              <a:spLocks noChangeArrowheads="1"/>
            </p:cNvSpPr>
            <p:nvPr/>
          </p:nvSpPr>
          <p:spPr bwMode="auto">
            <a:xfrm>
              <a:off x="3935854" y="4062468"/>
              <a:ext cx="374661" cy="470147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64" name="Rectangle 58"/>
            <p:cNvSpPr>
              <a:spLocks noChangeArrowheads="1"/>
            </p:cNvSpPr>
            <p:nvPr/>
          </p:nvSpPr>
          <p:spPr bwMode="auto">
            <a:xfrm>
              <a:off x="4537631" y="2097336"/>
              <a:ext cx="374661" cy="4701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65" name="Rectangle 59"/>
            <p:cNvSpPr>
              <a:spLocks noChangeArrowheads="1"/>
            </p:cNvSpPr>
            <p:nvPr/>
          </p:nvSpPr>
          <p:spPr bwMode="auto">
            <a:xfrm>
              <a:off x="4537631" y="2753067"/>
              <a:ext cx="374661" cy="4701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66" name="Rectangle 60"/>
            <p:cNvSpPr>
              <a:spLocks noChangeArrowheads="1"/>
            </p:cNvSpPr>
            <p:nvPr/>
          </p:nvSpPr>
          <p:spPr bwMode="auto">
            <a:xfrm>
              <a:off x="4537631" y="3408798"/>
              <a:ext cx="374661" cy="4701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67" name="Rectangle 61"/>
            <p:cNvSpPr>
              <a:spLocks noChangeArrowheads="1"/>
            </p:cNvSpPr>
            <p:nvPr/>
          </p:nvSpPr>
          <p:spPr bwMode="auto">
            <a:xfrm>
              <a:off x="4537631" y="4062468"/>
              <a:ext cx="374661" cy="4701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68" name="Rectangle 62"/>
            <p:cNvSpPr>
              <a:spLocks noChangeArrowheads="1"/>
            </p:cNvSpPr>
            <p:nvPr/>
          </p:nvSpPr>
          <p:spPr bwMode="auto">
            <a:xfrm>
              <a:off x="5137751" y="2097336"/>
              <a:ext cx="374661" cy="47014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69" name="Rectangle 63"/>
            <p:cNvSpPr>
              <a:spLocks noChangeArrowheads="1"/>
            </p:cNvSpPr>
            <p:nvPr/>
          </p:nvSpPr>
          <p:spPr bwMode="auto">
            <a:xfrm>
              <a:off x="5137751" y="2753067"/>
              <a:ext cx="374661" cy="47014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70" name="Rectangle 64"/>
            <p:cNvSpPr>
              <a:spLocks noChangeArrowheads="1"/>
            </p:cNvSpPr>
            <p:nvPr/>
          </p:nvSpPr>
          <p:spPr bwMode="auto">
            <a:xfrm>
              <a:off x="5137751" y="3408798"/>
              <a:ext cx="374661" cy="47014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71" name="Rectangle 65"/>
            <p:cNvSpPr>
              <a:spLocks noChangeArrowheads="1"/>
            </p:cNvSpPr>
            <p:nvPr/>
          </p:nvSpPr>
          <p:spPr bwMode="auto">
            <a:xfrm>
              <a:off x="5137751" y="4062468"/>
              <a:ext cx="374661" cy="47014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74" name="AutoShape 72"/>
            <p:cNvSpPr>
              <a:spLocks noChangeArrowheads="1"/>
            </p:cNvSpPr>
            <p:nvPr/>
          </p:nvSpPr>
          <p:spPr bwMode="auto">
            <a:xfrm>
              <a:off x="3105300" y="2938651"/>
              <a:ext cx="600120" cy="562940"/>
            </a:xfrm>
            <a:prstGeom prst="rightArrow">
              <a:avLst>
                <a:gd name="adj1" fmla="val 50000"/>
                <a:gd name="adj2" fmla="val 33150"/>
              </a:avLst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7097" name="Text Box 75"/>
            <p:cNvSpPr txBox="1">
              <a:spLocks noChangeArrowheads="1"/>
            </p:cNvSpPr>
            <p:nvPr/>
          </p:nvSpPr>
          <p:spPr bwMode="auto">
            <a:xfrm>
              <a:off x="3914559" y="4808929"/>
              <a:ext cx="1653206" cy="401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AR" b="1"/>
                <a:t>Información</a:t>
              </a:r>
              <a:endParaRPr lang="es-ES" b="1"/>
            </a:p>
          </p:txBody>
        </p:sp>
      </p:grp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086475" y="2532063"/>
            <a:ext cx="2373313" cy="3065462"/>
            <a:chOff x="5812472" y="2143378"/>
            <a:chExt cx="2373611" cy="3066722"/>
          </a:xfrm>
        </p:grpSpPr>
        <p:sp>
          <p:nvSpPr>
            <p:cNvPr id="6172" name="Rectangle 66"/>
            <p:cNvSpPr>
              <a:spLocks noChangeArrowheads="1"/>
            </p:cNvSpPr>
            <p:nvPr/>
          </p:nvSpPr>
          <p:spPr bwMode="auto">
            <a:xfrm>
              <a:off x="7316579" y="2143378"/>
              <a:ext cx="452576" cy="2431154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73" name="Rectangle 71"/>
            <p:cNvSpPr>
              <a:spLocks noChangeArrowheads="1"/>
            </p:cNvSpPr>
            <p:nvPr/>
          </p:nvSpPr>
          <p:spPr bwMode="auto">
            <a:xfrm>
              <a:off x="6715009" y="2143378"/>
              <a:ext cx="452576" cy="243115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75" name="AutoShape 73"/>
            <p:cNvSpPr>
              <a:spLocks noChangeArrowheads="1"/>
            </p:cNvSpPr>
            <p:nvPr/>
          </p:nvSpPr>
          <p:spPr bwMode="auto">
            <a:xfrm>
              <a:off x="5812472" y="2938651"/>
              <a:ext cx="600120" cy="562940"/>
            </a:xfrm>
            <a:prstGeom prst="rightArrow">
              <a:avLst>
                <a:gd name="adj1" fmla="val 50000"/>
                <a:gd name="adj2" fmla="val 33150"/>
              </a:avLst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7057" name="Text Box 76"/>
            <p:cNvSpPr txBox="1">
              <a:spLocks noChangeArrowheads="1"/>
            </p:cNvSpPr>
            <p:nvPr/>
          </p:nvSpPr>
          <p:spPr bwMode="auto">
            <a:xfrm>
              <a:off x="6306588" y="4808929"/>
              <a:ext cx="1879495" cy="401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AR" b="1"/>
                <a:t>Conocimiento</a:t>
              </a:r>
              <a:endParaRPr lang="es-ES" b="1"/>
            </a:p>
          </p:txBody>
        </p:sp>
      </p:grp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0" y="90805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2400" kern="0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Tipos de Contenidos y su Evolución</a:t>
            </a:r>
            <a:endParaRPr lang="es-ES" sz="2400" kern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9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0" y="6570663"/>
            <a:ext cx="1042988" cy="287337"/>
          </a:xfrm>
        </p:spPr>
        <p:txBody>
          <a:bodyPr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s-ES" smtClean="0">
                <a:solidFill>
                  <a:srgbClr val="003366"/>
                </a:solidFill>
              </a:rPr>
              <a:t>Mercedes Jones – El Trabajo en Red como Estrategia</a:t>
            </a:r>
            <a:endParaRPr lang="es-ES" dirty="0">
              <a:solidFill>
                <a:srgbClr val="003366"/>
              </a:solidFill>
            </a:endParaRPr>
          </a:p>
        </p:txBody>
      </p:sp>
      <p:sp>
        <p:nvSpPr>
          <p:cNvPr id="40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54</a:t>
            </a:fld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4 Marcador de texto"/>
          <p:cNvSpPr>
            <a:spLocks noGrp="1"/>
          </p:cNvSpPr>
          <p:nvPr>
            <p:ph type="body" sz="half" idx="4294967295"/>
          </p:nvPr>
        </p:nvSpPr>
        <p:spPr bwMode="auto">
          <a:xfrm>
            <a:off x="457200" y="1052513"/>
            <a:ext cx="8329613" cy="388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r"/>
            <a:r>
              <a:rPr lang="es-ES_tradnl" sz="2800" b="1" dirty="0" smtClean="0">
                <a:solidFill>
                  <a:srgbClr val="26158F"/>
                </a:solidFill>
              </a:rPr>
              <a:t/>
            </a:r>
            <a:br>
              <a:rPr lang="es-ES_tradnl" sz="2800" b="1" dirty="0" smtClean="0">
                <a:solidFill>
                  <a:srgbClr val="26158F"/>
                </a:solidFill>
              </a:rPr>
            </a:br>
            <a:r>
              <a:rPr lang="es-ES" sz="2800" b="1" i="1" dirty="0" smtClean="0">
                <a:solidFill>
                  <a:srgbClr val="404296"/>
                </a:solidFill>
              </a:rPr>
              <a:t/>
            </a:r>
            <a:br>
              <a:rPr lang="es-ES" sz="2800" b="1" i="1" dirty="0" smtClean="0">
                <a:solidFill>
                  <a:srgbClr val="404296"/>
                </a:solidFill>
              </a:rPr>
            </a:br>
            <a:r>
              <a:rPr lang="es-ES_tradnl" sz="4400" b="1" dirty="0" smtClean="0">
                <a:solidFill>
                  <a:srgbClr val="26158F"/>
                </a:solidFill>
              </a:rPr>
              <a:t/>
            </a:r>
            <a:br>
              <a:rPr lang="es-ES_tradnl" sz="4400" b="1" dirty="0" smtClean="0">
                <a:solidFill>
                  <a:srgbClr val="26158F"/>
                </a:solidFill>
              </a:rPr>
            </a:br>
            <a:endParaRPr lang="es-ES" dirty="0" smtClean="0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4428430" y="3284984"/>
            <a:ext cx="4464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AR" b="1" i="1" dirty="0" smtClean="0">
                <a:solidFill>
                  <a:schemeClr val="accent6"/>
                </a:solidFill>
                <a:latin typeface="Arial Narrow" pitchFamily="34" charset="0"/>
              </a:rPr>
              <a:t>Para gestionar el conocimiento se requiere un método de trabajo que ponga en valor los saberes fundamentales y  la experiencia de una organización</a:t>
            </a: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4392613" y="1484784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AR" b="1" i="1" dirty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Se entiende que la gestión del conocimiento es un proceso que facilita el desarrollo de capacidades, logrando un mejor desempeño y avance de la organización.</a:t>
            </a:r>
            <a:endParaRPr lang="es-ES" b="1" i="1" dirty="0">
              <a:solidFill>
                <a:schemeClr val="accent6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6386" name="Picture 2" descr="http://u.jimdo.com/www28/o/sf514f8d0a0a99112/img/ibdf20dc358e5b8cc/1290010225/std/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20938"/>
            <a:ext cx="313055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572000" y="6597650"/>
            <a:ext cx="4537075" cy="287338"/>
          </a:xfrm>
        </p:spPr>
        <p:txBody>
          <a:bodyPr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003366"/>
                </a:solidFill>
              </a:rPr>
              <a:t>Mercedes Jones – El Trabajo en Red como Estrategia</a:t>
            </a:r>
            <a:endParaRPr lang="es-ES" dirty="0">
              <a:solidFill>
                <a:srgbClr val="003366"/>
              </a:solidFill>
            </a:endParaRPr>
          </a:p>
        </p:txBody>
      </p:sp>
      <p:sp>
        <p:nvSpPr>
          <p:cNvPr id="8" name="1 Marcador de pie de página"/>
          <p:cNvSpPr txBox="1">
            <a:spLocks noGrp="1"/>
          </p:cNvSpPr>
          <p:nvPr/>
        </p:nvSpPr>
        <p:spPr>
          <a:xfrm>
            <a:off x="0" y="6570663"/>
            <a:ext cx="1042988" cy="287337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s-ES" dirty="0" smtClean="0">
                <a:solidFill>
                  <a:srgbClr val="003366"/>
                </a:solidFill>
                <a:latin typeface="Arial" charset="0"/>
                <a:cs typeface="+mn-cs"/>
              </a:rPr>
              <a:t>Pagina </a:t>
            </a:r>
            <a:fld id="{22C5685A-5A17-47E9-90CB-F094E3A3340D}" type="slidenum">
              <a:rPr lang="es-ES" smtClean="0">
                <a:solidFill>
                  <a:srgbClr val="003366"/>
                </a:solidFill>
                <a:latin typeface="Arial" charset="0"/>
                <a:cs typeface="+mn-cs"/>
              </a:rPr>
              <a:pPr algn="l">
                <a:defRPr/>
              </a:pPr>
              <a:t>55</a:t>
            </a:fld>
            <a:endParaRPr lang="es-ES" dirty="0">
              <a:solidFill>
                <a:srgbClr val="003366"/>
              </a:solidFill>
              <a:latin typeface="Arial" charset="0"/>
              <a:cs typeface="+mn-cs"/>
            </a:endParaRP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55</a:t>
            </a:fld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Rectángulo"/>
          <p:cNvSpPr>
            <a:spLocks noChangeArrowheads="1"/>
          </p:cNvSpPr>
          <p:nvPr/>
        </p:nvSpPr>
        <p:spPr bwMode="auto">
          <a:xfrm>
            <a:off x="3707904" y="2708920"/>
            <a:ext cx="48963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AR" sz="2000" b="1" dirty="0" smtClean="0">
                <a:solidFill>
                  <a:schemeClr val="accent6"/>
                </a:solidFill>
                <a:latin typeface="Arial Narrow" pitchFamily="34" charset="0"/>
              </a:rPr>
              <a:t>La Gestión del Conocimiento se encuentra</a:t>
            </a:r>
          </a:p>
          <a:p>
            <a:pPr algn="ctr"/>
            <a:r>
              <a:rPr lang="es-AR" sz="2000" b="1" dirty="0" smtClean="0">
                <a:solidFill>
                  <a:schemeClr val="accent6"/>
                </a:solidFill>
                <a:latin typeface="Arial Narrow" pitchFamily="34" charset="0"/>
              </a:rPr>
              <a:t>ligada a la noción de Capital Intelectual</a:t>
            </a:r>
          </a:p>
          <a:p>
            <a:pPr algn="r"/>
            <a:r>
              <a:rPr lang="es-AR" sz="2000" b="1" i="1" dirty="0" smtClean="0">
                <a:solidFill>
                  <a:schemeClr val="accent6"/>
                </a:solidFill>
                <a:latin typeface="Arial Narrow" pitchFamily="34" charset="0"/>
              </a:rPr>
              <a:t>.</a:t>
            </a:r>
            <a:endParaRPr lang="es-ES" sz="2000" b="1" i="1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pic>
        <p:nvPicPr>
          <p:cNvPr id="84995" name="Picture 10" descr="http://thm-a02.yimg.com/nimage/da633094b13d8e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58" y="1340768"/>
            <a:ext cx="2754015" cy="42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56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196975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2400" kern="0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Dinámica  de la GC Institucional </a:t>
            </a:r>
            <a:endParaRPr lang="es-ES" sz="2400" kern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Picture 4" descr="espiral-ontologica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51847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3 Rectángulo"/>
          <p:cNvSpPr>
            <a:spLocks noChangeArrowheads="1"/>
          </p:cNvSpPr>
          <p:nvPr/>
        </p:nvSpPr>
        <p:spPr bwMode="auto">
          <a:xfrm>
            <a:off x="4500563" y="5940425"/>
            <a:ext cx="457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100"/>
              <a:t>Ref: De Polanyi-Nonaka por Eduardo Mercovich</a:t>
            </a:r>
            <a:endParaRPr lang="es-ES" sz="1100"/>
          </a:p>
        </p:txBody>
      </p:sp>
      <p:cxnSp>
        <p:nvCxnSpPr>
          <p:cNvPr id="89093" name="7 Conector recto de flecha"/>
          <p:cNvCxnSpPr>
            <a:cxnSpLocks noChangeShapeType="1"/>
          </p:cNvCxnSpPr>
          <p:nvPr/>
        </p:nvCxnSpPr>
        <p:spPr bwMode="auto">
          <a:xfrm flipV="1">
            <a:off x="3492500" y="4581525"/>
            <a:ext cx="0" cy="714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9094" name="10 Conector recto de flecha"/>
          <p:cNvCxnSpPr>
            <a:cxnSpLocks noChangeShapeType="1"/>
          </p:cNvCxnSpPr>
          <p:nvPr/>
        </p:nvCxnSpPr>
        <p:spPr bwMode="auto">
          <a:xfrm flipV="1">
            <a:off x="4211638" y="3141663"/>
            <a:ext cx="1081087" cy="935037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" name="1 Marcador de pie de página"/>
          <p:cNvSpPr>
            <a:spLocks noGrp="1"/>
          </p:cNvSpPr>
          <p:nvPr>
            <p:ph type="ftr" sz="quarter" idx="13"/>
          </p:nvPr>
        </p:nvSpPr>
        <p:spPr>
          <a:xfrm>
            <a:off x="4572000" y="6597650"/>
            <a:ext cx="4537075" cy="287338"/>
          </a:xfrm>
        </p:spPr>
        <p:txBody>
          <a:bodyPr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003366"/>
                </a:solidFill>
              </a:rPr>
              <a:t>Mercedes Jones – El Trabajo en Red como Estrategia</a:t>
            </a:r>
            <a:endParaRPr lang="es-ES" dirty="0">
              <a:solidFill>
                <a:srgbClr val="003366"/>
              </a:solidFill>
            </a:endParaRPr>
          </a:p>
        </p:txBody>
      </p:sp>
      <p:sp>
        <p:nvSpPr>
          <p:cNvPr id="12" name="1 Marcador de pie de página"/>
          <p:cNvSpPr txBox="1">
            <a:spLocks noGrp="1"/>
          </p:cNvSpPr>
          <p:nvPr/>
        </p:nvSpPr>
        <p:spPr>
          <a:xfrm>
            <a:off x="0" y="6570663"/>
            <a:ext cx="1042988" cy="287337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s-ES" dirty="0" smtClean="0">
                <a:solidFill>
                  <a:srgbClr val="003366"/>
                </a:solidFill>
                <a:latin typeface="Arial" charset="0"/>
                <a:cs typeface="+mn-cs"/>
              </a:rPr>
              <a:t>Pagina </a:t>
            </a:r>
            <a:fld id="{986B84E2-3DBF-465C-8BDF-250D3E6767F0}" type="slidenum">
              <a:rPr lang="es-ES" smtClean="0">
                <a:solidFill>
                  <a:srgbClr val="003366"/>
                </a:solidFill>
                <a:latin typeface="Arial" charset="0"/>
                <a:cs typeface="+mn-cs"/>
              </a:rPr>
              <a:pPr algn="l">
                <a:defRPr/>
              </a:pPr>
              <a:t>57</a:t>
            </a:fld>
            <a:endParaRPr lang="es-ES" dirty="0">
              <a:solidFill>
                <a:srgbClr val="003366"/>
              </a:solidFill>
              <a:latin typeface="Arial" charset="0"/>
              <a:cs typeface="+mn-cs"/>
            </a:endParaRPr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57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Line 72"/>
          <p:cNvSpPr>
            <a:spLocks noChangeShapeType="1"/>
          </p:cNvSpPr>
          <p:nvPr/>
        </p:nvSpPr>
        <p:spPr bwMode="auto">
          <a:xfrm>
            <a:off x="827088" y="1130300"/>
            <a:ext cx="581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0115" name="Line 74"/>
          <p:cNvSpPr>
            <a:spLocks noChangeShapeType="1"/>
          </p:cNvSpPr>
          <p:nvPr/>
        </p:nvSpPr>
        <p:spPr bwMode="auto">
          <a:xfrm flipH="1">
            <a:off x="7142163" y="113030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0116" name="Line 77"/>
          <p:cNvSpPr>
            <a:spLocks noChangeShapeType="1"/>
          </p:cNvSpPr>
          <p:nvPr/>
        </p:nvSpPr>
        <p:spPr bwMode="auto">
          <a:xfrm>
            <a:off x="827088" y="6259513"/>
            <a:ext cx="581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0117" name="Line 78"/>
          <p:cNvSpPr>
            <a:spLocks noChangeShapeType="1"/>
          </p:cNvSpPr>
          <p:nvPr/>
        </p:nvSpPr>
        <p:spPr bwMode="auto">
          <a:xfrm>
            <a:off x="7650163" y="5957888"/>
            <a:ext cx="0" cy="301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 Narrow" pitchFamily="34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748213" y="1731963"/>
            <a:ext cx="2465387" cy="2173287"/>
            <a:chOff x="4747422" y="1732318"/>
            <a:chExt cx="2466135" cy="2173041"/>
          </a:xfrm>
        </p:grpSpPr>
        <p:sp>
          <p:nvSpPr>
            <p:cNvPr id="2058" name="Oval 13"/>
            <p:cNvSpPr>
              <a:spLocks noChangeArrowheads="1"/>
            </p:cNvSpPr>
            <p:nvPr/>
          </p:nvSpPr>
          <p:spPr bwMode="auto">
            <a:xfrm>
              <a:off x="5038685" y="1973175"/>
              <a:ext cx="1453116" cy="12069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 Narrow" pitchFamily="34" charset="0"/>
              </a:endParaRPr>
            </a:p>
          </p:txBody>
        </p:sp>
        <p:grpSp>
          <p:nvGrpSpPr>
            <p:cNvPr id="90218" name="Group 21"/>
            <p:cNvGrpSpPr>
              <a:grpSpLocks/>
            </p:cNvGrpSpPr>
            <p:nvPr/>
          </p:nvGrpSpPr>
          <p:grpSpPr bwMode="auto">
            <a:xfrm>
              <a:off x="4747422" y="1732318"/>
              <a:ext cx="2466135" cy="2173041"/>
              <a:chOff x="4747422" y="1732318"/>
              <a:chExt cx="2466135" cy="2173041"/>
            </a:xfrm>
          </p:grpSpPr>
          <p:sp>
            <p:nvSpPr>
              <p:cNvPr id="90219" name="Arc 83"/>
              <p:cNvSpPr>
                <a:spLocks/>
              </p:cNvSpPr>
              <p:nvPr/>
            </p:nvSpPr>
            <p:spPr bwMode="auto">
              <a:xfrm rot="18197954" flipV="1">
                <a:off x="6358718" y="3050519"/>
                <a:ext cx="984722" cy="724957"/>
              </a:xfrm>
              <a:custGeom>
                <a:avLst/>
                <a:gdLst>
                  <a:gd name="T0" fmla="*/ 0 w 29343"/>
                  <a:gd name="T1" fmla="*/ 54155829 h 21600"/>
                  <a:gd name="T2" fmla="*/ 1323011224 w 29343"/>
                  <a:gd name="T3" fmla="*/ 773552199 h 21600"/>
                  <a:gd name="T4" fmla="*/ 350107221 w 29343"/>
                  <a:gd name="T5" fmla="*/ 810080889 h 21600"/>
                  <a:gd name="T6" fmla="*/ 0 60000 65536"/>
                  <a:gd name="T7" fmla="*/ 0 60000 65536"/>
                  <a:gd name="T8" fmla="*/ 0 60000 65536"/>
                  <a:gd name="T9" fmla="*/ 0 w 29343"/>
                  <a:gd name="T10" fmla="*/ 0 h 21600"/>
                  <a:gd name="T11" fmla="*/ 29343 w 2934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343" h="21600" fill="none" extrusionOk="0">
                    <a:moveTo>
                      <a:pt x="-1" y="1443"/>
                    </a:moveTo>
                    <a:cubicBezTo>
                      <a:pt x="2477" y="489"/>
                      <a:pt x="5109" y="-1"/>
                      <a:pt x="7765" y="0"/>
                    </a:cubicBezTo>
                    <a:cubicBezTo>
                      <a:pt x="19315" y="0"/>
                      <a:pt x="28822" y="9087"/>
                      <a:pt x="29343" y="20625"/>
                    </a:cubicBezTo>
                  </a:path>
                  <a:path w="29343" h="21600" stroke="0" extrusionOk="0">
                    <a:moveTo>
                      <a:pt x="-1" y="1443"/>
                    </a:moveTo>
                    <a:cubicBezTo>
                      <a:pt x="2477" y="489"/>
                      <a:pt x="5109" y="-1"/>
                      <a:pt x="7765" y="0"/>
                    </a:cubicBezTo>
                    <a:cubicBezTo>
                      <a:pt x="19315" y="0"/>
                      <a:pt x="28822" y="9087"/>
                      <a:pt x="29343" y="20625"/>
                    </a:cubicBezTo>
                    <a:lnTo>
                      <a:pt x="7765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 Narrow" pitchFamily="34" charset="0"/>
                </a:endParaRPr>
              </a:p>
            </p:txBody>
          </p:sp>
          <p:sp>
            <p:nvSpPr>
              <p:cNvPr id="2057" name="Oval 12"/>
              <p:cNvSpPr>
                <a:spLocks noChangeArrowheads="1"/>
              </p:cNvSpPr>
              <p:nvPr/>
            </p:nvSpPr>
            <p:spPr bwMode="auto">
              <a:xfrm>
                <a:off x="5545995" y="2396339"/>
                <a:ext cx="435295" cy="36195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s-ES">
                  <a:latin typeface="Arial Narrow" pitchFamily="34" charset="0"/>
                </a:endParaRPr>
              </a:p>
            </p:txBody>
          </p:sp>
          <p:sp>
            <p:nvSpPr>
              <p:cNvPr id="2059" name="Oval 14"/>
              <p:cNvSpPr>
                <a:spLocks noChangeArrowheads="1"/>
              </p:cNvSpPr>
              <p:nvPr/>
            </p:nvSpPr>
            <p:spPr bwMode="auto">
              <a:xfrm>
                <a:off x="5763642" y="1732318"/>
                <a:ext cx="435295" cy="36195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 Narrow" pitchFamily="34" charset="0"/>
                </a:endParaRPr>
              </a:p>
            </p:txBody>
          </p:sp>
          <p:sp>
            <p:nvSpPr>
              <p:cNvPr id="2060" name="Oval 15"/>
              <p:cNvSpPr>
                <a:spLocks noChangeArrowheads="1"/>
              </p:cNvSpPr>
              <p:nvPr/>
            </p:nvSpPr>
            <p:spPr bwMode="auto">
              <a:xfrm>
                <a:off x="6344569" y="2275245"/>
                <a:ext cx="435295" cy="36195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 Narrow" pitchFamily="34" charset="0"/>
                </a:endParaRPr>
              </a:p>
            </p:txBody>
          </p:sp>
          <p:sp>
            <p:nvSpPr>
              <p:cNvPr id="2061" name="Oval 16"/>
              <p:cNvSpPr>
                <a:spLocks noChangeArrowheads="1"/>
              </p:cNvSpPr>
              <p:nvPr/>
            </p:nvSpPr>
            <p:spPr bwMode="auto">
              <a:xfrm>
                <a:off x="6126921" y="2879385"/>
                <a:ext cx="435295" cy="36195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 Narrow" pitchFamily="34" charset="0"/>
                </a:endParaRPr>
              </a:p>
            </p:txBody>
          </p:sp>
          <p:sp>
            <p:nvSpPr>
              <p:cNvPr id="2062" name="Oval 17"/>
              <p:cNvSpPr>
                <a:spLocks noChangeArrowheads="1"/>
              </p:cNvSpPr>
              <p:nvPr/>
            </p:nvSpPr>
            <p:spPr bwMode="auto">
              <a:xfrm>
                <a:off x="4965069" y="1913294"/>
                <a:ext cx="435295" cy="36195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 Narrow" pitchFamily="34" charset="0"/>
                </a:endParaRPr>
              </a:p>
            </p:txBody>
          </p:sp>
          <p:sp>
            <p:nvSpPr>
              <p:cNvPr id="2063" name="Oval 18"/>
              <p:cNvSpPr>
                <a:spLocks noChangeArrowheads="1"/>
              </p:cNvSpPr>
              <p:nvPr/>
            </p:nvSpPr>
            <p:spPr bwMode="auto">
              <a:xfrm>
                <a:off x="4747422" y="2517434"/>
                <a:ext cx="435295" cy="36195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 Narrow" pitchFamily="34" charset="0"/>
                </a:endParaRPr>
              </a:p>
            </p:txBody>
          </p:sp>
          <p:sp>
            <p:nvSpPr>
              <p:cNvPr id="2064" name="Oval 19"/>
              <p:cNvSpPr>
                <a:spLocks noChangeArrowheads="1"/>
              </p:cNvSpPr>
              <p:nvPr/>
            </p:nvSpPr>
            <p:spPr bwMode="auto">
              <a:xfrm>
                <a:off x="5256332" y="2999149"/>
                <a:ext cx="435295" cy="36195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 Narrow" pitchFamily="34" charset="0"/>
                </a:endParaRPr>
              </a:p>
            </p:txBody>
          </p:sp>
          <p:sp>
            <p:nvSpPr>
              <p:cNvPr id="2079" name="Text Box 38"/>
              <p:cNvSpPr txBox="1">
                <a:spLocks noChangeArrowheads="1"/>
              </p:cNvSpPr>
              <p:nvPr/>
            </p:nvSpPr>
            <p:spPr bwMode="auto">
              <a:xfrm>
                <a:off x="5038685" y="1913294"/>
                <a:ext cx="2896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s-AR">
                    <a:solidFill>
                      <a:schemeClr val="bg1"/>
                    </a:solidFill>
                    <a:latin typeface="Arial Narrow" pitchFamily="34" charset="0"/>
                  </a:rPr>
                  <a:t>i</a:t>
                </a:r>
                <a:endParaRPr lang="es-ES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80" name="Text Box 39"/>
              <p:cNvSpPr txBox="1">
                <a:spLocks noChangeArrowheads="1"/>
              </p:cNvSpPr>
              <p:nvPr/>
            </p:nvSpPr>
            <p:spPr bwMode="auto">
              <a:xfrm>
                <a:off x="5837258" y="1732318"/>
                <a:ext cx="28966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AR">
                    <a:solidFill>
                      <a:schemeClr val="bg1"/>
                    </a:solidFill>
                    <a:latin typeface="Arial Narrow" pitchFamily="34" charset="0"/>
                  </a:rPr>
                  <a:t>i</a:t>
                </a:r>
                <a:endParaRPr lang="es-ES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81" name="Text Box 40"/>
              <p:cNvSpPr txBox="1">
                <a:spLocks noChangeArrowheads="1"/>
              </p:cNvSpPr>
              <p:nvPr/>
            </p:nvSpPr>
            <p:spPr bwMode="auto">
              <a:xfrm>
                <a:off x="6442577" y="2276872"/>
                <a:ext cx="28966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AR">
                    <a:solidFill>
                      <a:schemeClr val="bg1"/>
                    </a:solidFill>
                    <a:latin typeface="Arial Narrow" pitchFamily="34" charset="0"/>
                  </a:rPr>
                  <a:t>i</a:t>
                </a:r>
                <a:endParaRPr lang="es-ES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82" name="Text Box 41"/>
              <p:cNvSpPr txBox="1">
                <a:spLocks noChangeArrowheads="1"/>
              </p:cNvSpPr>
              <p:nvPr/>
            </p:nvSpPr>
            <p:spPr bwMode="auto">
              <a:xfrm>
                <a:off x="4858402" y="2492896"/>
                <a:ext cx="2896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s-AR">
                    <a:solidFill>
                      <a:schemeClr val="bg1"/>
                    </a:solidFill>
                    <a:latin typeface="Arial Narrow" pitchFamily="34" charset="0"/>
                  </a:rPr>
                  <a:t>i</a:t>
                </a:r>
                <a:endParaRPr lang="es-ES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83" name="Text Box 42"/>
              <p:cNvSpPr txBox="1">
                <a:spLocks noChangeArrowheads="1"/>
              </p:cNvSpPr>
              <p:nvPr/>
            </p:nvSpPr>
            <p:spPr bwMode="auto">
              <a:xfrm>
                <a:off x="5362457" y="2996952"/>
                <a:ext cx="28966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s-AR">
                    <a:solidFill>
                      <a:schemeClr val="bg1"/>
                    </a:solidFill>
                    <a:latin typeface="Arial Narrow" pitchFamily="34" charset="0"/>
                  </a:rPr>
                  <a:t>i</a:t>
                </a:r>
                <a:endParaRPr lang="es-ES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84" name="Text Box 43"/>
              <p:cNvSpPr txBox="1">
                <a:spLocks noChangeArrowheads="1"/>
              </p:cNvSpPr>
              <p:nvPr/>
            </p:nvSpPr>
            <p:spPr bwMode="auto">
              <a:xfrm>
                <a:off x="6226553" y="2852936"/>
                <a:ext cx="28966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AR" dirty="0">
                    <a:solidFill>
                      <a:schemeClr val="bg1"/>
                    </a:solidFill>
                    <a:latin typeface="Arial Narrow" pitchFamily="34" charset="0"/>
                  </a:rPr>
                  <a:t>i</a:t>
                </a:r>
                <a:endParaRPr lang="es-ES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85" name="Text Box 45"/>
              <p:cNvSpPr txBox="1">
                <a:spLocks noChangeArrowheads="1"/>
              </p:cNvSpPr>
              <p:nvPr/>
            </p:nvSpPr>
            <p:spPr bwMode="auto">
              <a:xfrm>
                <a:off x="5619611" y="2396339"/>
                <a:ext cx="290552" cy="369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s-AR">
                    <a:solidFill>
                      <a:schemeClr val="bg1"/>
                    </a:solidFill>
                    <a:latin typeface="Arial Narrow" pitchFamily="34" charset="0"/>
                  </a:rPr>
                  <a:t>g</a:t>
                </a:r>
                <a:endParaRPr lang="es-ES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916113" y="1612900"/>
            <a:ext cx="2832100" cy="1389063"/>
            <a:chOff x="1916406" y="1612554"/>
            <a:chExt cx="2831016" cy="1389256"/>
          </a:xfrm>
        </p:grpSpPr>
        <p:sp>
          <p:nvSpPr>
            <p:cNvPr id="90205" name="Oval 8"/>
            <p:cNvSpPr>
              <a:spLocks noChangeArrowheads="1"/>
            </p:cNvSpPr>
            <p:nvPr/>
          </p:nvSpPr>
          <p:spPr bwMode="auto">
            <a:xfrm>
              <a:off x="2062039" y="1974506"/>
              <a:ext cx="1232268" cy="10273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>
                <a:latin typeface="Arial Narrow" pitchFamily="34" charset="0"/>
              </a:endParaRPr>
            </a:p>
          </p:txBody>
        </p:sp>
        <p:sp>
          <p:nvSpPr>
            <p:cNvPr id="2055" name="Oval 10"/>
            <p:cNvSpPr>
              <a:spLocks noChangeArrowheads="1"/>
            </p:cNvSpPr>
            <p:nvPr/>
          </p:nvSpPr>
          <p:spPr bwMode="auto">
            <a:xfrm>
              <a:off x="1916406" y="2151489"/>
              <a:ext cx="870589" cy="7265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 Narrow" pitchFamily="34" charset="0"/>
              </a:endParaRPr>
            </a:p>
          </p:txBody>
        </p:sp>
        <p:sp>
          <p:nvSpPr>
            <p:cNvPr id="2056" name="Oval 11"/>
            <p:cNvSpPr>
              <a:spLocks noChangeArrowheads="1"/>
            </p:cNvSpPr>
            <p:nvPr/>
          </p:nvSpPr>
          <p:spPr bwMode="auto">
            <a:xfrm>
              <a:off x="2569348" y="2154151"/>
              <a:ext cx="870589" cy="7265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 Narrow" pitchFamily="34" charset="0"/>
              </a:endParaRPr>
            </a:p>
          </p:txBody>
        </p:sp>
        <p:sp>
          <p:nvSpPr>
            <p:cNvPr id="90212" name="Text Box 36"/>
            <p:cNvSpPr txBox="1">
              <a:spLocks noChangeArrowheads="1"/>
            </p:cNvSpPr>
            <p:nvPr/>
          </p:nvSpPr>
          <p:spPr bwMode="auto">
            <a:xfrm>
              <a:off x="2207670" y="2337788"/>
              <a:ext cx="2896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AR">
                  <a:solidFill>
                    <a:schemeClr val="bg1"/>
                  </a:solidFill>
                  <a:latin typeface="Arial Narrow" pitchFamily="34" charset="0"/>
                </a:rPr>
                <a:t>i</a:t>
              </a:r>
              <a:endParaRPr lang="es-ES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90213" name="Text Box 37"/>
            <p:cNvSpPr txBox="1">
              <a:spLocks noChangeArrowheads="1"/>
            </p:cNvSpPr>
            <p:nvPr/>
          </p:nvSpPr>
          <p:spPr bwMode="auto">
            <a:xfrm>
              <a:off x="2932628" y="2337788"/>
              <a:ext cx="2896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AR">
                  <a:solidFill>
                    <a:schemeClr val="bg1"/>
                  </a:solidFill>
                  <a:latin typeface="Arial Narrow" pitchFamily="34" charset="0"/>
                </a:rPr>
                <a:t>i</a:t>
              </a:r>
              <a:endParaRPr lang="es-ES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90214" name="Arc 86"/>
            <p:cNvSpPr>
              <a:spLocks/>
            </p:cNvSpPr>
            <p:nvPr/>
          </p:nvSpPr>
          <p:spPr bwMode="auto">
            <a:xfrm rot="12738718" flipV="1">
              <a:off x="3692792" y="1612554"/>
              <a:ext cx="1054630" cy="602809"/>
            </a:xfrm>
            <a:custGeom>
              <a:avLst/>
              <a:gdLst>
                <a:gd name="T0" fmla="*/ 0 w 26114"/>
                <a:gd name="T1" fmla="*/ 12368858 h 21600"/>
                <a:gd name="T2" fmla="*/ 1706289219 w 26114"/>
                <a:gd name="T3" fmla="*/ 560097101 h 21600"/>
                <a:gd name="T4" fmla="*/ 294944715 w 26114"/>
                <a:gd name="T5" fmla="*/ 560097101 h 21600"/>
                <a:gd name="T6" fmla="*/ 0 60000 65536"/>
                <a:gd name="T7" fmla="*/ 0 60000 65536"/>
                <a:gd name="T8" fmla="*/ 0 60000 65536"/>
                <a:gd name="T9" fmla="*/ 0 w 26114"/>
                <a:gd name="T10" fmla="*/ 0 h 21600"/>
                <a:gd name="T11" fmla="*/ 26114 w 2611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114" h="21600" fill="none" extrusionOk="0">
                  <a:moveTo>
                    <a:pt x="-1" y="476"/>
                  </a:moveTo>
                  <a:cubicBezTo>
                    <a:pt x="1483" y="159"/>
                    <a:pt x="2996" y="-1"/>
                    <a:pt x="4514" y="0"/>
                  </a:cubicBezTo>
                  <a:cubicBezTo>
                    <a:pt x="16443" y="0"/>
                    <a:pt x="26114" y="9670"/>
                    <a:pt x="26114" y="21600"/>
                  </a:cubicBezTo>
                </a:path>
                <a:path w="26114" h="21600" stroke="0" extrusionOk="0">
                  <a:moveTo>
                    <a:pt x="-1" y="476"/>
                  </a:moveTo>
                  <a:cubicBezTo>
                    <a:pt x="1483" y="159"/>
                    <a:pt x="2996" y="-1"/>
                    <a:pt x="4514" y="0"/>
                  </a:cubicBezTo>
                  <a:cubicBezTo>
                    <a:pt x="16443" y="0"/>
                    <a:pt x="26114" y="9670"/>
                    <a:pt x="26114" y="21600"/>
                  </a:cubicBezTo>
                  <a:lnTo>
                    <a:pt x="4514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</p:grpSp>
      <p:grpSp>
        <p:nvGrpSpPr>
          <p:cNvPr id="90120" name="Group 12"/>
          <p:cNvGrpSpPr>
            <a:grpSpLocks/>
          </p:cNvGrpSpPr>
          <p:nvPr/>
        </p:nvGrpSpPr>
        <p:grpSpPr bwMode="auto">
          <a:xfrm>
            <a:off x="610946" y="949325"/>
            <a:ext cx="7345604" cy="5456202"/>
            <a:chOff x="611561" y="948532"/>
            <a:chExt cx="7344814" cy="5457690"/>
          </a:xfrm>
        </p:grpSpPr>
        <p:pic>
          <p:nvPicPr>
            <p:cNvPr id="90184" name="Picture 88" descr="Imagen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2980039"/>
              <a:ext cx="1334690" cy="114174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</p:pic>
        <p:grpSp>
          <p:nvGrpSpPr>
            <p:cNvPr id="90185" name="Group 8"/>
            <p:cNvGrpSpPr>
              <a:grpSpLocks/>
            </p:cNvGrpSpPr>
            <p:nvPr/>
          </p:nvGrpSpPr>
          <p:grpSpPr bwMode="auto">
            <a:xfrm>
              <a:off x="611561" y="948532"/>
              <a:ext cx="7344814" cy="5457690"/>
              <a:chOff x="611561" y="948532"/>
              <a:chExt cx="7344814" cy="5457690"/>
            </a:xfrm>
          </p:grpSpPr>
          <p:sp>
            <p:nvSpPr>
              <p:cNvPr id="90186" name="Rectangle 4"/>
              <p:cNvSpPr>
                <a:spLocks noChangeArrowheads="1"/>
              </p:cNvSpPr>
              <p:nvPr/>
            </p:nvSpPr>
            <p:spPr bwMode="auto">
              <a:xfrm>
                <a:off x="1117833" y="1310484"/>
                <a:ext cx="6314972" cy="470803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s-ES">
                  <a:latin typeface="Arial Narrow" pitchFamily="34" charset="0"/>
                </a:endParaRPr>
              </a:p>
            </p:txBody>
          </p:sp>
          <p:sp>
            <p:nvSpPr>
              <p:cNvPr id="90187" name="Line 5"/>
              <p:cNvSpPr>
                <a:spLocks noChangeShapeType="1"/>
              </p:cNvSpPr>
              <p:nvPr/>
            </p:nvSpPr>
            <p:spPr bwMode="auto">
              <a:xfrm>
                <a:off x="4238511" y="1310484"/>
                <a:ext cx="0" cy="47080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Arial Narrow" pitchFamily="34" charset="0"/>
                </a:endParaRPr>
              </a:p>
            </p:txBody>
          </p:sp>
          <p:sp>
            <p:nvSpPr>
              <p:cNvPr id="90188" name="Line 6"/>
              <p:cNvSpPr>
                <a:spLocks noChangeShapeType="1"/>
              </p:cNvSpPr>
              <p:nvPr/>
            </p:nvSpPr>
            <p:spPr bwMode="auto">
              <a:xfrm>
                <a:off x="1117833" y="3483526"/>
                <a:ext cx="63149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Arial Narrow" pitchFamily="34" charset="0"/>
                </a:endParaRPr>
              </a:p>
            </p:txBody>
          </p:sp>
          <p:sp>
            <p:nvSpPr>
              <p:cNvPr id="90189" name="Text Box 54"/>
              <p:cNvSpPr txBox="1">
                <a:spLocks noChangeArrowheads="1"/>
              </p:cNvSpPr>
              <p:nvPr/>
            </p:nvSpPr>
            <p:spPr bwMode="auto">
              <a:xfrm>
                <a:off x="1407496" y="1310484"/>
                <a:ext cx="2395721" cy="369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AR" b="1">
                    <a:latin typeface="Arial Narrow" pitchFamily="34" charset="0"/>
                  </a:rPr>
                  <a:t>Socialización</a:t>
                </a:r>
                <a:endParaRPr lang="es-ES" b="1">
                  <a:latin typeface="Arial Narrow" pitchFamily="34" charset="0"/>
                </a:endParaRPr>
              </a:p>
            </p:txBody>
          </p:sp>
          <p:sp>
            <p:nvSpPr>
              <p:cNvPr id="90190" name="Text Box 55"/>
              <p:cNvSpPr txBox="1">
                <a:spLocks noChangeArrowheads="1"/>
              </p:cNvSpPr>
              <p:nvPr/>
            </p:nvSpPr>
            <p:spPr bwMode="auto">
              <a:xfrm>
                <a:off x="4747422" y="1310484"/>
                <a:ext cx="2395720" cy="369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AR" b="1">
                    <a:latin typeface="Arial Narrow" pitchFamily="34" charset="0"/>
                  </a:rPr>
                  <a:t>Externalización</a:t>
                </a:r>
                <a:endParaRPr lang="es-ES" b="1">
                  <a:latin typeface="Arial Narrow" pitchFamily="34" charset="0"/>
                </a:endParaRPr>
              </a:p>
            </p:txBody>
          </p:sp>
          <p:sp>
            <p:nvSpPr>
              <p:cNvPr id="90191" name="Text Box 56"/>
              <p:cNvSpPr txBox="1">
                <a:spLocks noChangeArrowheads="1"/>
              </p:cNvSpPr>
              <p:nvPr/>
            </p:nvSpPr>
            <p:spPr bwMode="auto">
              <a:xfrm>
                <a:off x="1407496" y="5641888"/>
                <a:ext cx="2395721" cy="369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AR" b="1">
                    <a:latin typeface="Arial Narrow" pitchFamily="34" charset="0"/>
                  </a:rPr>
                  <a:t>Internalización</a:t>
                </a:r>
                <a:endParaRPr lang="es-ES" b="1">
                  <a:latin typeface="Arial Narrow" pitchFamily="34" charset="0"/>
                </a:endParaRPr>
              </a:p>
            </p:txBody>
          </p:sp>
          <p:sp>
            <p:nvSpPr>
              <p:cNvPr id="90192" name="Text Box 57"/>
              <p:cNvSpPr txBox="1">
                <a:spLocks noChangeArrowheads="1"/>
              </p:cNvSpPr>
              <p:nvPr/>
            </p:nvSpPr>
            <p:spPr bwMode="auto">
              <a:xfrm>
                <a:off x="4673806" y="5589240"/>
                <a:ext cx="2395720" cy="369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AR" b="1">
                    <a:latin typeface="Arial Narrow" pitchFamily="34" charset="0"/>
                  </a:rPr>
                  <a:t>Combinación</a:t>
                </a:r>
                <a:endParaRPr lang="es-ES" b="1">
                  <a:latin typeface="Arial Narrow" pitchFamily="34" charset="0"/>
                </a:endParaRPr>
              </a:p>
            </p:txBody>
          </p:sp>
          <p:sp>
            <p:nvSpPr>
              <p:cNvPr id="90193" name="Text Box 63"/>
              <p:cNvSpPr txBox="1">
                <a:spLocks noChangeArrowheads="1"/>
              </p:cNvSpPr>
              <p:nvPr/>
            </p:nvSpPr>
            <p:spPr bwMode="auto">
              <a:xfrm>
                <a:off x="1261865" y="948532"/>
                <a:ext cx="2831014" cy="307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AR" sz="1400" b="1">
                    <a:latin typeface="Arial Narrow" pitchFamily="34" charset="0"/>
                  </a:rPr>
                  <a:t>CONOCIMIENTO TÁCITO</a:t>
                </a:r>
                <a:endParaRPr lang="es-ES" sz="1400" b="1">
                  <a:latin typeface="Arial Narrow" pitchFamily="34" charset="0"/>
                </a:endParaRPr>
              </a:p>
            </p:txBody>
          </p:sp>
          <p:sp>
            <p:nvSpPr>
              <p:cNvPr id="90194" name="Text Box 64"/>
              <p:cNvSpPr txBox="1">
                <a:spLocks noChangeArrowheads="1"/>
              </p:cNvSpPr>
              <p:nvPr/>
            </p:nvSpPr>
            <p:spPr bwMode="auto">
              <a:xfrm>
                <a:off x="4456159" y="948532"/>
                <a:ext cx="2831014" cy="307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AR" sz="1400" b="1">
                    <a:latin typeface="Arial Narrow" pitchFamily="34" charset="0"/>
                  </a:rPr>
                  <a:t>CONOCIMIENTO TÁCITO</a:t>
                </a:r>
                <a:endParaRPr lang="es-ES" sz="1400" b="1">
                  <a:latin typeface="Arial Narrow" pitchFamily="34" charset="0"/>
                </a:endParaRPr>
              </a:p>
            </p:txBody>
          </p:sp>
          <p:sp>
            <p:nvSpPr>
              <p:cNvPr id="90195" name="Text Box 65"/>
              <p:cNvSpPr txBox="1">
                <a:spLocks noChangeArrowheads="1"/>
              </p:cNvSpPr>
              <p:nvPr/>
            </p:nvSpPr>
            <p:spPr bwMode="auto">
              <a:xfrm rot="-5400000">
                <a:off x="-290720" y="2332529"/>
                <a:ext cx="2111829" cy="307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AR" sz="1400" b="1">
                    <a:latin typeface="Arial Narrow" pitchFamily="34" charset="0"/>
                  </a:rPr>
                  <a:t>CONOCIMIENTO TÁCITO</a:t>
                </a:r>
                <a:endParaRPr lang="es-ES" sz="1400" b="1">
                  <a:latin typeface="Arial Narrow" pitchFamily="34" charset="0"/>
                </a:endParaRPr>
              </a:p>
            </p:txBody>
          </p:sp>
          <p:sp>
            <p:nvSpPr>
              <p:cNvPr id="90196" name="Text Box 66"/>
              <p:cNvSpPr txBox="1">
                <a:spLocks noChangeArrowheads="1"/>
              </p:cNvSpPr>
              <p:nvPr/>
            </p:nvSpPr>
            <p:spPr bwMode="auto">
              <a:xfrm rot="16200000">
                <a:off x="-310430" y="4739825"/>
                <a:ext cx="2354018" cy="323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AR" sz="1500" b="1">
                    <a:latin typeface="Arial Narrow" pitchFamily="34" charset="0"/>
                  </a:rPr>
                  <a:t>CONOCIMIENTO TÁCITO</a:t>
                </a:r>
                <a:endParaRPr lang="es-ES" sz="1500" b="1">
                  <a:latin typeface="Arial Narrow" pitchFamily="34" charset="0"/>
                </a:endParaRPr>
              </a:p>
            </p:txBody>
          </p:sp>
          <p:sp>
            <p:nvSpPr>
              <p:cNvPr id="90197" name="Text Box 67"/>
              <p:cNvSpPr txBox="1">
                <a:spLocks noChangeArrowheads="1"/>
              </p:cNvSpPr>
              <p:nvPr/>
            </p:nvSpPr>
            <p:spPr bwMode="auto">
              <a:xfrm>
                <a:off x="1189849" y="6098361"/>
                <a:ext cx="2976647" cy="307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AR" sz="1400" b="1">
                    <a:latin typeface="Arial Narrow" pitchFamily="34" charset="0"/>
                  </a:rPr>
                  <a:t>CONOCIMIENTO EXPLÍCITO</a:t>
                </a:r>
                <a:endParaRPr lang="es-ES" sz="1400" b="1">
                  <a:latin typeface="Arial Narrow" pitchFamily="34" charset="0"/>
                </a:endParaRPr>
              </a:p>
            </p:txBody>
          </p:sp>
          <p:sp>
            <p:nvSpPr>
              <p:cNvPr id="90198" name="Text Box 68"/>
              <p:cNvSpPr txBox="1">
                <a:spLocks noChangeArrowheads="1"/>
              </p:cNvSpPr>
              <p:nvPr/>
            </p:nvSpPr>
            <p:spPr bwMode="auto">
              <a:xfrm>
                <a:off x="4384142" y="6098361"/>
                <a:ext cx="2976647" cy="307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AR" sz="1400" b="1">
                    <a:latin typeface="Arial Narrow" pitchFamily="34" charset="0"/>
                  </a:rPr>
                  <a:t>CONOCIMIENTO EXPLÍCITO</a:t>
                </a:r>
                <a:endParaRPr lang="es-ES" sz="1400" b="1">
                  <a:latin typeface="Arial Narrow" pitchFamily="34" charset="0"/>
                </a:endParaRPr>
              </a:p>
            </p:txBody>
          </p:sp>
          <p:sp>
            <p:nvSpPr>
              <p:cNvPr id="90199" name="Text Box 69"/>
              <p:cNvSpPr txBox="1">
                <a:spLocks noChangeArrowheads="1"/>
              </p:cNvSpPr>
              <p:nvPr/>
            </p:nvSpPr>
            <p:spPr bwMode="auto">
              <a:xfrm rot="5400000">
                <a:off x="6565186" y="2541867"/>
                <a:ext cx="2475111" cy="307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AR" sz="1400" b="1">
                    <a:latin typeface="Arial Narrow" pitchFamily="34" charset="0"/>
                  </a:rPr>
                  <a:t>CONOCIMIENTO EXPLÍCITO</a:t>
                </a:r>
                <a:endParaRPr lang="es-ES" sz="1400" b="1">
                  <a:latin typeface="Arial Narrow" pitchFamily="34" charset="0"/>
                </a:endParaRPr>
              </a:p>
            </p:txBody>
          </p:sp>
          <p:sp>
            <p:nvSpPr>
              <p:cNvPr id="90200" name="Text Box 70"/>
              <p:cNvSpPr txBox="1">
                <a:spLocks noChangeArrowheads="1"/>
              </p:cNvSpPr>
              <p:nvPr/>
            </p:nvSpPr>
            <p:spPr bwMode="auto">
              <a:xfrm rot="5400000">
                <a:off x="6565186" y="4584930"/>
                <a:ext cx="2475111" cy="307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AR" sz="1400" b="1">
                    <a:latin typeface="Arial Narrow" pitchFamily="34" charset="0"/>
                  </a:rPr>
                  <a:t>CONOCIMIENTO EXPLÍCITO</a:t>
                </a:r>
                <a:endParaRPr lang="es-ES" sz="1400" b="1">
                  <a:latin typeface="Arial Narrow" pitchFamily="34" charset="0"/>
                </a:endParaRPr>
              </a:p>
            </p:txBody>
          </p:sp>
          <p:sp>
            <p:nvSpPr>
              <p:cNvPr id="90201" name="Line 71"/>
              <p:cNvSpPr>
                <a:spLocks noChangeShapeType="1"/>
              </p:cNvSpPr>
              <p:nvPr/>
            </p:nvSpPr>
            <p:spPr bwMode="auto">
              <a:xfrm flipV="1">
                <a:off x="826570" y="1129508"/>
                <a:ext cx="0" cy="3619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Arial Narrow" pitchFamily="34" charset="0"/>
                </a:endParaRPr>
              </a:p>
            </p:txBody>
          </p:sp>
          <p:sp>
            <p:nvSpPr>
              <p:cNvPr id="90202" name="Line 73"/>
              <p:cNvSpPr>
                <a:spLocks noChangeShapeType="1"/>
              </p:cNvSpPr>
              <p:nvPr/>
            </p:nvSpPr>
            <p:spPr bwMode="auto">
              <a:xfrm flipV="1">
                <a:off x="7650452" y="1129508"/>
                <a:ext cx="0" cy="3619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Arial Narrow" pitchFamily="34" charset="0"/>
                </a:endParaRPr>
              </a:p>
            </p:txBody>
          </p:sp>
          <p:sp>
            <p:nvSpPr>
              <p:cNvPr id="90203" name="Line 76"/>
              <p:cNvSpPr>
                <a:spLocks noChangeShapeType="1"/>
              </p:cNvSpPr>
              <p:nvPr/>
            </p:nvSpPr>
            <p:spPr bwMode="auto">
              <a:xfrm>
                <a:off x="826570" y="5957306"/>
                <a:ext cx="0" cy="30207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Arial Narrow" pitchFamily="34" charset="0"/>
                </a:endParaRPr>
              </a:p>
            </p:txBody>
          </p:sp>
          <p:sp>
            <p:nvSpPr>
              <p:cNvPr id="90204" name="Line 79"/>
              <p:cNvSpPr>
                <a:spLocks noChangeShapeType="1"/>
              </p:cNvSpPr>
              <p:nvPr/>
            </p:nvSpPr>
            <p:spPr bwMode="auto">
              <a:xfrm>
                <a:off x="7069526" y="6259376"/>
                <a:ext cx="58092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Arial Narrow" pitchFamily="34" charset="0"/>
                </a:endParaRPr>
              </a:p>
            </p:txBody>
          </p:sp>
        </p:grp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1220788" y="2913063"/>
            <a:ext cx="2436812" cy="2620962"/>
            <a:chOff x="1220256" y="2912653"/>
            <a:chExt cx="2437329" cy="2621489"/>
          </a:xfrm>
        </p:grpSpPr>
        <p:sp>
          <p:nvSpPr>
            <p:cNvPr id="90171" name="Arc 82"/>
            <p:cNvSpPr>
              <a:spLocks/>
            </p:cNvSpPr>
            <p:nvPr/>
          </p:nvSpPr>
          <p:spPr bwMode="auto">
            <a:xfrm rot="7232758" flipV="1">
              <a:off x="1144267" y="2988642"/>
              <a:ext cx="876935" cy="724957"/>
            </a:xfrm>
            <a:custGeom>
              <a:avLst/>
              <a:gdLst>
                <a:gd name="T0" fmla="*/ 0 w 26114"/>
                <a:gd name="T1" fmla="*/ 17889356 h 21600"/>
                <a:gd name="T2" fmla="*/ 1179742042 w 26114"/>
                <a:gd name="T3" fmla="*/ 810080889 h 21600"/>
                <a:gd name="T4" fmla="*/ 203927254 w 26114"/>
                <a:gd name="T5" fmla="*/ 810080889 h 21600"/>
                <a:gd name="T6" fmla="*/ 0 60000 65536"/>
                <a:gd name="T7" fmla="*/ 0 60000 65536"/>
                <a:gd name="T8" fmla="*/ 0 60000 65536"/>
                <a:gd name="T9" fmla="*/ 0 w 26114"/>
                <a:gd name="T10" fmla="*/ 0 h 21600"/>
                <a:gd name="T11" fmla="*/ 26114 w 2611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114" h="21600" fill="none" extrusionOk="0">
                  <a:moveTo>
                    <a:pt x="-1" y="476"/>
                  </a:moveTo>
                  <a:cubicBezTo>
                    <a:pt x="1483" y="159"/>
                    <a:pt x="2996" y="-1"/>
                    <a:pt x="4514" y="0"/>
                  </a:cubicBezTo>
                  <a:cubicBezTo>
                    <a:pt x="16443" y="0"/>
                    <a:pt x="26114" y="9670"/>
                    <a:pt x="26114" y="21600"/>
                  </a:cubicBezTo>
                </a:path>
                <a:path w="26114" h="21600" stroke="0" extrusionOk="0">
                  <a:moveTo>
                    <a:pt x="-1" y="476"/>
                  </a:moveTo>
                  <a:cubicBezTo>
                    <a:pt x="1483" y="159"/>
                    <a:pt x="2996" y="-1"/>
                    <a:pt x="4514" y="0"/>
                  </a:cubicBezTo>
                  <a:cubicBezTo>
                    <a:pt x="16443" y="0"/>
                    <a:pt x="26114" y="9670"/>
                    <a:pt x="26114" y="21600"/>
                  </a:cubicBezTo>
                  <a:lnTo>
                    <a:pt x="4514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2072" name="Oval 30"/>
            <p:cNvSpPr>
              <a:spLocks noChangeArrowheads="1"/>
            </p:cNvSpPr>
            <p:nvPr/>
          </p:nvSpPr>
          <p:spPr bwMode="auto">
            <a:xfrm>
              <a:off x="1407496" y="3784265"/>
              <a:ext cx="2250089" cy="174987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 Narrow" pitchFamily="34" charset="0"/>
              </a:endParaRPr>
            </a:p>
          </p:txBody>
        </p:sp>
        <p:sp>
          <p:nvSpPr>
            <p:cNvPr id="2071" name="Oval 29"/>
            <p:cNvSpPr>
              <a:spLocks noChangeArrowheads="1"/>
            </p:cNvSpPr>
            <p:nvPr/>
          </p:nvSpPr>
          <p:spPr bwMode="auto">
            <a:xfrm>
              <a:off x="1553128" y="4267310"/>
              <a:ext cx="1523531" cy="12069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 Narrow" pitchFamily="34" charset="0"/>
              </a:endParaRPr>
            </a:p>
          </p:txBody>
        </p:sp>
        <p:sp>
          <p:nvSpPr>
            <p:cNvPr id="2070" name="Oval 25"/>
            <p:cNvSpPr>
              <a:spLocks noChangeArrowheads="1"/>
            </p:cNvSpPr>
            <p:nvPr/>
          </p:nvSpPr>
          <p:spPr bwMode="auto">
            <a:xfrm>
              <a:off x="1698759" y="4811569"/>
              <a:ext cx="652942" cy="5442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 Narrow" pitchFamily="34" charset="0"/>
              </a:endParaRPr>
            </a:p>
          </p:txBody>
        </p:sp>
        <p:sp>
          <p:nvSpPr>
            <p:cNvPr id="90181" name="Text Box 46"/>
            <p:cNvSpPr txBox="1">
              <a:spLocks noChangeArrowheads="1"/>
            </p:cNvSpPr>
            <p:nvPr/>
          </p:nvSpPr>
          <p:spPr bwMode="auto">
            <a:xfrm>
              <a:off x="1914807" y="4931333"/>
              <a:ext cx="2896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AR">
                  <a:solidFill>
                    <a:schemeClr val="bg1"/>
                  </a:solidFill>
                  <a:latin typeface="Arial Narrow" pitchFamily="34" charset="0"/>
                </a:rPr>
                <a:t>i</a:t>
              </a:r>
              <a:endParaRPr lang="es-ES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90182" name="Text Box 47"/>
            <p:cNvSpPr txBox="1">
              <a:spLocks noChangeArrowheads="1"/>
            </p:cNvSpPr>
            <p:nvPr/>
          </p:nvSpPr>
          <p:spPr bwMode="auto">
            <a:xfrm>
              <a:off x="2351701" y="4448286"/>
              <a:ext cx="290526" cy="36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AR">
                  <a:solidFill>
                    <a:schemeClr val="bg1"/>
                  </a:solidFill>
                  <a:latin typeface="Arial Narrow" pitchFamily="34" charset="0"/>
                </a:rPr>
                <a:t>g</a:t>
              </a:r>
              <a:endParaRPr lang="es-ES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90183" name="Text Box 48"/>
            <p:cNvSpPr txBox="1">
              <a:spLocks noChangeArrowheads="1"/>
            </p:cNvSpPr>
            <p:nvPr/>
          </p:nvSpPr>
          <p:spPr bwMode="auto">
            <a:xfrm>
              <a:off x="2931027" y="3966571"/>
              <a:ext cx="290526" cy="36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AR">
                  <a:solidFill>
                    <a:schemeClr val="bg1"/>
                  </a:solidFill>
                  <a:latin typeface="Arial Narrow" pitchFamily="34" charset="0"/>
                </a:rPr>
                <a:t>o</a:t>
              </a:r>
              <a:endParaRPr lang="es-ES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90122" name="Group 5"/>
          <p:cNvGrpSpPr>
            <a:grpSpLocks/>
          </p:cNvGrpSpPr>
          <p:nvPr/>
        </p:nvGrpSpPr>
        <p:grpSpPr bwMode="auto">
          <a:xfrm>
            <a:off x="7812089" y="5373687"/>
            <a:ext cx="1201908" cy="1008473"/>
            <a:chOff x="7830038" y="3088827"/>
            <a:chExt cx="1628521" cy="1135224"/>
          </a:xfrm>
        </p:grpSpPr>
        <p:sp>
          <p:nvSpPr>
            <p:cNvPr id="4" name="Oval 3"/>
            <p:cNvSpPr/>
            <p:nvPr/>
          </p:nvSpPr>
          <p:spPr bwMode="auto">
            <a:xfrm>
              <a:off x="7842677" y="3088827"/>
              <a:ext cx="360040" cy="32656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 Narrow" pitchFamily="34" charset="0"/>
                </a:rPr>
                <a:t>i</a:t>
              </a:r>
            </a:p>
          </p:txBody>
        </p:sp>
        <p:sp>
          <p:nvSpPr>
            <p:cNvPr id="90162" name="TextBox 4"/>
            <p:cNvSpPr txBox="1">
              <a:spLocks noChangeArrowheads="1"/>
            </p:cNvSpPr>
            <p:nvPr/>
          </p:nvSpPr>
          <p:spPr bwMode="auto">
            <a:xfrm>
              <a:off x="8202717" y="3107612"/>
              <a:ext cx="971311" cy="31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200">
                  <a:latin typeface="Arial Narrow" pitchFamily="34" charset="0"/>
                </a:rPr>
                <a:t>Individual</a:t>
              </a: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7830038" y="3471619"/>
              <a:ext cx="360040" cy="32656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 Narrow" pitchFamily="34" charset="0"/>
                </a:rPr>
                <a:t>g</a:t>
              </a:r>
            </a:p>
          </p:txBody>
        </p:sp>
        <p:sp>
          <p:nvSpPr>
            <p:cNvPr id="90166" name="TextBox 75"/>
            <p:cNvSpPr txBox="1">
              <a:spLocks noChangeArrowheads="1"/>
            </p:cNvSpPr>
            <p:nvPr/>
          </p:nvSpPr>
          <p:spPr bwMode="auto">
            <a:xfrm>
              <a:off x="8190078" y="3490404"/>
              <a:ext cx="725877" cy="31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AR" sz="1200">
                  <a:latin typeface="Arial Narrow" pitchFamily="34" charset="0"/>
                </a:rPr>
                <a:t>Grupo</a:t>
              </a: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842677" y="3893452"/>
              <a:ext cx="360040" cy="326562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 Narrow" pitchFamily="34" charset="0"/>
                </a:rPr>
                <a:t>o</a:t>
              </a:r>
            </a:p>
          </p:txBody>
        </p:sp>
        <p:sp>
          <p:nvSpPr>
            <p:cNvPr id="90170" name="TextBox 77"/>
            <p:cNvSpPr txBox="1">
              <a:spLocks noChangeArrowheads="1"/>
            </p:cNvSpPr>
            <p:nvPr/>
          </p:nvSpPr>
          <p:spPr bwMode="auto">
            <a:xfrm>
              <a:off x="8202717" y="3912237"/>
              <a:ext cx="1255842" cy="31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AR" sz="1200">
                  <a:latin typeface="Arial Narrow" pitchFamily="34" charset="0"/>
                </a:rPr>
                <a:t>Organización</a:t>
              </a:r>
            </a:p>
          </p:txBody>
        </p: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3692525" y="3844925"/>
            <a:ext cx="3087688" cy="1811338"/>
            <a:chOff x="3692792" y="3845477"/>
            <a:chExt cx="3087071" cy="1811090"/>
          </a:xfrm>
        </p:grpSpPr>
        <p:sp>
          <p:nvSpPr>
            <p:cNvPr id="90126" name="Arc 87"/>
            <p:cNvSpPr>
              <a:spLocks/>
            </p:cNvSpPr>
            <p:nvPr/>
          </p:nvSpPr>
          <p:spPr bwMode="auto">
            <a:xfrm rot="1877818" flipV="1">
              <a:off x="3692792" y="5053758"/>
              <a:ext cx="1054630" cy="602809"/>
            </a:xfrm>
            <a:custGeom>
              <a:avLst/>
              <a:gdLst>
                <a:gd name="T0" fmla="*/ 0 w 26114"/>
                <a:gd name="T1" fmla="*/ 12368858 h 21600"/>
                <a:gd name="T2" fmla="*/ 1706289219 w 26114"/>
                <a:gd name="T3" fmla="*/ 560097101 h 21600"/>
                <a:gd name="T4" fmla="*/ 294944715 w 26114"/>
                <a:gd name="T5" fmla="*/ 560097101 h 21600"/>
                <a:gd name="T6" fmla="*/ 0 60000 65536"/>
                <a:gd name="T7" fmla="*/ 0 60000 65536"/>
                <a:gd name="T8" fmla="*/ 0 60000 65536"/>
                <a:gd name="T9" fmla="*/ 0 w 26114"/>
                <a:gd name="T10" fmla="*/ 0 h 21600"/>
                <a:gd name="T11" fmla="*/ 26114 w 2611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114" h="21600" fill="none" extrusionOk="0">
                  <a:moveTo>
                    <a:pt x="-1" y="476"/>
                  </a:moveTo>
                  <a:cubicBezTo>
                    <a:pt x="1483" y="159"/>
                    <a:pt x="2996" y="-1"/>
                    <a:pt x="4514" y="0"/>
                  </a:cubicBezTo>
                  <a:cubicBezTo>
                    <a:pt x="16443" y="0"/>
                    <a:pt x="26114" y="9670"/>
                    <a:pt x="26114" y="21600"/>
                  </a:cubicBezTo>
                </a:path>
                <a:path w="26114" h="21600" stroke="0" extrusionOk="0">
                  <a:moveTo>
                    <a:pt x="-1" y="476"/>
                  </a:moveTo>
                  <a:cubicBezTo>
                    <a:pt x="1483" y="159"/>
                    <a:pt x="2996" y="-1"/>
                    <a:pt x="4514" y="0"/>
                  </a:cubicBezTo>
                  <a:cubicBezTo>
                    <a:pt x="16443" y="0"/>
                    <a:pt x="26114" y="9670"/>
                    <a:pt x="26114" y="21600"/>
                  </a:cubicBezTo>
                  <a:lnTo>
                    <a:pt x="4514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grpSp>
          <p:nvGrpSpPr>
            <p:cNvPr id="90127" name="Group 17"/>
            <p:cNvGrpSpPr>
              <a:grpSpLocks/>
            </p:cNvGrpSpPr>
            <p:nvPr/>
          </p:nvGrpSpPr>
          <p:grpSpPr bwMode="auto">
            <a:xfrm>
              <a:off x="4819437" y="3845477"/>
              <a:ext cx="1960426" cy="1509020"/>
              <a:chOff x="4819437" y="3845477"/>
              <a:chExt cx="1960426" cy="1509020"/>
            </a:xfrm>
          </p:grpSpPr>
          <p:grpSp>
            <p:nvGrpSpPr>
              <p:cNvPr id="90128" name="Group 16"/>
              <p:cNvGrpSpPr>
                <a:grpSpLocks/>
              </p:cNvGrpSpPr>
              <p:nvPr/>
            </p:nvGrpSpPr>
            <p:grpSpPr bwMode="auto">
              <a:xfrm>
                <a:off x="4819437" y="3845477"/>
                <a:ext cx="1960426" cy="1509020"/>
                <a:chOff x="4819437" y="3845477"/>
                <a:chExt cx="1960426" cy="1509020"/>
              </a:xfrm>
            </p:grpSpPr>
            <p:grpSp>
              <p:nvGrpSpPr>
                <p:cNvPr id="90131" name="Group 14"/>
                <p:cNvGrpSpPr>
                  <a:grpSpLocks/>
                </p:cNvGrpSpPr>
                <p:nvPr/>
              </p:nvGrpSpPr>
              <p:grpSpPr bwMode="auto">
                <a:xfrm>
                  <a:off x="4819437" y="3845477"/>
                  <a:ext cx="1960426" cy="1509020"/>
                  <a:chOff x="4819437" y="3845477"/>
                  <a:chExt cx="1960426" cy="1509020"/>
                </a:xfrm>
              </p:grpSpPr>
              <p:grpSp>
                <p:nvGrpSpPr>
                  <p:cNvPr id="90133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4819437" y="3845477"/>
                    <a:ext cx="1960426" cy="1509020"/>
                    <a:chOff x="4819437" y="3845477"/>
                    <a:chExt cx="1960426" cy="1509020"/>
                  </a:xfrm>
                </p:grpSpPr>
                <p:sp>
                  <p:nvSpPr>
                    <p:cNvPr id="2065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19437" y="3845477"/>
                      <a:ext cx="1960426" cy="150902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2067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98937" y="4388405"/>
                      <a:ext cx="507311" cy="421833"/>
                    </a:xfrm>
                    <a:prstGeom prst="ellipse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2068" name="Oval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91453" y="4388405"/>
                      <a:ext cx="507310" cy="421833"/>
                    </a:xfrm>
                    <a:prstGeom prst="ellipse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90149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981289" y="4207429"/>
                      <a:ext cx="363279" cy="300739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90150" name="Line 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981289" y="4690475"/>
                      <a:ext cx="363279" cy="300739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90151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54732" y="4690475"/>
                      <a:ext cx="363279" cy="300739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90152" name="Line 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54732" y="4207429"/>
                      <a:ext cx="435295" cy="300739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90153" name="Text Box 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667621" y="4926010"/>
                      <a:ext cx="290406" cy="3692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s-AR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g</a:t>
                      </a:r>
                      <a:endParaRPr lang="es-ES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90154" name="Text Box 5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344569" y="4448286"/>
                      <a:ext cx="290406" cy="3692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s-AR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g</a:t>
                      </a:r>
                      <a:endParaRPr lang="es-ES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90155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667621" y="4448286"/>
                      <a:ext cx="290406" cy="3692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s-AR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o</a:t>
                      </a:r>
                      <a:endParaRPr lang="es-ES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2089" name="Text Box 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667621" y="3959918"/>
                      <a:ext cx="290406" cy="36928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s-AR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g</a:t>
                      </a:r>
                      <a:endParaRPr lang="es-ES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p:txBody>
                </p:sp>
              </p:grpSp>
              <p:sp>
                <p:nvSpPr>
                  <p:cNvPr id="2066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5545995" y="3940320"/>
                    <a:ext cx="507311" cy="42183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069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5545995" y="4871451"/>
                    <a:ext cx="507311" cy="42183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9013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4941063" y="4442964"/>
                  <a:ext cx="290406" cy="3692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s-AR">
                      <a:solidFill>
                        <a:schemeClr val="bg1"/>
                      </a:solidFill>
                      <a:latin typeface="Arial Narrow" pitchFamily="34" charset="0"/>
                    </a:rPr>
                    <a:t>g</a:t>
                  </a:r>
                  <a:endParaRPr lang="es-ES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</p:grpSp>
          <p:sp>
            <p:nvSpPr>
              <p:cNvPr id="90129" name="Text Box 50"/>
              <p:cNvSpPr txBox="1">
                <a:spLocks noChangeArrowheads="1"/>
              </p:cNvSpPr>
              <p:nvPr/>
            </p:nvSpPr>
            <p:spPr bwMode="auto">
              <a:xfrm>
                <a:off x="5627187" y="3966571"/>
                <a:ext cx="290406" cy="369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s-AR">
                    <a:solidFill>
                      <a:schemeClr val="bg1"/>
                    </a:solidFill>
                    <a:latin typeface="Arial Narrow" pitchFamily="34" charset="0"/>
                  </a:rPr>
                  <a:t>g</a:t>
                </a:r>
                <a:endParaRPr lang="es-ES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0130" name="Text Box 50"/>
              <p:cNvSpPr txBox="1">
                <a:spLocks noChangeArrowheads="1"/>
              </p:cNvSpPr>
              <p:nvPr/>
            </p:nvSpPr>
            <p:spPr bwMode="auto">
              <a:xfrm>
                <a:off x="5652120" y="4869160"/>
                <a:ext cx="290406" cy="369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s-AR">
                    <a:solidFill>
                      <a:schemeClr val="bg1"/>
                    </a:solidFill>
                    <a:latin typeface="Arial Narrow" pitchFamily="34" charset="0"/>
                  </a:rPr>
                  <a:t>g</a:t>
                </a:r>
                <a:endParaRPr lang="es-ES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91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572000" y="6597650"/>
            <a:ext cx="4537075" cy="287338"/>
          </a:xfrm>
        </p:spPr>
        <p:txBody>
          <a:bodyPr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003366"/>
                </a:solidFill>
              </a:rPr>
              <a:t>Mercedes Jones – El Trabajo en Red como Estrategia</a:t>
            </a:r>
            <a:endParaRPr lang="es-ES" dirty="0">
              <a:solidFill>
                <a:srgbClr val="003366"/>
              </a:solidFill>
            </a:endParaRPr>
          </a:p>
        </p:txBody>
      </p:sp>
      <p:sp>
        <p:nvSpPr>
          <p:cNvPr id="92" name="1 Marcador de pie de página"/>
          <p:cNvSpPr txBox="1">
            <a:spLocks noGrp="1"/>
          </p:cNvSpPr>
          <p:nvPr/>
        </p:nvSpPr>
        <p:spPr>
          <a:xfrm>
            <a:off x="0" y="6570663"/>
            <a:ext cx="1042988" cy="287337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s-ES" dirty="0" smtClean="0">
                <a:solidFill>
                  <a:srgbClr val="003366"/>
                </a:solidFill>
                <a:latin typeface="Arial" charset="0"/>
                <a:cs typeface="+mn-cs"/>
              </a:rPr>
              <a:t>Pagina </a:t>
            </a:r>
            <a:fld id="{806C0642-D522-4367-AD1E-17CE2DACE06B}" type="slidenum">
              <a:rPr lang="es-ES" smtClean="0">
                <a:solidFill>
                  <a:srgbClr val="003366"/>
                </a:solidFill>
                <a:latin typeface="Arial" charset="0"/>
                <a:cs typeface="+mn-cs"/>
              </a:rPr>
              <a:pPr algn="l">
                <a:defRPr/>
              </a:pPr>
              <a:t>58</a:t>
            </a:fld>
            <a:endParaRPr lang="es-ES" dirty="0">
              <a:solidFill>
                <a:srgbClr val="003366"/>
              </a:solidFill>
              <a:latin typeface="Arial" charset="0"/>
              <a:cs typeface="+mn-cs"/>
            </a:endParaRPr>
          </a:p>
        </p:txBody>
      </p:sp>
      <p:sp>
        <p:nvSpPr>
          <p:cNvPr id="93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58</a:t>
            </a:fld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683568" y="2721496"/>
            <a:ext cx="3105472" cy="36933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AR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Conocimiento Explícito </a:t>
            </a:r>
            <a:endParaRPr lang="es-ES" dirty="0">
              <a:solidFill>
                <a:schemeClr val="bg1">
                  <a:lumMod val="9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683568" y="3657600"/>
            <a:ext cx="310547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AR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Conocimiento Tácito</a:t>
            </a:r>
            <a:endParaRPr lang="es-ES" dirty="0">
              <a:solidFill>
                <a:schemeClr val="bg1">
                  <a:lumMod val="9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5580112" y="2708920"/>
            <a:ext cx="266700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AR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TECNOLÓGICO</a:t>
            </a:r>
            <a:endParaRPr lang="es-ES" dirty="0">
              <a:solidFill>
                <a:schemeClr val="bg1">
                  <a:lumMod val="9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5580112" y="3699520"/>
            <a:ext cx="2667000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AR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SOCIO-CULTURAL </a:t>
            </a:r>
            <a:endParaRPr lang="es-ES" dirty="0">
              <a:solidFill>
                <a:schemeClr val="bg1">
                  <a:lumMod val="9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626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41440" y="2785120"/>
            <a:ext cx="1371600" cy="2286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Arial Narrow" pitchFamily="34" charset="0"/>
            </a:endParaRPr>
          </a:p>
        </p:txBody>
      </p:sp>
      <p:sp>
        <p:nvSpPr>
          <p:cNvPr id="96265" name="AutoShape 9"/>
          <p:cNvSpPr>
            <a:spLocks noChangeArrowheads="1"/>
          </p:cNvSpPr>
          <p:nvPr/>
        </p:nvSpPr>
        <p:spPr bwMode="auto">
          <a:xfrm>
            <a:off x="3945632" y="3775720"/>
            <a:ext cx="1371600" cy="2286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Arial Narrow" pitchFamily="34" charset="0"/>
            </a:endParaRPr>
          </a:p>
        </p:txBody>
      </p:sp>
      <p:sp>
        <p:nvSpPr>
          <p:cNvPr id="12" name="1 Marcador de pie de página"/>
          <p:cNvSpPr>
            <a:spLocks noGrp="1"/>
          </p:cNvSpPr>
          <p:nvPr>
            <p:ph type="ftr" sz="quarter" idx="13"/>
          </p:nvPr>
        </p:nvSpPr>
        <p:spPr>
          <a:xfrm>
            <a:off x="4572000" y="6597650"/>
            <a:ext cx="4537075" cy="287338"/>
          </a:xfrm>
        </p:spPr>
        <p:txBody>
          <a:bodyPr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003366"/>
                </a:solidFill>
              </a:rPr>
              <a:t>Mercedes Jones – El Trabajo en Red como Estrategia</a:t>
            </a:r>
            <a:endParaRPr lang="es-ES" dirty="0">
              <a:solidFill>
                <a:srgbClr val="003366"/>
              </a:solidFill>
            </a:endParaRPr>
          </a:p>
        </p:txBody>
      </p:sp>
      <p:sp>
        <p:nvSpPr>
          <p:cNvPr id="13" name="1 Marcador de pie de página"/>
          <p:cNvSpPr txBox="1">
            <a:spLocks noGrp="1"/>
          </p:cNvSpPr>
          <p:nvPr/>
        </p:nvSpPr>
        <p:spPr>
          <a:xfrm>
            <a:off x="0" y="6570663"/>
            <a:ext cx="1042988" cy="287337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s-ES" dirty="0" smtClean="0">
                <a:solidFill>
                  <a:srgbClr val="003366"/>
                </a:solidFill>
                <a:latin typeface="Arial" charset="0"/>
                <a:cs typeface="+mn-cs"/>
              </a:rPr>
              <a:t>Pagina </a:t>
            </a:r>
            <a:fld id="{18936F15-A6E4-468D-A570-6DB8B8C4E58E}" type="slidenum">
              <a:rPr lang="es-ES" smtClean="0">
                <a:solidFill>
                  <a:srgbClr val="003366"/>
                </a:solidFill>
                <a:latin typeface="Arial" charset="0"/>
                <a:cs typeface="+mn-cs"/>
              </a:rPr>
              <a:pPr algn="l">
                <a:defRPr/>
              </a:pPr>
              <a:t>59</a:t>
            </a:fld>
            <a:endParaRPr lang="es-ES" dirty="0">
              <a:solidFill>
                <a:srgbClr val="003366"/>
              </a:solidFill>
              <a:latin typeface="Arial" charset="0"/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90805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2400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Modelos </a:t>
            </a:r>
            <a:r>
              <a:rPr lang="es-ES_tradnl" sz="2400" kern="0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de Gestion del </a:t>
            </a:r>
            <a:r>
              <a:rPr lang="es-ES_tradnl" sz="2400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Conocimiento</a:t>
            </a:r>
            <a:endParaRPr lang="es-ES" sz="2400" kern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4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59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6"/>
          <p:cNvGrpSpPr>
            <a:grpSpLocks/>
          </p:cNvGrpSpPr>
          <p:nvPr/>
        </p:nvGrpSpPr>
        <p:grpSpPr bwMode="auto">
          <a:xfrm>
            <a:off x="6443663" y="2925763"/>
            <a:ext cx="2520950" cy="1079500"/>
            <a:chOff x="4104" y="119"/>
            <a:chExt cx="1588" cy="680"/>
          </a:xfrm>
        </p:grpSpPr>
        <p:pic>
          <p:nvPicPr>
            <p:cNvPr id="25606" name="Picture 7" descr="busca-text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" y="119"/>
              <a:ext cx="1492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Rectangle 8"/>
            <p:cNvSpPr>
              <a:spLocks noChangeArrowheads="1"/>
            </p:cNvSpPr>
            <p:nvPr/>
          </p:nvSpPr>
          <p:spPr bwMode="auto">
            <a:xfrm>
              <a:off x="4104" y="573"/>
              <a:ext cx="1588" cy="2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700338" y="1844675"/>
            <a:ext cx="71437" cy="460851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915816" y="1628800"/>
            <a:ext cx="3019425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AR" sz="2000" b="1" i="1" dirty="0" smtClean="0">
                <a:solidFill>
                  <a:schemeClr val="accent2"/>
                </a:solidFill>
                <a:latin typeface="Arial Narrow" pitchFamily="34" charset="0"/>
              </a:rPr>
              <a:t>Nuevos Ámbitos: </a:t>
            </a:r>
            <a:r>
              <a:rPr lang="es-AR" sz="2000" b="1" dirty="0" smtClean="0">
                <a:solidFill>
                  <a:schemeClr val="accent2"/>
                </a:solidFill>
                <a:latin typeface="Arial Narrow" pitchFamily="34" charset="0"/>
              </a:rPr>
              <a:t>creación y fortalecimiento </a:t>
            </a:r>
            <a:r>
              <a:rPr lang="es-AR" sz="2000" b="1" i="1" dirty="0" smtClean="0">
                <a:solidFill>
                  <a:schemeClr val="accent2"/>
                </a:solidFill>
                <a:latin typeface="Arial Narrow" pitchFamily="34" charset="0"/>
              </a:rPr>
              <a:t>de </a:t>
            </a:r>
            <a:r>
              <a:rPr lang="es-AR" sz="2000" b="1" dirty="0" smtClean="0">
                <a:solidFill>
                  <a:schemeClr val="accent2"/>
                </a:solidFill>
                <a:latin typeface="Arial Narrow" pitchFamily="34" charset="0"/>
              </a:rPr>
              <a:t>espacios colaborativos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AR" sz="2000" b="1" i="1" dirty="0" smtClean="0">
                <a:solidFill>
                  <a:schemeClr val="accent2"/>
                </a:solidFill>
                <a:latin typeface="Arial Narrow" pitchFamily="34" charset="0"/>
              </a:rPr>
              <a:t>Nuevos Dispositivos: </a:t>
            </a:r>
            <a:r>
              <a:rPr lang="es-AR" sz="2000" b="1" dirty="0" smtClean="0">
                <a:solidFill>
                  <a:schemeClr val="accent2"/>
                </a:solidFill>
                <a:latin typeface="Arial Narrow" pitchFamily="34" charset="0"/>
              </a:rPr>
              <a:t>valoración del conocimiento y los saberes colectivos</a:t>
            </a:r>
            <a:endParaRPr lang="es-AR" sz="2000" b="1" i="1" dirty="0" smtClean="0">
              <a:solidFill>
                <a:schemeClr val="accent2"/>
              </a:solidFill>
              <a:latin typeface="Arial Narrow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AR" sz="2000" b="1" i="1" dirty="0" smtClean="0">
                <a:solidFill>
                  <a:schemeClr val="accent2"/>
                </a:solidFill>
                <a:latin typeface="Arial Narrow" pitchFamily="34" charset="0"/>
              </a:rPr>
              <a:t>Nuevas </a:t>
            </a:r>
            <a:r>
              <a:rPr lang="es-AR" sz="2000" b="1" i="1" dirty="0">
                <a:solidFill>
                  <a:schemeClr val="accent2"/>
                </a:solidFill>
                <a:latin typeface="Arial Narrow" pitchFamily="34" charset="0"/>
              </a:rPr>
              <a:t>Miradas: </a:t>
            </a:r>
            <a:r>
              <a:rPr lang="es-AR" sz="2000" b="1" dirty="0">
                <a:solidFill>
                  <a:schemeClr val="accent2"/>
                </a:solidFill>
                <a:latin typeface="Arial Narrow" pitchFamily="34" charset="0"/>
              </a:rPr>
              <a:t>percepción de la diversidad como desafío para la acción  y la </a:t>
            </a:r>
            <a:r>
              <a:rPr lang="es-AR" sz="2000" b="1" dirty="0" smtClean="0">
                <a:solidFill>
                  <a:schemeClr val="accent2"/>
                </a:solidFill>
                <a:latin typeface="Arial Narrow" pitchFamily="34" charset="0"/>
              </a:rPr>
              <a:t>incidencia colaborativa.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s-AR" sz="800" b="1" dirty="0">
              <a:solidFill>
                <a:schemeClr val="accent2"/>
              </a:solidFill>
              <a:latin typeface="Arial Narrow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s-AR" sz="800" b="1" dirty="0">
              <a:solidFill>
                <a:schemeClr val="accent2"/>
              </a:solidFill>
              <a:latin typeface="Arial Narrow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AR" sz="20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s-AR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684213" y="1220788"/>
            <a:ext cx="4681537" cy="407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Elementos Requeridos 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427984" y="6569967"/>
            <a:ext cx="395064" cy="288033"/>
          </a:xfrm>
        </p:spPr>
        <p:txBody>
          <a:bodyPr anchor="ctr"/>
          <a:lstStyle/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6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  <p:bldP spid="1127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 descr="data:image/jpeg;base64,/9j/4AAQSkZJRgABAQAAAQABAAD/2wCEAAkGBhQSEBQQEhQWFRQWFBcVFBQVFBQUFhQXFBYXFhgWFBcXHCYeGBkkGRcUHy8gIycpLCwsFh4xNTAqNSYrLCkBCQoKDgwOGg8PGiwkHyQ0LywsKSwsLCwsLCwpLCwpLCwsLCwpLCksLCwsLCwsLCwpLCwsLCwpLCwpLCwsLCwsLP/AABEIAMIBAwMBIgACEQEDEQH/xAAcAAABBQEBAQAAAAAAAAAAAAAAAwQFBgcBAgj/xABNEAACAQIDAwkEBQkFBQkBAAABAgADEQQSIQUGMRMiQVFhcYGRoQdSscEUIzJikiRCcoKissLR8BUzY3PhJVNkpLMXNHSDk6PS0+IW/8QAGQEAAwEBAQAAAAAAAAAAAAAAAAMEAQIF/8QAKREAAgMAAgAGAgICAwAAAAAAAAECAxESIQQTIjEyQWFxUYEjQ8HR8P/aAAwDAQACEQMRAD8A3GEIQAIQhAAhCEACEIQAIQhAAhCEACEIQAIQhAAhCEACEIQAIQhAAhCEACEIQAIQhAAhCEACEIQAIQhAAhCEACEIQAITl52ABOFrTszzfjblWliGoZiodVZOIzKBzgp6deNusdcZVX5ksOJy4rTQlcHhOzPvZw7mvVOpTkxmPRmLDL42DzQYWw8uXEIS5LRHG4nk6b1DqFUt+EXlJxPtHYMQlMEA8WJ18BwlyxeJp5WVyCpBDA63BFiCBMbxtFUrOgJ5POcut2CE6An3gvTKPDVxlvJCrZNezNl2bjRWo06oFg6hrdVxwjmVfDb64SnTVFJVVUKq2JIAFgNLyUxm8VKnh1xOa9NrZSAdc3DTz8pPKuSfsNU1nuJb27QejhWqU9GBUXtewYgX9RKRsjezEnEUlNQsGqKpUgahmAPAdUldr+0Gk9J6apfMpXnDrFuEqe722Bhq61ioawIF9bX0uO23T2mW1VNQalHsnnNOSxmzwlPwntHpO6oUYZmC30sMxtc69sl9ub00sKypUvmYEgAXsAbXPj8JG6pp5hQpxa3RhvpvJUwxprSsC2YkkX0WwsPOMt2N8qteutGoFOa+qgjQKTqPASJ3w3qo4mkqopzq1w56BbUcOnTynjcXalCg9R6hGZgFBNuaBqQL9BNie4StVZV3HsQ5+vp9GnQjHBbao1Tam6seoEE+kdtUA4kDvMgaa6ZSmmRtbefDrUNJqqhlNiDewPVe1ryRo4hX+yQe7tmQby0DRxVZWN+eXuNbh+ePGxl29nWFqDDmtUuBUtyaniEW9i3USSdOq3cKrKYxgpJiYWNyzC2whIbb+86YUorKzF7nS2gHTr2nhJoxcniHNpLWTMJF7P3hpVlDK3E2sdCD1ESUmOLj0wTT9ghCEw0IQhAAhCEACEJ4qVAOMAPca7UxJp0alQcVRm8heJ/2unLLQvz2VmHcvX6+RjusAVIa2Ugg34WPG/ZOsxrTN32Mx21vbUqgKjFV/OymxPeR0TQtgVy+Fou2rNSQknpOUazIdo7uDD1Kj03bki7BEJuMpJygX10Emf8AtArJSVEsCqgXsCLKABYcBwno2084pQJIWcW+RpuJxi07ZiBe9hprbjM/332xh8SqqbNyZLLbU5iLcRoB3GK+0/EnkcLVXgxYaffVWHwMoJqzjw1KxT+zq2x/El9k7xVMNmFM2DWuOsi9jp3yzbpb0V69arSqPcGg7ILAZWW3Dp6TKAXk77NMaG2iF/zafiEDX9I+6MeLedi629SIpdrVKiqzOxuBxJ6okaki6lYoKYH+9yNp0XZfDUCPC8chYs1WXXHm+wKB6qg/6tQTNtpN/df5yfOaNXe+7qHqqgf8w384m19x/aGQ+/0UzP8A18xDPHG2T/cHrwtH0zj5SPzxyeoW1g+wDfXUhrrUS3bzwNOvWWn2pVrYtLm1qC+rvK7hf7zAjrKnzxlQfKTvtMW+0qK9Yww/5gyeUv8AIn+xqXpf9FWFSHKRvyk8ViSpA4kWHedB8ZToouHs6e+0F7KVQnwCj5yJfbdUu7io12Ysecekkyd3KCptLFlQAtKliMo6ABVUC3gsolHFk1WToFNG8WLA+gERHubf6/5O38US/wBKObOTc3vc6375atkb/tSUIUuo6AeHcCPS8pOeePpQzFL6gBiOwkgH0MbKEZLGcqTXaNr2bvfQqUlqs4TM7IuY2zFQCbfiEq/tExCO1GojXNmUr2aEH1IlOqVLYbCLfjTqVPF6zj4UxEOVk9dCjLkvyMlY2sZZNxsPVr4oAKVpUyKjs2mbKdFUdNz09QM1mZPsHe3kSMw6LFltqPvKeM0LY+8VPEXCG5UAk8BY98R4qM29+htLilg5/tilypoZxygsSvTqL6dZt0R2r3mR7xYo08dWctYircG/cR6Wly3J2y2Jao1wVUKLj3jc28h6zizw/GHJM6jbssLZCEJKOCEIQAJW9/cYaOFFYGwWouY9Qa66/rFfOWSR206SYihUomxV1ZDfh0jh2EekZW8kmcy7WGb7rbwCtj6L5wbXU9xR5P7274mlVCJlZClweIzZmU37QVtKttTYS4OzIMr57AjQ2HEjsvaQ+1KmbD026VqVVPiEcepeem64ykpEfJpNCmN2i9VszsSf64DojGvXCi54aDzIHziK4q7Zfuhu+5I+XrEtot9U/YL/AIed8o79CzRd8X5TYeFq+7yV/wADUz6zNlrH6QRfQ0lIHUQzA/EeU0laZr7usqqXZLkBQWP1dbNoBqeYTMs5YctSI6abqfDKRfyMnp6TX8MbZ9P8EoXkj7Oa2XaqdtY/t0CPjK4+IYYhVvzSh0+8Dx8prPs03fwz0ExnJjl1eope7a2JCkrfKSFawNuE2+ajB7+jK47IzbbmHKVMSjAg08QzEdQGJWx7srg37ROikxSq668lSNVh91WVTbt51/CbB7QsCjbOxT5Fz8kLvlGYhHVgC3G1xwmVbFa9PGr72AxH7IV/4ZzXZzg5GzhxlhzY+7rY6ryCMFcLyqFvslqbKcrdIBBIv0acZptPc6qdkfQWKCtfONSUB5XlApIF+Gl7Sj+zCt/tGn20qg/Zv8ps2eI8TOSkkv2MpinExffXZpw1TD0GIJTCUwSOBPKVibX6NfSI7w7JSjQwToOdWw5eobk3a6kHs0e3gJK+1pvyykf+HHpUqRpvo35Lsz/wn/1R8JNqH5FyS2RYN29zRiKGz8UHyckWLrlJzhcQ9RQDfQ3zDp+12SY3k3MbEY6liy6inTVCy65y1FmqKB0WJy37jHPs9f8A2bh/0X/6rybx9a1Goeqm58lJkc7JKb/tFEYLiYTsDAiviaGHJIFRwpI4gZWYkX6bKZzBYbNiaVE63xFKmT/5yqT5Xj72eC+08IOoufKhViW7nP2nQ7cUG8nL/KehJ9yX4/7JUukW3dbYtekNo4itTZPqaqKGBBcnO7FetdF1GhvM2woPKVHscpCKrWOVioJYKeBtmF7cLifSYaZX7WXAr0KYAAWixAAsBmcjQD9GTUWuU8a/8kOshxiUtat+HRx7IwSp9dXbqRF9Gb5iPcPQC4WlUtzqtbEsT0kKaSC/YMresk91twa+Np1KtN0VHrlGLXuoVU5yqBztDa1xqJU5pLWIUW3iENvVShwlMHhRw6n9ak1Zh5vPAeL75YVl2iyZGCUzlzFTbKtFadMk2tzgLjr1jEPNg9Rkl2OOXF7X1te3Z1xfY+0np2dGIP8AWh65BGp9bVb3aaL55m/lH2Eq2snUgbzJFvSd+5hP4egmJqEVjcsbi+gLdU0nd4U8LgmVVC8mtRyLWzHVr9vQPCZIlSWDB7eqPhatIuLItrEEswYgWB7LiJur5pIZCXF6aJsXb/K0UdiAxHOHRcaG3ZJtWuAeuYlsbbxZ0oIHzO4VRY8WNr93TNsRbADqFvKQ+IrUH0UVTcl2eoQhJhwShbw7ZbD16lO+hbOvc4BP7WaXyZj7Q9gHEYv7RFkDaG1w2mvcwPnKfDY54xN3x6K7tnaZrPmJvYW48JHu+bD1l9x6TjuYVEPqUimP2L9FVLXs7EEk31tHO7+wK2JaqiKQtSiV5Vlbk1dHWooZgOkrbS514T0pNJEiTbK0lT6ymeumy/hKkfOKCsrs9I6WsGPY44jrsI925uli8IaZrUuYrk8qhz0+cCti1gVNz0geMh+Fd/vIPTSCafsDWe59Bbo7vfQcMMPynKHMWL5cgN7DRbm2gHTxvKJ7YcGorYaqAAStQGwAuQVNz284zRdmYrlKFKp71Km34kB+co/teS+Ho1LfYqkE9WddPVRPNpb83WV2JcOjKsU31tI/pD0mxeyevfBVF92u37SUzMnTZNSuuaipdqTqSo4lWDXtfS4sNO2ad7N6FTDUai1Vyl6gYKeIAUDW3jp2SrxLTg0Jp+Wlo3rQvgcSgFyaFSw6yFJHwmO7rJylWpTv/eYTEoLmwu9Ega99ps1fEZhaQGG3VoUnL0qSoTfUDr6BfgJNVYoRcWOnDk0yhezKofp9E681Hzfd+rK2PVziBNqNcdcgqWAC6gWjpaZnFs/MlptceKwpPtM2ZVrVqVSjTZwqFGsV97MOJHWYy3j2TWrYfBolMlqNLk25yDiqdZ61PnNCOHvOfRZ3G5pJfwY6938jfc+maODo0X0ZV52oOrMzHUfpWkltPEA0aijUtTdR3spA9TEBRnGoxLevRnssMu3FwdSnjUq1EdBTSp9pGHOZDTA4feY+EQ3BpltpUb6ZCztfS1kYeeYiakcEOqFLDhdQJS793r3EqrM/BNq0yX2rYi+OA92gnqzt85o/0phKXvbui2Mq8sKhRigQ83MLC+oFxrrF0NRnrO7U3HEUSpphcGOug7/+piKx+Cia17LqWXZyH36lRv2sv8MoO3d065amlClnRKKUlAZQeZfU5j03uT2madups40MJRon7Spzv0iSzW8SY6+adaSF1RakQvtaxNsLRT3q1/wI3/yEx7Am9as3ao/DcTTPa9iOdhqfZUfzKKPgZl+zG5rN1uTHeHX+NC7X6mLYKg9Q1QiO7NVsAiM5sAAPsjsaO8K3Pc/or5Lf+KaX7IcEBhsQxH26gQ9oVLn98yib3YGlgsTVo0i7KrIOewLZqgW+oA0FwOHROo2Jzcf4McPSpDariMpUe8wX0JJ8hJXdmkKlamrfZapdv0Qb/AW8ZXsRU+sT7qu/oFH7xkjs/HciFY3000F7dHyjfcWbKmFw6sKtOmgqAgKVGXVubwGnTLDMq3d2wa1zTNyhXQ9FzbxOs1WeZ4iHFrstqlp2EISYaebyq71kJiMPVP2WDU27rgj4k+EtBMrm/VG+GDe5UU+DXU/ER1D9aF2fFlW30xGHfCOqnnoVqIe1CCfNcwjTYG2KlOmhRiAAAV/NNtNRIrB4Fa9RqdWoUQaEhcxN7jS5079e6TmL2RRoIgoFiDe5Z82Y2HO6hw4ACemkl6STW+ycx+86vTKsAQy2ZTqCCLEHsmMY9cmJA/TTyOks20atepUNOkuVRoXPT3Cd2FuQ1c58VTqLYgpqUJP5xP3Tp3zMjUg1zZp+5eMB2dhiTryQH4SVHoBHe0aCVVKVFDqeKsLg94PGRmzcEKSLTTRVFlXoA6o/zWBLGwGpM8yXy1Fi9sYyw2w6VIWpoqDqUAD0jxMNO4badA8agv23HxjuoyBcwNx3ggzXGX2CcfoQWjFBSitOxAI4HURQLFnQiKU9clFgs9BZgCHJw5OL5Z20DRvycDSjjLOZYGDY0p5NKOss8lYAM2oxJqEflYmy9E1AMTStO/SCOEf/AEPtjSrQsbTTCj797DrYtkqUyoZEKWckA3NwbgG2t+iZ5i9lnCfU1GBIAJI0U5vdvxA4TdHoRBtn0mtnRWsbjMoax6xfgZTXfx6Eyq5DHcI8js1HYEZi1TXTRjZfMBT4yao1qAFR8q3c3qHKCahPvX+13HSR29NfLgapQfZCsQPdV1LW7bAnwlX3e2uKytZr2IuOkTqEPMTl+QlLhkRpv5szDhOXo0RTcsqHKSAykktdfsjgToB4z1utsEth+UZftnm9w6fFs3lJbG7DbEZSVV6SrVLJch3bkmVLWt+cR0iL7M3kyZaD08pQKmUjKRYAWI7pRrSyInFusV2HspaeIp01AF2Dv+oCwv5Dzl+vKjutd8TUqH81PV2/kp85bQZD4h7LCmpekUhOCdk40RJkdt7DcphqqAXJQ5R2rzh6gR8xiTvNTx6Y1qwxqg9q5HvLfyt/rJLPGG2KfJ4u3VUdPC5t6ERXDYnMXHAq5U+QYHyInuJ6tPOJrZ9RDzW0PQ3Qe+WjB0iFGoK9B/kZRVaKV9rvTpMAxtcRVlXM7hPiX+kQdQQdbeMT2nhy1Coqi5y6DrtY29JTdx94QFrCoTbOpU8eKm/wWWk7aU6o48dPjInTKMuihWJrsqYaK/2iyIRc2NtOOvDQdc7tCoDVZhbU3NuF+kjx1jfD4Z+Wp1b82mwcDoLKb86eh7rWS/ZoOx6LLh6SuLMEGYHiD1HtHCPbRphdp03FwbHqOlvlHimePLd7PQWZ0dtO2hOzg0Y7U2gKKqT0no46Do9JGf8A9YvuHzH8p73vw7GkjgXCMc1ugMBzu4EesqYaXUVRlDWTWTalhcsDt1arqoBBJsQekWPCS9pSt3KJbEKQNF5zHoAsbX7zLtE3xUZYhlTbWs5aeSJ6gYgaJkStbe2oaeKpoOBp382YfISzmVXfh1NNCgDVkfMp6l/OUkdDaadgPRHUfP2F2/Ea19oO51Y919PKONjsTVt2En+u+0iKFXMoYgi4BseI7JN7Irqi/ZJZuJ7OgDsltiyLSRPB6+yWdYg6xblx0kDvNpXdq70cjijS6Aq372Gb4ESKFcpPCiU0lo52lRLKV1seMhcPsRKLmoBZmFvC99ZNYjbWYDILXF79OvVIypVubmW1pxWE02m9HC40qthp29MrSVc+Nc+6f3VC/GSz1wDa/QTbsHE+sgNgXYu/Szad7Em3mRHRWHDZo+5lK1J6nv1LDuQAfEtLGDGezsNyVJKfuqAe8DU+d46Bnk2S5SbLorEkOBCC8JyLOhuRPJpz2TPJeAGSe02maWKLKL5sjjo/NsfVIww7Wr1OpkpuPDMp/hlo9q+GDClUHUynwIYejP5Sl7PrF6iED7FJxUv1XQKR1629Z7FMtgmQWLJMmgY0xtYNTqqOKaHyDD0McBowC/X1l9+kjeWdD8o4WI7rVtaq9qn4j5SwB5VN2qlq7L1p8CP5mTlHaINZ6GoZFVuwhtNO4/GBpIZothsWUOniOIMa5p0GGaBOYbbtuKDwNottHe0U1R005wuD1XFx26SvZpFbzVLUQe0/D/SKdUWdKbRsuMr5FLdoAv2kC5+Mjqm1+qovmsS3oqn6LfrZL+Nz8bSm8pI6KVKOsosscXhZcftdypXlAAQRpa5v3SuKLaCec85mlkIKPsTyk5EvsjFtTvkfLc6g2sei+uknaO12/Odf2ZTA89cpOJ0qT06jY0aBhMdnbLcHm3BFuggEG3eI22zttaD0qZ41M3gFt8yJB7p1PryP8NvisjPaLiPyzCqP92x/FUA/hkvlLzeI/m+Gllxm0U4FyewXP+kh6+JToBPfw8pHF5zNKo1KIhz0ULxRMUwFgT5xtmgWjMONFmrGVPbmIzY+vboqZPwBU+KyzbNrLVamVIKsy2YaggkaiUvAVeVxRc/n1mf8TloJeo1+xdwbADqFvKcLSNw1ctiK9zzV5NAOi+XOx7+ePKPC03DCJxuI52Jf3KSUl72BY/vr5RzudRu9Edblz3IL/ECQe0a98O5U61cQxHTdUOUeFkXzlt9nGDNRszfmUhw63a3wUnxnNj4wbNgtkkaBTqRdWiK0bRVRPHPQHi8BCdTgO6cmANXMbVSY5ZZ4alNAqe9+BFTDVL6sqll71B+V5lu7uKzYkKgzZkcHLrbmlrm3DVRN6bBA8ReIUNh0k0RFUHSyqFFj2CU138I4JnVyemL4+oVxNB+hs1M/rWI9bRzVa2KpH3qdRfIq3yMa7z0igB6aVUX/AFTY/Ce9tXASovFXuPEGemRkds5smMA6y6+h/lJCocu0kPv4dh3lWB+UnNydkUq2HxGIamrYjO6qxucl0VlCA6KbltRqeuROJwFSpiqNSmuYUlqNVPAImW1z23NgOJ16jZamnq/g645hLXnbxO84tQHhGnAx29tNqCU3ABBqojX91jY27Z53o/uPH5GNN9P+6E+66H1jzeI3oE9oPneZ9m/RpW2KmbZ6N1pRbzC/zlPFzewJspY26FBALHsFx5yzPUvsmkf+Hw/wpyC2PrVcdeExI9KckofGtv8AI+xbJDcNC8TDTuaWE4pmgb2JsbAgE9ALaKCe2x8onmjtz+Rt24qiPJXM5k8OktJbdD+/Y9VM+rLIXf5r7UoDqor/ANSoflJrc0/W1P8ALH7wld3ve+2APdo0x+y7fxSb/f8A0N/1ieP2stJ6NM3LVXKrbosLkns4Dxj3NK1tps20MEvUKr/AfKWDNKUKFc0jd48Tkwddhx5JgO9hlHxj3NILfOp+SFffqU083B18vWD9jF7krsH6nCof93h2f8NJm+NpXN1af1i9gPwtLhs/ZXL06tDNlzUGTNa+W9lBt09OkrVPDHAVqlOuVLhAyFCSHBOltLg6cDOVJcmjpp5pI7IqXWrU96tVPgrZB6LPWxsea6Cpa2ZyFH3c1l8bSMzGls89fJHzqH/9SW3Vwhy0UUahc3pm+c6k8WmLtkBtl1bE1cihUDlURRZVtobAaC7Anxml+zumEoO3Sz2H6NMZf3s0y2jg630gU6lKorvUtqpsSW45hoevjNl2fhVRVVBYAWHR/XX4yTxEkoKKHVL1aTYadEbU4upnnlY9XgIQTgO6EwBvaFp0zhgAXnGaeWMb1XM0DJvaFhMtTEr0E8oO5rN8cw8JEvUz4VW+4h9Bf5zTtubt08UCKt+FsynK1j0X6pR94dirhVKILUQnNPQLDUE9fT4z1KblJKP2RWVtdjr2aYm30in203/eU/KXasgKOABzlYHQakqRc9cz/wBnGz6rValUqVplAFJFs5zXuB1ADj2zSKeGtJb2lNtDq/iZvfSQG5wIXEAk6VVP4w9z5pLBVXKzL1MR5G0gN2jlrYtP0G/DUK/B56L+mSocb3IWwjqOkr8Y7qUWxFBKdIZncIFHWTbU9QGpJ6ADObWW9Fh3H1EvW5dvoOHawzCmVzWF7B2Fr8baRdtnlrTqEeTwd4nBcjs7kL5uToombhfJlBNvCQO7qXrt/kVh+LIJbq1MOjI2qsCD3GMtlbDSgWZSzFhlu1tBe9hYDs8pFC1KDT92Uyhsk0UpG0HdPagkEhSQurEAkKDwLHoiI6pa910Bw1QEfaZw3aMij4Ey+2zhHSWEeTwrOaSLJ+Qk/wDFIfKmR85EI2g7pbNi4JauD5Nr2Z2NxxBBFiPKc3S4pP8AKNrWto8bm/aqn7qjzJ/lK9vRh2G1i7DmvSUoeghUysB2hviOuXTZWy1oKQpLFiCWa3RwAA4DU+c9bSwCVlCuOBupGjKeBse0aSTzkref0P8ALfDiZTjXvtSgPdoN6lv5SwM0icdhFXalXKNE5ouSToijie0nzjzGVstKq3VRqn/2nt62lyfp1E33hFbpbUqVqdRqpuc9xoBYEXyjsEumwMItXlVqKGQoFZTqCGN/4fhKNuelsOT1ufQATQ91Kf1bt1sB5C/zi7nlbO6+5Ehg8ClEEIDrxJJYm3aZm2+FXlMdV7CqfhRR8bzTMQCJk1WvymKqN71Zj+2Yjw/cnJjLekkON4mtQWmPznRfLX5CXncLDXqu3QlMKP1j/JTKbjNjV8Q9FqKZ0Spd7EAi9rHWwNhfzmj7pYA0KZDfbY3a3DQWAHdr5mN8RNKDX2cVRbkmWIYReNpzkBFFeep5ZaJrTntVnoCdAgA5TgO6E4vCEwBIzyZ7M8kQATYRJli5E85ZoDVqN54/s9TxAPYRceRjzLO2gYIU8Eo4ADunalKLXidRoAZVt1MuJrL/AIjHwY5h6GVjZCn6dibcOSJPZepSI+c03eDdgVqhqKxRiLHTMptwJHRIrC7jmktVs4apUHONrDQc0C/QPnPSV8XFd9kjresrmM1pt3S27iVr4KmOpqg/bY/OVLGUXAKFGDEEBSpuSdAB0GX3dDZJo4WnTI5wBLdrMST6n0h4mS4IKU+RKrPQMcDDROpStPP0rMzdtT3n4y0bsVPydv03/dWVOsbMw+8fiZYN361qDD77furPTvWwI6/kQCNoO4S67st+TL3v+8ZRlbQd0ve66fkyfrH9tpz4r4G0/Ik7xJ2jwUIlWw+k87SoyytUzY7Ev/iOPJrfKJ7cq2wtc/4VvxMq/wAU916Bp4vEKffLA9auxYfy8I7w2zTiKdakBcNTynsLEEHvFrz19SgQ56iJ3dFsMnbc+s03c/D/AJMD7zsfXL8pRNl7tYlUWkadiumYlQp14jW9vCafsPB8lRSne+VbX6zxJ87ybxM04pJjqYvdYu2DuJTto+zNXr8vTc0yWLOLZlYnibXFj/VpfgZwiRRnKHaKJRUvcgNmbJFBBTUacSTqSTxJMkqdKOikAk5bb7ZqWHlBFVnAs9gTDTonYAT0BMAWXhCAhABOctPU5ADyRPJE92nLQA8WnCJ7tOEQATMTZYuRPBWaA1ajE3oXjwrDJAwaUcGBHaUxOhZ6tA0MsbYmhcWvaOTE2EAM82judV5RijplJJF8wIub2NhH+z92GSllZ9TqbXtr1XltejeeeRj3fNrGKVcU9M9O51YGwZCOgnMNO0Wl22HsrkaSoWvYcfj6x6KEXQTLLpTWM2MFF9HtUnKlEGehOmJGEFtLdehVIZ0uw6bsPA2OonrBbMWkMqKFHUBaTBWeTTnXJ5mnOLdGf0e8cUktFAk9BZyadWehOBZ6AgaFoWnq07aYB5Anq0LT0BADlp207aEAFBCAhADxOQhAAnDCEAOThhCAHDOQhADkIQmgEIQgBwzyZ2EAPBnIQgYAnsQhAD0IQhA0ITkIAdhCEAPU6IQmAdnYQgB2E7CABOichABUQhCAH//Z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90805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2400" kern="0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Modelo de Gestion del Conocimiento Arthur </a:t>
            </a:r>
            <a:r>
              <a:rPr lang="es-ES_tradnl" sz="2400" kern="0" dirty="0" err="1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Andersen</a:t>
            </a:r>
            <a:r>
              <a:rPr lang="es-ES_tradnl" sz="2400" kern="0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 (1999)</a:t>
            </a:r>
            <a:endParaRPr lang="es-ES" sz="2400" kern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grpSp>
        <p:nvGrpSpPr>
          <p:cNvPr id="92164" name="74 Grupo"/>
          <p:cNvGrpSpPr>
            <a:grpSpLocks/>
          </p:cNvGrpSpPr>
          <p:nvPr/>
        </p:nvGrpSpPr>
        <p:grpSpPr bwMode="auto">
          <a:xfrm>
            <a:off x="250825" y="1889125"/>
            <a:ext cx="8569325" cy="4079838"/>
            <a:chOff x="251520" y="1809034"/>
            <a:chExt cx="8568952" cy="4079427"/>
          </a:xfrm>
        </p:grpSpPr>
        <p:sp>
          <p:nvSpPr>
            <p:cNvPr id="3" name="2 Elipse"/>
            <p:cNvSpPr/>
            <p:nvPr/>
          </p:nvSpPr>
          <p:spPr bwMode="auto">
            <a:xfrm>
              <a:off x="571422" y="2176847"/>
              <a:ext cx="3135042" cy="286484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endParaRPr lang="es-ES" sz="26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92170" name="3 CuadroTexto"/>
            <p:cNvSpPr txBox="1">
              <a:spLocks noChangeArrowheads="1"/>
            </p:cNvSpPr>
            <p:nvPr/>
          </p:nvSpPr>
          <p:spPr bwMode="auto">
            <a:xfrm>
              <a:off x="323528" y="5519166"/>
              <a:ext cx="1026198" cy="369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_tradnl" b="1">
                  <a:latin typeface="Arial Narrow" pitchFamily="34" charset="0"/>
                </a:rPr>
                <a:t>Aprender</a:t>
              </a:r>
              <a:endParaRPr lang="es-ES" b="1">
                <a:latin typeface="Arial Narrow" pitchFamily="34" charset="0"/>
              </a:endParaRPr>
            </a:p>
          </p:txBody>
        </p:sp>
        <p:sp>
          <p:nvSpPr>
            <p:cNvPr id="92171" name="4 CuadroTexto"/>
            <p:cNvSpPr txBox="1">
              <a:spLocks noChangeArrowheads="1"/>
            </p:cNvSpPr>
            <p:nvPr/>
          </p:nvSpPr>
          <p:spPr bwMode="auto">
            <a:xfrm>
              <a:off x="2329971" y="5508825"/>
              <a:ext cx="17379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_tradnl" b="1">
                  <a:latin typeface="Arial Narrow" pitchFamily="34" charset="0"/>
                </a:rPr>
                <a:t>Experimentar</a:t>
              </a:r>
              <a:endParaRPr lang="es-ES" b="1">
                <a:latin typeface="Arial Narrow" pitchFamily="34" charset="0"/>
              </a:endParaRPr>
            </a:p>
          </p:txBody>
        </p:sp>
        <p:sp>
          <p:nvSpPr>
            <p:cNvPr id="92172" name="5 CuadroTexto"/>
            <p:cNvSpPr txBox="1">
              <a:spLocks noChangeArrowheads="1"/>
            </p:cNvSpPr>
            <p:nvPr/>
          </p:nvSpPr>
          <p:spPr bwMode="auto">
            <a:xfrm>
              <a:off x="1652725" y="4444849"/>
              <a:ext cx="986124" cy="369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_tradnl" b="1">
                  <a:solidFill>
                    <a:schemeClr val="bg1"/>
                  </a:solidFill>
                  <a:latin typeface="Arial Narrow" pitchFamily="34" charset="0"/>
                </a:rPr>
                <a:t>Personal</a:t>
              </a:r>
              <a:endParaRPr lang="es-ES" b="1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92173" name="12 Conector recto de flecha"/>
            <p:cNvCxnSpPr>
              <a:cxnSpLocks noChangeShapeType="1"/>
            </p:cNvCxnSpPr>
            <p:nvPr/>
          </p:nvCxnSpPr>
          <p:spPr bwMode="auto">
            <a:xfrm flipH="1">
              <a:off x="1547664" y="5698219"/>
              <a:ext cx="639805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174" name="16 Conector recto de flecha"/>
            <p:cNvCxnSpPr>
              <a:cxnSpLocks noChangeShapeType="1"/>
            </p:cNvCxnSpPr>
            <p:nvPr/>
          </p:nvCxnSpPr>
          <p:spPr bwMode="auto">
            <a:xfrm flipV="1">
              <a:off x="251520" y="2355899"/>
              <a:ext cx="0" cy="3222951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18 Rectángulo redondeado"/>
            <p:cNvSpPr/>
            <p:nvPr/>
          </p:nvSpPr>
          <p:spPr bwMode="auto">
            <a:xfrm>
              <a:off x="3834426" y="3191479"/>
              <a:ext cx="1471551" cy="954948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s-ES_tradnl" b="1" dirty="0">
                  <a:solidFill>
                    <a:schemeClr val="bg1"/>
                  </a:solidFill>
                  <a:latin typeface="Arial Narrow" pitchFamily="34" charset="0"/>
                </a:rPr>
                <a:t>Innovar</a:t>
              </a:r>
              <a:endParaRPr lang="es-ES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" name="19 Elipse"/>
            <p:cNvSpPr/>
            <p:nvPr/>
          </p:nvSpPr>
          <p:spPr bwMode="auto">
            <a:xfrm>
              <a:off x="3834426" y="2236531"/>
              <a:ext cx="1407570" cy="895264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s-ES_tradnl" sz="1400" b="1" dirty="0">
                  <a:solidFill>
                    <a:schemeClr val="bg1"/>
                  </a:solidFill>
                  <a:latin typeface="Arial Narrow" pitchFamily="34" charset="0"/>
                </a:rPr>
                <a:t>Capturar</a:t>
              </a:r>
              <a:endParaRPr lang="es-ES" sz="1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1" name="20 Elipse"/>
            <p:cNvSpPr/>
            <p:nvPr/>
          </p:nvSpPr>
          <p:spPr bwMode="auto">
            <a:xfrm>
              <a:off x="3834426" y="4206112"/>
              <a:ext cx="1407570" cy="89526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s-ES_tradnl" sz="1400" b="1" dirty="0">
                  <a:solidFill>
                    <a:schemeClr val="bg1"/>
                  </a:solidFill>
                  <a:latin typeface="Arial Narrow" pitchFamily="34" charset="0"/>
                </a:rPr>
                <a:t>Distribuir</a:t>
              </a:r>
              <a:endParaRPr lang="es-ES" sz="1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92184" name="21 CuadroTexto"/>
            <p:cNvSpPr txBox="1">
              <a:spLocks noChangeArrowheads="1"/>
            </p:cNvSpPr>
            <p:nvPr/>
          </p:nvSpPr>
          <p:spPr bwMode="auto">
            <a:xfrm>
              <a:off x="571422" y="1818741"/>
              <a:ext cx="679964" cy="369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_tradnl" b="1">
                  <a:latin typeface="Arial Narrow" pitchFamily="34" charset="0"/>
                </a:rPr>
                <a:t>Crear</a:t>
              </a:r>
              <a:endParaRPr lang="es-ES" b="1">
                <a:latin typeface="Arial Narrow" pitchFamily="34" charset="0"/>
              </a:endParaRPr>
            </a:p>
          </p:txBody>
        </p:sp>
        <p:sp>
          <p:nvSpPr>
            <p:cNvPr id="92185" name="22 CuadroTexto"/>
            <p:cNvSpPr txBox="1">
              <a:spLocks noChangeArrowheads="1"/>
            </p:cNvSpPr>
            <p:nvPr/>
          </p:nvSpPr>
          <p:spPr bwMode="auto">
            <a:xfrm>
              <a:off x="2548622" y="1819766"/>
              <a:ext cx="1088713" cy="369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_tradnl" b="1">
                  <a:latin typeface="Arial Narrow" pitchFamily="34" charset="0"/>
                </a:rPr>
                <a:t>Compartir</a:t>
              </a:r>
              <a:endParaRPr lang="es-ES" b="1">
                <a:latin typeface="Arial Narrow" pitchFamily="34" charset="0"/>
              </a:endParaRPr>
            </a:p>
          </p:txBody>
        </p:sp>
        <p:cxnSp>
          <p:nvCxnSpPr>
            <p:cNvPr id="92186" name="24 Conector recto de flecha"/>
            <p:cNvCxnSpPr>
              <a:cxnSpLocks noChangeShapeType="1"/>
            </p:cNvCxnSpPr>
            <p:nvPr/>
          </p:nvCxnSpPr>
          <p:spPr bwMode="auto">
            <a:xfrm>
              <a:off x="1978992" y="1997794"/>
              <a:ext cx="639805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187" name="26 Conector recto de flecha"/>
            <p:cNvCxnSpPr>
              <a:cxnSpLocks noChangeShapeType="1"/>
            </p:cNvCxnSpPr>
            <p:nvPr/>
          </p:nvCxnSpPr>
          <p:spPr bwMode="auto">
            <a:xfrm>
              <a:off x="3770445" y="1938110"/>
              <a:ext cx="767765" cy="238737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188" name="28 Conector recto de flecha"/>
            <p:cNvCxnSpPr>
              <a:cxnSpLocks noChangeShapeType="1"/>
            </p:cNvCxnSpPr>
            <p:nvPr/>
          </p:nvCxnSpPr>
          <p:spPr bwMode="auto">
            <a:xfrm flipH="1">
              <a:off x="3995936" y="5076777"/>
              <a:ext cx="604502" cy="66412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48 Elipse"/>
            <p:cNvSpPr/>
            <p:nvPr/>
          </p:nvSpPr>
          <p:spPr bwMode="auto">
            <a:xfrm flipH="1">
              <a:off x="5497918" y="2303164"/>
              <a:ext cx="3135042" cy="286484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endParaRPr lang="es-ES" sz="26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92192" name="49 CuadroTexto"/>
            <p:cNvSpPr txBox="1">
              <a:spLocks noChangeArrowheads="1"/>
            </p:cNvSpPr>
            <p:nvPr/>
          </p:nvSpPr>
          <p:spPr bwMode="auto">
            <a:xfrm flipH="1">
              <a:off x="5292080" y="5499533"/>
              <a:ext cx="922007" cy="369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_tradnl" b="1">
                  <a:latin typeface="Arial Narrow" pitchFamily="34" charset="0"/>
                </a:rPr>
                <a:t>Analizar</a:t>
              </a:r>
              <a:endParaRPr lang="es-ES" b="1">
                <a:latin typeface="Arial Narrow" pitchFamily="34" charset="0"/>
              </a:endParaRPr>
            </a:p>
          </p:txBody>
        </p:sp>
        <p:sp>
          <p:nvSpPr>
            <p:cNvPr id="92193" name="50 CuadroTexto"/>
            <p:cNvSpPr txBox="1">
              <a:spLocks noChangeArrowheads="1"/>
            </p:cNvSpPr>
            <p:nvPr/>
          </p:nvSpPr>
          <p:spPr bwMode="auto">
            <a:xfrm flipH="1">
              <a:off x="7339454" y="5499533"/>
              <a:ext cx="1037418" cy="369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_tradnl" b="1">
                  <a:latin typeface="Arial Narrow" pitchFamily="34" charset="0"/>
                </a:rPr>
                <a:t>Sintetizar</a:t>
              </a:r>
              <a:endParaRPr lang="es-ES" b="1">
                <a:latin typeface="Arial Narrow" pitchFamily="34" charset="0"/>
              </a:endParaRPr>
            </a:p>
          </p:txBody>
        </p:sp>
        <p:sp>
          <p:nvSpPr>
            <p:cNvPr id="92194" name="51 CuadroTexto"/>
            <p:cNvSpPr txBox="1">
              <a:spLocks noChangeArrowheads="1"/>
            </p:cNvSpPr>
            <p:nvPr/>
          </p:nvSpPr>
          <p:spPr bwMode="auto">
            <a:xfrm flipH="1">
              <a:off x="6189419" y="4419413"/>
              <a:ext cx="1543945" cy="369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_tradnl" b="1">
                  <a:solidFill>
                    <a:schemeClr val="bg1"/>
                  </a:solidFill>
                  <a:latin typeface="Arial Narrow" pitchFamily="34" charset="0"/>
                </a:rPr>
                <a:t>Organizacional</a:t>
              </a:r>
              <a:endParaRPr lang="es-ES" b="1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92195" name="53 Conector recto de flecha"/>
            <p:cNvCxnSpPr>
              <a:cxnSpLocks noChangeShapeType="1"/>
            </p:cNvCxnSpPr>
            <p:nvPr/>
          </p:nvCxnSpPr>
          <p:spPr bwMode="auto">
            <a:xfrm>
              <a:off x="6699650" y="5678586"/>
              <a:ext cx="639805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196" name="55 CuadroTexto"/>
            <p:cNvSpPr txBox="1">
              <a:spLocks noChangeArrowheads="1"/>
            </p:cNvSpPr>
            <p:nvPr/>
          </p:nvSpPr>
          <p:spPr bwMode="auto">
            <a:xfrm flipH="1">
              <a:off x="5497918" y="1809034"/>
              <a:ext cx="828268" cy="369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_tradnl" b="1">
                  <a:latin typeface="Arial Narrow" pitchFamily="34" charset="0"/>
                </a:rPr>
                <a:t>Valorar</a:t>
              </a:r>
              <a:endParaRPr lang="es-ES" b="1">
                <a:latin typeface="Arial Narrow" pitchFamily="34" charset="0"/>
              </a:endParaRPr>
            </a:p>
          </p:txBody>
        </p:sp>
        <p:sp>
          <p:nvSpPr>
            <p:cNvPr id="92197" name="56 CuadroTexto"/>
            <p:cNvSpPr txBox="1">
              <a:spLocks noChangeArrowheads="1"/>
            </p:cNvSpPr>
            <p:nvPr/>
          </p:nvSpPr>
          <p:spPr bwMode="auto">
            <a:xfrm flipH="1">
              <a:off x="7545292" y="1809034"/>
              <a:ext cx="827435" cy="369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_tradnl" b="1">
                  <a:latin typeface="Arial Narrow" pitchFamily="34" charset="0"/>
                </a:rPr>
                <a:t>Aplicar</a:t>
              </a:r>
              <a:endParaRPr lang="es-ES" b="1">
                <a:latin typeface="Arial Narrow" pitchFamily="34" charset="0"/>
              </a:endParaRPr>
            </a:p>
          </p:txBody>
        </p:sp>
        <p:cxnSp>
          <p:nvCxnSpPr>
            <p:cNvPr id="92198" name="57 Conector recto de flecha"/>
            <p:cNvCxnSpPr>
              <a:cxnSpLocks noChangeShapeType="1"/>
            </p:cNvCxnSpPr>
            <p:nvPr/>
          </p:nvCxnSpPr>
          <p:spPr bwMode="auto">
            <a:xfrm flipH="1" flipV="1">
              <a:off x="7609273" y="2124111"/>
              <a:ext cx="63980" cy="17905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199" name="58 Conector recto de flecha"/>
            <p:cNvCxnSpPr>
              <a:cxnSpLocks noChangeShapeType="1"/>
            </p:cNvCxnSpPr>
            <p:nvPr/>
          </p:nvCxnSpPr>
          <p:spPr bwMode="auto">
            <a:xfrm flipH="1">
              <a:off x="6905488" y="1988086"/>
              <a:ext cx="639805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00" name="64 Conector recto de flecha"/>
            <p:cNvCxnSpPr>
              <a:cxnSpLocks noChangeShapeType="1"/>
            </p:cNvCxnSpPr>
            <p:nvPr/>
          </p:nvCxnSpPr>
          <p:spPr bwMode="auto">
            <a:xfrm flipV="1">
              <a:off x="8820472" y="2331181"/>
              <a:ext cx="0" cy="3222951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01" name="65 Conector recto de flecha"/>
            <p:cNvCxnSpPr>
              <a:cxnSpLocks noChangeShapeType="1"/>
            </p:cNvCxnSpPr>
            <p:nvPr/>
          </p:nvCxnSpPr>
          <p:spPr bwMode="auto">
            <a:xfrm>
              <a:off x="4572000" y="5099017"/>
              <a:ext cx="604502" cy="570851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02" name="66 Conector recto de flecha"/>
            <p:cNvCxnSpPr>
              <a:cxnSpLocks noChangeShapeType="1"/>
            </p:cNvCxnSpPr>
            <p:nvPr/>
          </p:nvCxnSpPr>
          <p:spPr bwMode="auto">
            <a:xfrm flipH="1">
              <a:off x="4524315" y="1948428"/>
              <a:ext cx="767765" cy="238737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03" name="67 CuadroTexto"/>
            <p:cNvSpPr txBox="1">
              <a:spLocks noChangeArrowheads="1"/>
            </p:cNvSpPr>
            <p:nvPr/>
          </p:nvSpPr>
          <p:spPr bwMode="auto">
            <a:xfrm>
              <a:off x="1259632" y="2547205"/>
              <a:ext cx="17281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_tradnl" b="1">
                  <a:solidFill>
                    <a:schemeClr val="bg1"/>
                  </a:solidFill>
                  <a:latin typeface="Arial Narrow" pitchFamily="34" charset="0"/>
                </a:rPr>
                <a:t>Conocimiento</a:t>
              </a:r>
              <a:endParaRPr lang="es-ES" b="1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92204" name="68 CuadroTexto"/>
            <p:cNvSpPr txBox="1">
              <a:spLocks noChangeArrowheads="1"/>
            </p:cNvSpPr>
            <p:nvPr/>
          </p:nvSpPr>
          <p:spPr bwMode="auto">
            <a:xfrm>
              <a:off x="6228184" y="2547205"/>
              <a:ext cx="17281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_tradnl" b="1">
                  <a:solidFill>
                    <a:schemeClr val="bg1"/>
                  </a:solidFill>
                  <a:latin typeface="Arial Narrow" pitchFamily="34" charset="0"/>
                </a:rPr>
                <a:t>Conocimiento</a:t>
              </a:r>
              <a:endParaRPr lang="es-ES" b="1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92205" name="Picture 4" descr="http://www.felipesantiago.es/wp-content/uploads/2010/07/Grupo-mu%C3%B1ecos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261" y="3068960"/>
              <a:ext cx="2303147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06" name="Picture 6" descr="http://4.bp.blogspot.com/_qJDL94bAdHE/S8f3fyfjGVI/AAAAAAAAAVI/k_MFiwPIC7U/s1600/munec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996952"/>
              <a:ext cx="2016224" cy="1344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" name="1 Marcador de pie de página"/>
          <p:cNvSpPr>
            <a:spLocks noGrp="1"/>
          </p:cNvSpPr>
          <p:nvPr>
            <p:ph type="ftr" sz="quarter" idx="13"/>
          </p:nvPr>
        </p:nvSpPr>
        <p:spPr>
          <a:xfrm>
            <a:off x="4572000" y="6597650"/>
            <a:ext cx="4537075" cy="287338"/>
          </a:xfrm>
        </p:spPr>
        <p:txBody>
          <a:bodyPr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003366"/>
                </a:solidFill>
              </a:rPr>
              <a:t>Mercedes Jones – El Trabajo en Red como Estrategia</a:t>
            </a:r>
            <a:endParaRPr lang="es-ES" dirty="0">
              <a:solidFill>
                <a:srgbClr val="003366"/>
              </a:solidFill>
            </a:endParaRPr>
          </a:p>
        </p:txBody>
      </p:sp>
      <p:sp>
        <p:nvSpPr>
          <p:cNvPr id="82" name="1 Marcador de pie de página"/>
          <p:cNvSpPr txBox="1">
            <a:spLocks noGrp="1"/>
          </p:cNvSpPr>
          <p:nvPr/>
        </p:nvSpPr>
        <p:spPr>
          <a:xfrm>
            <a:off x="0" y="6570663"/>
            <a:ext cx="1042988" cy="287337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s-ES" dirty="0" smtClean="0">
                <a:solidFill>
                  <a:srgbClr val="003366"/>
                </a:solidFill>
                <a:latin typeface="Arial" charset="0"/>
                <a:cs typeface="+mn-cs"/>
              </a:rPr>
              <a:t>Pagina </a:t>
            </a:r>
            <a:fld id="{9DAFCCD6-D36F-4F1A-895A-E4D4A967DAB4}" type="slidenum">
              <a:rPr lang="es-ES" smtClean="0">
                <a:solidFill>
                  <a:srgbClr val="003366"/>
                </a:solidFill>
                <a:latin typeface="Arial" charset="0"/>
                <a:cs typeface="+mn-cs"/>
              </a:rPr>
              <a:pPr algn="l">
                <a:defRPr/>
              </a:pPr>
              <a:t>60</a:t>
            </a:fld>
            <a:endParaRPr lang="es-ES" dirty="0">
              <a:solidFill>
                <a:srgbClr val="003366"/>
              </a:solidFill>
              <a:latin typeface="Arial" charset="0"/>
              <a:cs typeface="+mn-cs"/>
            </a:endParaRPr>
          </a:p>
        </p:txBody>
      </p:sp>
      <p:sp>
        <p:nvSpPr>
          <p:cNvPr id="38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60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582715857"/>
              </p:ext>
            </p:extLst>
          </p:nvPr>
        </p:nvGraphicFramePr>
        <p:xfrm>
          <a:off x="107504" y="908720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572000" y="6597650"/>
            <a:ext cx="4537075" cy="287338"/>
          </a:xfrm>
        </p:spPr>
        <p:txBody>
          <a:bodyPr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003366"/>
                </a:solidFill>
              </a:rPr>
              <a:t>Mercedes Jones – El Trabajo en Red como Estrategia</a:t>
            </a:r>
            <a:endParaRPr lang="es-ES" dirty="0">
              <a:solidFill>
                <a:srgbClr val="003366"/>
              </a:solidFill>
            </a:endParaRPr>
          </a:p>
        </p:txBody>
      </p:sp>
      <p:sp>
        <p:nvSpPr>
          <p:cNvPr id="8" name="1 Marcador de pie de página"/>
          <p:cNvSpPr txBox="1">
            <a:spLocks noGrp="1"/>
          </p:cNvSpPr>
          <p:nvPr/>
        </p:nvSpPr>
        <p:spPr>
          <a:xfrm>
            <a:off x="0" y="6570663"/>
            <a:ext cx="1042988" cy="287337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s-ES" dirty="0" smtClean="0">
                <a:solidFill>
                  <a:srgbClr val="003366"/>
                </a:solidFill>
                <a:latin typeface="Arial" charset="0"/>
                <a:cs typeface="+mn-cs"/>
              </a:rPr>
              <a:t>Pagina </a:t>
            </a:r>
            <a:fld id="{44A98709-0D3A-4557-89F0-F4B4F4B0BFD7}" type="slidenum">
              <a:rPr lang="es-ES" smtClean="0">
                <a:solidFill>
                  <a:srgbClr val="003366"/>
                </a:solidFill>
                <a:latin typeface="Arial" charset="0"/>
                <a:cs typeface="+mn-cs"/>
              </a:rPr>
              <a:pPr algn="l">
                <a:defRPr/>
              </a:pPr>
              <a:t>61</a:t>
            </a:fld>
            <a:endParaRPr lang="es-ES" dirty="0">
              <a:solidFill>
                <a:srgbClr val="003366"/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61</a:t>
            </a:fld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67050" y="4649788"/>
            <a:ext cx="38481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s-AR" sz="1400" b="1" dirty="0">
                <a:solidFill>
                  <a:schemeClr val="accent6"/>
                </a:solidFill>
              </a:rPr>
              <a:t>¿Cómo iniciar la G. del Conocimiento y para qué? ¿Qué debemos considerar?</a:t>
            </a:r>
          </a:p>
          <a:p>
            <a:pPr marL="342900" indent="-342900"/>
            <a:r>
              <a:rPr lang="es-AR" sz="1400" dirty="0">
                <a:solidFill>
                  <a:schemeClr val="accent6"/>
                </a:solidFill>
              </a:rPr>
              <a:t>El enfoque de la tecnología, el enfoque de la cultura y las personas, el enfoque económico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934200" y="2459038"/>
            <a:ext cx="19621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1400" b="1" dirty="0">
                <a:solidFill>
                  <a:schemeClr val="accent6"/>
                </a:solidFill>
              </a:rPr>
              <a:t>¿Qué contenidos incluir?</a:t>
            </a:r>
          </a:p>
          <a:p>
            <a:r>
              <a:rPr lang="es-AR" sz="1400" dirty="0">
                <a:solidFill>
                  <a:schemeClr val="accent6"/>
                </a:solidFill>
              </a:rPr>
              <a:t>¿Cuáles son los </a:t>
            </a:r>
            <a:r>
              <a:rPr lang="es-AR" sz="1400" dirty="0" smtClean="0">
                <a:solidFill>
                  <a:schemeClr val="accent6"/>
                </a:solidFill>
              </a:rPr>
              <a:t>fundamentales y en ellos cuáles son estratégicos y cuales operativos?</a:t>
            </a:r>
            <a:endParaRPr lang="es-AR" sz="1400" dirty="0">
              <a:solidFill>
                <a:schemeClr val="accent6"/>
              </a:solidFill>
            </a:endParaRPr>
          </a:p>
          <a:p>
            <a:endParaRPr lang="es-AR" sz="1400" b="1" dirty="0">
              <a:solidFill>
                <a:schemeClr val="bg1"/>
              </a:solidFill>
            </a:endParaRPr>
          </a:p>
          <a:p>
            <a:endParaRPr lang="en-US" sz="1400" dirty="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33400" y="2493963"/>
            <a:ext cx="20701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1400" b="1" dirty="0">
                <a:solidFill>
                  <a:schemeClr val="accent6"/>
                </a:solidFill>
              </a:rPr>
              <a:t>¿Qué tipo de </a:t>
            </a:r>
            <a:r>
              <a:rPr lang="es-AR" sz="1400" b="1" dirty="0" smtClean="0">
                <a:solidFill>
                  <a:schemeClr val="accent6"/>
                </a:solidFill>
              </a:rPr>
              <a:t>entidad </a:t>
            </a:r>
            <a:r>
              <a:rPr lang="es-AR" sz="1400" b="1" dirty="0">
                <a:solidFill>
                  <a:schemeClr val="accent6"/>
                </a:solidFill>
              </a:rPr>
              <a:t>somos y </a:t>
            </a:r>
            <a:r>
              <a:rPr lang="es-AR" sz="1400" b="1" dirty="0" smtClean="0">
                <a:solidFill>
                  <a:schemeClr val="accent6"/>
                </a:solidFill>
              </a:rPr>
              <a:t>cual queremos </a:t>
            </a:r>
            <a:r>
              <a:rPr lang="es-AR" sz="1400" b="1" dirty="0">
                <a:solidFill>
                  <a:schemeClr val="accent6"/>
                </a:solidFill>
              </a:rPr>
              <a:t>ser? </a:t>
            </a:r>
            <a:r>
              <a:rPr lang="es-AR" sz="1400" dirty="0">
                <a:solidFill>
                  <a:schemeClr val="accent6"/>
                </a:solidFill>
              </a:rPr>
              <a:t>¿ Qué sabemos? </a:t>
            </a:r>
            <a:r>
              <a:rPr lang="es-AR" sz="1400" b="1" dirty="0" smtClean="0">
                <a:solidFill>
                  <a:schemeClr val="accent6"/>
                </a:solidFill>
              </a:rPr>
              <a:t>¿</a:t>
            </a:r>
            <a:r>
              <a:rPr lang="es-AR" sz="1400" dirty="0" smtClean="0">
                <a:solidFill>
                  <a:schemeClr val="accent6"/>
                </a:solidFill>
              </a:rPr>
              <a:t>Qué queremos saber para cumplir mejor nuestra misión?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461125" y="5729288"/>
            <a:ext cx="2457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1200" b="1" dirty="0">
                <a:solidFill>
                  <a:schemeClr val="accent6"/>
                </a:solidFill>
              </a:rPr>
              <a:t>Documento GC. UE. </a:t>
            </a:r>
            <a:r>
              <a:rPr lang="es-AR" sz="1200" b="1" dirty="0" err="1">
                <a:solidFill>
                  <a:schemeClr val="accent6"/>
                </a:solidFill>
              </a:rPr>
              <a:t>Youlianov</a:t>
            </a:r>
            <a:r>
              <a:rPr lang="es-AR" sz="1200" dirty="0">
                <a:solidFill>
                  <a:schemeClr val="accent6"/>
                </a:solidFill>
              </a:rPr>
              <a:t>-</a:t>
            </a:r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 rot="-5400000">
            <a:off x="3016250" y="1954213"/>
            <a:ext cx="1506537" cy="1557338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 rot="-10800000">
            <a:off x="3997325" y="2963863"/>
            <a:ext cx="1506538" cy="1557337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 rot="-16200000">
            <a:off x="5067300" y="1963738"/>
            <a:ext cx="1506537" cy="1557338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867025" y="1905000"/>
            <a:ext cx="3829050" cy="2057400"/>
            <a:chOff x="1806" y="1200"/>
            <a:chExt cx="2412" cy="1296"/>
          </a:xfrm>
        </p:grpSpPr>
        <p:sp>
          <p:nvSpPr>
            <p:cNvPr id="35853" name="Line 13"/>
            <p:cNvSpPr>
              <a:spLocks noChangeShapeType="1"/>
            </p:cNvSpPr>
            <p:nvPr/>
          </p:nvSpPr>
          <p:spPr bwMode="auto">
            <a:xfrm>
              <a:off x="3012" y="1200"/>
              <a:ext cx="0" cy="9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 flipH="1">
              <a:off x="1806" y="2136"/>
              <a:ext cx="1206" cy="36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5856" name="Line 16"/>
            <p:cNvSpPr>
              <a:spLocks noChangeShapeType="1"/>
            </p:cNvSpPr>
            <p:nvPr/>
          </p:nvSpPr>
          <p:spPr bwMode="auto">
            <a:xfrm>
              <a:off x="3018" y="2136"/>
              <a:ext cx="1200" cy="32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1131342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2400" kern="0" dirty="0">
                <a:solidFill>
                  <a:schemeClr val="bg1"/>
                </a:solidFill>
                <a:latin typeface="Arial Narrow" pitchFamily="34" charset="0"/>
              </a:rPr>
              <a:t>La Gestión del Conocimiento </a:t>
            </a:r>
            <a:r>
              <a:rPr lang="es-ES_tradnl" sz="2400" kern="0" dirty="0" smtClean="0">
                <a:solidFill>
                  <a:schemeClr val="bg1"/>
                </a:solidFill>
                <a:latin typeface="Arial Narrow" pitchFamily="34" charset="0"/>
              </a:rPr>
              <a:t>en una red</a:t>
            </a:r>
            <a:endParaRPr lang="es-ES" sz="2400" kern="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/>
      <p:bldP spid="35846" grpId="0"/>
      <p:bldP spid="35850" grpId="0" animBg="1"/>
      <p:bldP spid="35851" grpId="0" animBg="1"/>
      <p:bldP spid="3585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1041400" y="2193925"/>
            <a:ext cx="185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AR" sz="1400" b="1">
              <a:solidFill>
                <a:srgbClr val="FFCC00"/>
              </a:solidFill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3076129" y="3212976"/>
            <a:ext cx="4736231" cy="46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  MAPEO  DE  DECISIONES </a:t>
            </a:r>
            <a:endParaRPr lang="es-AR" sz="2400" b="1" dirty="0">
              <a:solidFill>
                <a:srgbClr val="FF0000"/>
              </a:solidFill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676650" y="2809875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accent6"/>
                </a:solidFill>
              </a:rPr>
              <a:t>PRAGMÁTICA</a:t>
            </a:r>
            <a:endParaRPr lang="es-AR" b="1" dirty="0">
              <a:solidFill>
                <a:schemeClr val="accent6"/>
              </a:solidFill>
            </a:endParaRP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6732240" y="1340768"/>
            <a:ext cx="1987550" cy="3667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AR" b="1" dirty="0">
                <a:solidFill>
                  <a:schemeClr val="accent6"/>
                </a:solidFill>
              </a:rPr>
              <a:t>INSTRUMENTAL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323850" y="1341438"/>
            <a:ext cx="1822450" cy="3667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AR" b="1" dirty="0">
                <a:solidFill>
                  <a:schemeClr val="accent6"/>
                </a:solidFill>
              </a:rPr>
              <a:t>ESTRATÉGICA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7493000" y="3548063"/>
            <a:ext cx="1428750" cy="3667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AR" b="1" dirty="0">
                <a:solidFill>
                  <a:schemeClr val="accent6"/>
                </a:solidFill>
              </a:rPr>
              <a:t>CULTURAL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4787900" y="5562600"/>
            <a:ext cx="1543050" cy="3667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AR" b="1" dirty="0">
                <a:solidFill>
                  <a:schemeClr val="accent6"/>
                </a:solidFill>
              </a:rPr>
              <a:t>SEMÁNTICA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2411413" y="3748088"/>
            <a:ext cx="1530350" cy="3667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AR" b="1" dirty="0" smtClean="0">
                <a:solidFill>
                  <a:schemeClr val="accent6"/>
                </a:solidFill>
              </a:rPr>
              <a:t>ACTORAL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611560" y="2797175"/>
            <a:ext cx="1544012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AR" b="1" dirty="0" smtClean="0">
                <a:solidFill>
                  <a:schemeClr val="accent6"/>
                </a:solidFill>
              </a:rPr>
              <a:t>FUNCIONAL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-60420" y="5391150"/>
            <a:ext cx="2232214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AR" b="1" dirty="0" smtClean="0">
                <a:solidFill>
                  <a:schemeClr val="accent6"/>
                </a:solidFill>
              </a:rPr>
              <a:t>TEMPO-ESPACIAL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14700" name="Text Box 12"/>
          <p:cNvSpPr txBox="1">
            <a:spLocks noChangeArrowheads="1"/>
          </p:cNvSpPr>
          <p:nvPr/>
        </p:nvSpPr>
        <p:spPr bwMode="auto">
          <a:xfrm>
            <a:off x="376238" y="2584450"/>
            <a:ext cx="3043237" cy="45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ES" sz="2400" u="sng">
              <a:latin typeface="Times New Roman" pitchFamily="18" charset="0"/>
            </a:endParaRPr>
          </a:p>
        </p:txBody>
      </p:sp>
      <p:sp>
        <p:nvSpPr>
          <p:cNvPr id="114701" name="Text Box 13"/>
          <p:cNvSpPr txBox="1">
            <a:spLocks noChangeArrowheads="1"/>
          </p:cNvSpPr>
          <p:nvPr/>
        </p:nvSpPr>
        <p:spPr bwMode="auto">
          <a:xfrm>
            <a:off x="179388" y="1773238"/>
            <a:ext cx="3127779" cy="10156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200" dirty="0" smtClean="0">
                <a:solidFill>
                  <a:schemeClr val="accent6"/>
                </a:solidFill>
              </a:rPr>
              <a:t>¿Para </a:t>
            </a:r>
            <a:r>
              <a:rPr lang="es-MX" sz="1200" dirty="0">
                <a:solidFill>
                  <a:schemeClr val="accent6"/>
                </a:solidFill>
              </a:rPr>
              <a:t>qué administrar el conocimiento? </a:t>
            </a:r>
            <a:r>
              <a:rPr lang="es-MX" sz="1200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es-MX" sz="1200" dirty="0" smtClean="0">
                <a:solidFill>
                  <a:schemeClr val="accent6"/>
                </a:solidFill>
              </a:rPr>
              <a:t>¿Qué </a:t>
            </a:r>
            <a:r>
              <a:rPr lang="es-MX" sz="1200" dirty="0" err="1" smtClean="0">
                <a:solidFill>
                  <a:schemeClr val="accent6"/>
                </a:solidFill>
              </a:rPr>
              <a:t>tenmos</a:t>
            </a:r>
            <a:r>
              <a:rPr lang="es-MX" sz="1200" dirty="0" smtClean="0">
                <a:solidFill>
                  <a:schemeClr val="accent6"/>
                </a:solidFill>
              </a:rPr>
              <a:t> que mejorar?</a:t>
            </a:r>
            <a:endParaRPr lang="es-MX" sz="1200" dirty="0">
              <a:solidFill>
                <a:schemeClr val="accent6"/>
              </a:solidFill>
            </a:endParaRPr>
          </a:p>
          <a:p>
            <a:r>
              <a:rPr lang="es-MX" sz="1200" dirty="0">
                <a:solidFill>
                  <a:schemeClr val="accent6"/>
                </a:solidFill>
              </a:rPr>
              <a:t>¿cuáles serían las ventajas comparativas? </a:t>
            </a:r>
          </a:p>
          <a:p>
            <a:r>
              <a:rPr lang="es-MX" sz="1200" dirty="0">
                <a:solidFill>
                  <a:schemeClr val="accent6"/>
                </a:solidFill>
              </a:rPr>
              <a:t>¿cuál es el conocimiento importante?</a:t>
            </a:r>
          </a:p>
          <a:p>
            <a:r>
              <a:rPr lang="es-MX" sz="1200" dirty="0">
                <a:solidFill>
                  <a:schemeClr val="accent6"/>
                </a:solidFill>
              </a:rPr>
              <a:t>¿qué convendría priorizar?</a:t>
            </a:r>
            <a:r>
              <a:rPr lang="en-US" sz="1000" dirty="0">
                <a:solidFill>
                  <a:schemeClr val="accent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4702" name="Text Box 14"/>
          <p:cNvSpPr txBox="1">
            <a:spLocks noChangeArrowheads="1"/>
          </p:cNvSpPr>
          <p:nvPr/>
        </p:nvSpPr>
        <p:spPr bwMode="auto">
          <a:xfrm>
            <a:off x="3635375" y="1211263"/>
            <a:ext cx="2447925" cy="156966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1200" dirty="0">
                <a:solidFill>
                  <a:schemeClr val="accent6"/>
                </a:solidFill>
              </a:rPr>
              <a:t>¿</a:t>
            </a:r>
            <a:r>
              <a:rPr lang="es-MX" sz="1200" dirty="0">
                <a:solidFill>
                  <a:schemeClr val="accent6"/>
                </a:solidFill>
              </a:rPr>
              <a:t>De qué manera podemos ordenar lo que hay y  luego lograr el acceso simple para la mayor  cantidad de usuarios?</a:t>
            </a:r>
          </a:p>
          <a:p>
            <a:r>
              <a:rPr lang="es-MX" sz="1200" dirty="0">
                <a:solidFill>
                  <a:schemeClr val="accent6"/>
                </a:solidFill>
              </a:rPr>
              <a:t> ¿Cómo lograr un conocimiento accesible y  no redundante pero rico en sus conexiones de sentido?</a:t>
            </a:r>
            <a:r>
              <a:rPr lang="en-US" sz="1200" u="sng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114703" name="Text Box 15"/>
          <p:cNvSpPr txBox="1">
            <a:spLocks noChangeArrowheads="1"/>
          </p:cNvSpPr>
          <p:nvPr/>
        </p:nvSpPr>
        <p:spPr bwMode="auto">
          <a:xfrm>
            <a:off x="6588225" y="1772817"/>
            <a:ext cx="2231926" cy="138499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chemeClr val="accent6"/>
                </a:solidFill>
              </a:rPr>
              <a:t>¿</a:t>
            </a:r>
            <a:r>
              <a:rPr lang="en-US" sz="1200" dirty="0" err="1" smtClean="0">
                <a:solidFill>
                  <a:schemeClr val="accent6"/>
                </a:solidFill>
              </a:rPr>
              <a:t>Cuáles</a:t>
            </a:r>
            <a:r>
              <a:rPr lang="en-US" sz="1200" dirty="0" smtClean="0">
                <a:solidFill>
                  <a:schemeClr val="accent6"/>
                </a:solidFill>
              </a:rPr>
              <a:t> son </a:t>
            </a:r>
            <a:r>
              <a:rPr lang="en-US" sz="1200" dirty="0" err="1" smtClean="0">
                <a:solidFill>
                  <a:schemeClr val="accent6"/>
                </a:solidFill>
              </a:rPr>
              <a:t>nuestras</a:t>
            </a:r>
            <a:r>
              <a:rPr lang="en-US" sz="1200" dirty="0" smtClean="0">
                <a:solidFill>
                  <a:schemeClr val="accent6"/>
                </a:solidFill>
              </a:rPr>
              <a:t>  </a:t>
            </a:r>
            <a:r>
              <a:rPr lang="en-US" sz="1200" dirty="0" err="1" smtClean="0">
                <a:solidFill>
                  <a:schemeClr val="accent6"/>
                </a:solidFill>
              </a:rPr>
              <a:t>herramientaas</a:t>
            </a:r>
            <a:r>
              <a:rPr lang="en-US" sz="1200" dirty="0" smtClean="0">
                <a:solidFill>
                  <a:schemeClr val="accent6"/>
                </a:solidFill>
              </a:rPr>
              <a:t> de </a:t>
            </a:r>
            <a:r>
              <a:rPr lang="en-US" sz="1200" dirty="0" err="1" smtClean="0">
                <a:solidFill>
                  <a:schemeClr val="accent6"/>
                </a:solidFill>
              </a:rPr>
              <a:t>administración</a:t>
            </a:r>
            <a:r>
              <a:rPr lang="en-US" sz="1200" dirty="0" smtClean="0">
                <a:solidFill>
                  <a:schemeClr val="accent6"/>
                </a:solidFill>
              </a:rPr>
              <a:t> del </a:t>
            </a:r>
            <a:r>
              <a:rPr lang="en-US" sz="1200" dirty="0" err="1" smtClean="0">
                <a:solidFill>
                  <a:schemeClr val="accent6"/>
                </a:solidFill>
              </a:rPr>
              <a:t>conocimiento</a:t>
            </a:r>
            <a:r>
              <a:rPr lang="en-US" sz="1200" dirty="0" smtClean="0">
                <a:solidFill>
                  <a:schemeClr val="accent6"/>
                </a:solidFill>
              </a:rPr>
              <a:t>? ¿</a:t>
            </a:r>
            <a:r>
              <a:rPr lang="en-US" sz="1200" dirty="0" err="1" smtClean="0">
                <a:solidFill>
                  <a:schemeClr val="accent6"/>
                </a:solidFill>
              </a:rPr>
              <a:t>Cuáles</a:t>
            </a:r>
            <a:r>
              <a:rPr lang="en-US" sz="1200" dirty="0" smtClean="0">
                <a:solidFill>
                  <a:schemeClr val="accent6"/>
                </a:solidFill>
              </a:rPr>
              <a:t> son </a:t>
            </a:r>
            <a:r>
              <a:rPr lang="en-US" sz="1200" dirty="0" err="1" smtClean="0">
                <a:solidFill>
                  <a:schemeClr val="accent6"/>
                </a:solidFill>
              </a:rPr>
              <a:t>las</a:t>
            </a:r>
            <a:r>
              <a:rPr lang="en-US" sz="1200" dirty="0" smtClean="0">
                <a:solidFill>
                  <a:schemeClr val="accent6"/>
                </a:solidFill>
              </a:rPr>
              <a:t> </a:t>
            </a:r>
            <a:r>
              <a:rPr lang="en-US" sz="1200" dirty="0" err="1" smtClean="0">
                <a:solidFill>
                  <a:schemeClr val="accent6"/>
                </a:solidFill>
              </a:rPr>
              <a:t>herramientas</a:t>
            </a:r>
            <a:r>
              <a:rPr lang="en-US" sz="1200" dirty="0" smtClean="0">
                <a:solidFill>
                  <a:schemeClr val="accent6"/>
                </a:solidFill>
              </a:rPr>
              <a:t> </a:t>
            </a:r>
            <a:r>
              <a:rPr lang="en-US" sz="1200" dirty="0" err="1" smtClean="0">
                <a:solidFill>
                  <a:schemeClr val="accent6"/>
                </a:solidFill>
              </a:rPr>
              <a:t>más</a:t>
            </a:r>
            <a:r>
              <a:rPr lang="en-US" sz="1200" dirty="0" smtClean="0">
                <a:solidFill>
                  <a:schemeClr val="accent6"/>
                </a:solidFill>
              </a:rPr>
              <a:t> </a:t>
            </a:r>
            <a:r>
              <a:rPr lang="en-US" sz="1200" dirty="0" err="1" smtClean="0">
                <a:solidFill>
                  <a:schemeClr val="accent6"/>
                </a:solidFill>
              </a:rPr>
              <a:t>eficaces</a:t>
            </a:r>
            <a:r>
              <a:rPr lang="en-US" sz="1200" dirty="0" smtClean="0">
                <a:solidFill>
                  <a:schemeClr val="accent6"/>
                </a:solidFill>
              </a:rPr>
              <a:t>? ¿</a:t>
            </a:r>
            <a:r>
              <a:rPr lang="en-US" sz="1200" dirty="0" err="1" smtClean="0">
                <a:solidFill>
                  <a:schemeClr val="accent6"/>
                </a:solidFill>
              </a:rPr>
              <a:t>Cuáles</a:t>
            </a:r>
            <a:r>
              <a:rPr lang="en-US" sz="1200" dirty="0" smtClean="0">
                <a:solidFill>
                  <a:schemeClr val="accent6"/>
                </a:solidFill>
              </a:rPr>
              <a:t> </a:t>
            </a:r>
            <a:r>
              <a:rPr lang="en-US" sz="1200" dirty="0" err="1" smtClean="0">
                <a:solidFill>
                  <a:schemeClr val="accent6"/>
                </a:solidFill>
              </a:rPr>
              <a:t>necesitamos</a:t>
            </a:r>
            <a:r>
              <a:rPr lang="en-US" sz="1200" dirty="0" smtClean="0">
                <a:solidFill>
                  <a:schemeClr val="accent6"/>
                </a:solidFill>
              </a:rPr>
              <a:t>?</a:t>
            </a:r>
          </a:p>
        </p:txBody>
      </p:sp>
      <p:sp>
        <p:nvSpPr>
          <p:cNvPr id="114704" name="Text Box 16"/>
          <p:cNvSpPr txBox="1">
            <a:spLocks noChangeArrowheads="1"/>
          </p:cNvSpPr>
          <p:nvPr/>
        </p:nvSpPr>
        <p:spPr bwMode="auto">
          <a:xfrm>
            <a:off x="6948488" y="3861048"/>
            <a:ext cx="2195512" cy="199906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AR" sz="1200" dirty="0" smtClean="0">
                <a:solidFill>
                  <a:schemeClr val="accent6"/>
                </a:solidFill>
              </a:rPr>
              <a:t>¿Cuáles son nuestras reglas del juego? ¿Cómo </a:t>
            </a:r>
            <a:r>
              <a:rPr lang="es-AR" sz="1200" dirty="0">
                <a:solidFill>
                  <a:schemeClr val="accent6"/>
                </a:solidFill>
              </a:rPr>
              <a:t>consolidar </a:t>
            </a:r>
            <a:r>
              <a:rPr lang="es-AR" sz="1200" dirty="0" smtClean="0">
                <a:solidFill>
                  <a:schemeClr val="accent6"/>
                </a:solidFill>
              </a:rPr>
              <a:t>confianza </a:t>
            </a:r>
            <a:r>
              <a:rPr lang="es-AR" sz="1200" dirty="0">
                <a:solidFill>
                  <a:schemeClr val="accent6"/>
                </a:solidFill>
              </a:rPr>
              <a:t>y </a:t>
            </a:r>
            <a:r>
              <a:rPr lang="es-AR" sz="1200" dirty="0" smtClean="0">
                <a:solidFill>
                  <a:schemeClr val="accent6"/>
                </a:solidFill>
              </a:rPr>
              <a:t>acercamiento? ¿Cómo  alentar la </a:t>
            </a:r>
            <a:r>
              <a:rPr lang="es-AR" sz="1200" dirty="0" err="1" smtClean="0">
                <a:solidFill>
                  <a:schemeClr val="accent6"/>
                </a:solidFill>
              </a:rPr>
              <a:t>coopetencia</a:t>
            </a:r>
            <a:r>
              <a:rPr lang="es-AR" sz="1200" dirty="0" smtClean="0">
                <a:solidFill>
                  <a:schemeClr val="accent6"/>
                </a:solidFill>
              </a:rPr>
              <a:t> ?¿Cómo </a:t>
            </a:r>
            <a:r>
              <a:rPr lang="es-AR" sz="1200" dirty="0">
                <a:solidFill>
                  <a:schemeClr val="accent6"/>
                </a:solidFill>
              </a:rPr>
              <a:t>fomentar la creatividad? </a:t>
            </a:r>
            <a:r>
              <a:rPr lang="es-MX" sz="1200" dirty="0" smtClean="0">
                <a:solidFill>
                  <a:schemeClr val="accent6"/>
                </a:solidFill>
              </a:rPr>
              <a:t>¿Cuáles </a:t>
            </a:r>
            <a:r>
              <a:rPr lang="es-MX" sz="1200" dirty="0">
                <a:solidFill>
                  <a:schemeClr val="accent6"/>
                </a:solidFill>
              </a:rPr>
              <a:t>son los</a:t>
            </a:r>
            <a:r>
              <a:rPr lang="es-AR" sz="1200" dirty="0">
                <a:solidFill>
                  <a:schemeClr val="accent6"/>
                </a:solidFill>
              </a:rPr>
              <a:t> canales genuinos de comunicación e intercambio del conocimiento?</a:t>
            </a:r>
            <a:r>
              <a:rPr lang="en-US" sz="12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114705" name="Freeform 17"/>
          <p:cNvSpPr>
            <a:spLocks/>
          </p:cNvSpPr>
          <p:nvPr/>
        </p:nvSpPr>
        <p:spPr bwMode="auto">
          <a:xfrm>
            <a:off x="5508625" y="1208088"/>
            <a:ext cx="1223963" cy="1825625"/>
          </a:xfrm>
          <a:custGeom>
            <a:avLst/>
            <a:gdLst/>
            <a:ahLst/>
            <a:cxnLst>
              <a:cxn ang="0">
                <a:pos x="0" y="1172"/>
              </a:cxn>
              <a:cxn ang="0">
                <a:pos x="499" y="1218"/>
              </a:cxn>
              <a:cxn ang="0">
                <a:pos x="317" y="174"/>
              </a:cxn>
              <a:cxn ang="0">
                <a:pos x="771" y="174"/>
              </a:cxn>
            </a:cxnLst>
            <a:rect l="0" t="0" r="r" b="b"/>
            <a:pathLst>
              <a:path w="771" h="1384">
                <a:moveTo>
                  <a:pt x="0" y="1172"/>
                </a:moveTo>
                <a:cubicBezTo>
                  <a:pt x="223" y="1278"/>
                  <a:pt x="446" y="1384"/>
                  <a:pt x="499" y="1218"/>
                </a:cubicBezTo>
                <a:cubicBezTo>
                  <a:pt x="552" y="1052"/>
                  <a:pt x="272" y="348"/>
                  <a:pt x="317" y="174"/>
                </a:cubicBezTo>
                <a:cubicBezTo>
                  <a:pt x="362" y="0"/>
                  <a:pt x="566" y="87"/>
                  <a:pt x="771" y="174"/>
                </a:cubicBezTo>
              </a:path>
            </a:pathLst>
          </a:custGeom>
          <a:noFill/>
          <a:ln w="508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4706" name="Freeform 18"/>
          <p:cNvSpPr>
            <a:spLocks/>
          </p:cNvSpPr>
          <p:nvPr/>
        </p:nvSpPr>
        <p:spPr bwMode="auto">
          <a:xfrm>
            <a:off x="2089150" y="1114425"/>
            <a:ext cx="1546225" cy="2109788"/>
          </a:xfrm>
          <a:custGeom>
            <a:avLst/>
            <a:gdLst/>
            <a:ahLst/>
            <a:cxnLst>
              <a:cxn ang="0">
                <a:pos x="67" y="233"/>
              </a:cxn>
              <a:cxn ang="0">
                <a:pos x="113" y="279"/>
              </a:cxn>
              <a:cxn ang="0">
                <a:pos x="748" y="143"/>
              </a:cxn>
              <a:cxn ang="0">
                <a:pos x="702" y="1140"/>
              </a:cxn>
              <a:cxn ang="0">
                <a:pos x="974" y="1277"/>
              </a:cxn>
            </a:cxnLst>
            <a:rect l="0" t="0" r="r" b="b"/>
            <a:pathLst>
              <a:path w="974" h="1329">
                <a:moveTo>
                  <a:pt x="67" y="233"/>
                </a:moveTo>
                <a:cubicBezTo>
                  <a:pt x="33" y="263"/>
                  <a:pt x="0" y="294"/>
                  <a:pt x="113" y="279"/>
                </a:cubicBezTo>
                <a:cubicBezTo>
                  <a:pt x="226" y="264"/>
                  <a:pt x="650" y="0"/>
                  <a:pt x="748" y="143"/>
                </a:cubicBezTo>
                <a:cubicBezTo>
                  <a:pt x="846" y="286"/>
                  <a:pt x="664" y="951"/>
                  <a:pt x="702" y="1140"/>
                </a:cubicBezTo>
                <a:cubicBezTo>
                  <a:pt x="740" y="1329"/>
                  <a:pt x="857" y="1303"/>
                  <a:pt x="974" y="1277"/>
                </a:cubicBezTo>
              </a:path>
            </a:pathLst>
          </a:custGeom>
          <a:noFill/>
          <a:ln w="508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4707" name="Text Box 19"/>
          <p:cNvSpPr txBox="1">
            <a:spLocks noChangeArrowheads="1"/>
          </p:cNvSpPr>
          <p:nvPr/>
        </p:nvSpPr>
        <p:spPr bwMode="auto">
          <a:xfrm>
            <a:off x="4716463" y="4019580"/>
            <a:ext cx="2089150" cy="156966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1200" b="1" dirty="0" smtClean="0">
                <a:solidFill>
                  <a:schemeClr val="accent6"/>
                </a:solidFill>
              </a:rPr>
              <a:t>¿ Cuál</a:t>
            </a:r>
            <a:r>
              <a:rPr lang="es-AR" sz="1200" dirty="0" smtClean="0">
                <a:solidFill>
                  <a:schemeClr val="accent6"/>
                </a:solidFill>
              </a:rPr>
              <a:t> es el significado de nuestras palabras? Hay coherencia entre lo que </a:t>
            </a:r>
            <a:r>
              <a:rPr lang="es-AR" sz="1200" dirty="0" err="1" smtClean="0">
                <a:solidFill>
                  <a:schemeClr val="accent6"/>
                </a:solidFill>
              </a:rPr>
              <a:t>dedimos</a:t>
            </a:r>
            <a:r>
              <a:rPr lang="es-AR" sz="1200" dirty="0" smtClean="0">
                <a:solidFill>
                  <a:schemeClr val="accent6"/>
                </a:solidFill>
              </a:rPr>
              <a:t> y lo que hacemos?¿Cómo  generar </a:t>
            </a:r>
            <a:r>
              <a:rPr lang="es-AR" sz="1200" dirty="0">
                <a:solidFill>
                  <a:schemeClr val="accent6"/>
                </a:solidFill>
              </a:rPr>
              <a:t>acuerdos de sentido, </a:t>
            </a:r>
            <a:r>
              <a:rPr lang="es-AR" sz="1200" dirty="0" smtClean="0">
                <a:solidFill>
                  <a:schemeClr val="accent6"/>
                </a:solidFill>
              </a:rPr>
              <a:t>alinear lo </a:t>
            </a:r>
            <a:r>
              <a:rPr lang="es-AR" sz="1200" dirty="0">
                <a:solidFill>
                  <a:schemeClr val="accent6"/>
                </a:solidFill>
              </a:rPr>
              <a:t>que queremos decir </a:t>
            </a:r>
            <a:r>
              <a:rPr lang="es-AR" sz="1200" dirty="0" smtClean="0">
                <a:solidFill>
                  <a:schemeClr val="accent6"/>
                </a:solidFill>
              </a:rPr>
              <a:t>y </a:t>
            </a:r>
            <a:r>
              <a:rPr lang="es-AR" sz="1200" dirty="0">
                <a:solidFill>
                  <a:schemeClr val="accent6"/>
                </a:solidFill>
              </a:rPr>
              <a:t>lo que </a:t>
            </a:r>
            <a:r>
              <a:rPr lang="es-AR" sz="1200" dirty="0" smtClean="0">
                <a:solidFill>
                  <a:schemeClr val="accent6"/>
                </a:solidFill>
              </a:rPr>
              <a:t>decimos?</a:t>
            </a:r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114708" name="Text Box 20"/>
          <p:cNvSpPr txBox="1">
            <a:spLocks noChangeArrowheads="1"/>
          </p:cNvSpPr>
          <p:nvPr/>
        </p:nvSpPr>
        <p:spPr bwMode="auto">
          <a:xfrm>
            <a:off x="2411413" y="4108450"/>
            <a:ext cx="2089150" cy="166199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1200" dirty="0">
                <a:solidFill>
                  <a:schemeClr val="accent6"/>
                </a:solidFill>
              </a:rPr>
              <a:t>¿Quiénes pueden </a:t>
            </a:r>
            <a:r>
              <a:rPr lang="es-AR" sz="1200" dirty="0" err="1">
                <a:solidFill>
                  <a:schemeClr val="accent6"/>
                </a:solidFill>
              </a:rPr>
              <a:t>fogonear</a:t>
            </a:r>
            <a:r>
              <a:rPr lang="es-AR" sz="1200" dirty="0">
                <a:solidFill>
                  <a:schemeClr val="accent6"/>
                </a:solidFill>
              </a:rPr>
              <a:t> estos nuevos procesos? </a:t>
            </a:r>
            <a:r>
              <a:rPr lang="es-AR" dirty="0">
                <a:solidFill>
                  <a:schemeClr val="accent6"/>
                </a:solidFill>
              </a:rPr>
              <a:t> </a:t>
            </a:r>
            <a:r>
              <a:rPr lang="es-AR" sz="1200" dirty="0">
                <a:solidFill>
                  <a:schemeClr val="accent6"/>
                </a:solidFill>
              </a:rPr>
              <a:t>Dónde están los protagonistas? ¿Cuáles son las </a:t>
            </a:r>
            <a:r>
              <a:rPr lang="es-AR" sz="1200" dirty="0" smtClean="0">
                <a:solidFill>
                  <a:schemeClr val="accent6"/>
                </a:solidFill>
              </a:rPr>
              <a:t>nuevos roles </a:t>
            </a:r>
            <a:r>
              <a:rPr lang="es-AR" sz="1200" dirty="0">
                <a:solidFill>
                  <a:schemeClr val="accent6"/>
                </a:solidFill>
              </a:rPr>
              <a:t>¿cómo podemos capacitar y capacitarnos en esta nueva perspectiva? </a:t>
            </a:r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114709" name="Freeform 21"/>
          <p:cNvSpPr>
            <a:spLocks/>
          </p:cNvSpPr>
          <p:nvPr/>
        </p:nvSpPr>
        <p:spPr bwMode="auto">
          <a:xfrm>
            <a:off x="6229350" y="3763963"/>
            <a:ext cx="719138" cy="2363787"/>
          </a:xfrm>
          <a:custGeom>
            <a:avLst/>
            <a:gdLst/>
            <a:ahLst/>
            <a:cxnLst>
              <a:cxn ang="0">
                <a:pos x="453" y="0"/>
              </a:cxn>
              <a:cxn ang="0">
                <a:pos x="317" y="1270"/>
              </a:cxn>
              <a:cxn ang="0">
                <a:pos x="0" y="1315"/>
              </a:cxn>
            </a:cxnLst>
            <a:rect l="0" t="0" r="r" b="b"/>
            <a:pathLst>
              <a:path w="453" h="1489">
                <a:moveTo>
                  <a:pt x="453" y="0"/>
                </a:moveTo>
                <a:cubicBezTo>
                  <a:pt x="422" y="525"/>
                  <a:pt x="392" y="1051"/>
                  <a:pt x="317" y="1270"/>
                </a:cubicBezTo>
                <a:cubicBezTo>
                  <a:pt x="242" y="1489"/>
                  <a:pt x="121" y="1402"/>
                  <a:pt x="0" y="1315"/>
                </a:cubicBezTo>
              </a:path>
            </a:pathLst>
          </a:custGeom>
          <a:noFill/>
          <a:ln w="508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4710" name="Freeform 22"/>
          <p:cNvSpPr>
            <a:spLocks/>
          </p:cNvSpPr>
          <p:nvPr/>
        </p:nvSpPr>
        <p:spPr bwMode="auto">
          <a:xfrm>
            <a:off x="3924300" y="3721100"/>
            <a:ext cx="792163" cy="2028825"/>
          </a:xfrm>
          <a:custGeom>
            <a:avLst/>
            <a:gdLst/>
            <a:ahLst/>
            <a:cxnLst>
              <a:cxn ang="0">
                <a:pos x="499" y="1278"/>
              </a:cxn>
              <a:cxn ang="0">
                <a:pos x="363" y="189"/>
              </a:cxn>
              <a:cxn ang="0">
                <a:pos x="0" y="144"/>
              </a:cxn>
            </a:cxnLst>
            <a:rect l="0" t="0" r="r" b="b"/>
            <a:pathLst>
              <a:path w="499" h="1278">
                <a:moveTo>
                  <a:pt x="499" y="1278"/>
                </a:moveTo>
                <a:cubicBezTo>
                  <a:pt x="472" y="828"/>
                  <a:pt x="446" y="378"/>
                  <a:pt x="363" y="189"/>
                </a:cubicBezTo>
                <a:cubicBezTo>
                  <a:pt x="280" y="0"/>
                  <a:pt x="140" y="72"/>
                  <a:pt x="0" y="144"/>
                </a:cubicBezTo>
              </a:path>
            </a:pathLst>
          </a:custGeom>
          <a:noFill/>
          <a:ln w="508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4711" name="Text Box 23"/>
          <p:cNvSpPr txBox="1">
            <a:spLocks noChangeArrowheads="1"/>
          </p:cNvSpPr>
          <p:nvPr/>
        </p:nvSpPr>
        <p:spPr bwMode="auto">
          <a:xfrm>
            <a:off x="322263" y="4376738"/>
            <a:ext cx="2089150" cy="10156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1200" dirty="0" smtClean="0">
                <a:solidFill>
                  <a:schemeClr val="accent6"/>
                </a:solidFill>
              </a:rPr>
              <a:t>¿Cómo </a:t>
            </a:r>
            <a:r>
              <a:rPr lang="es-AR" sz="1200" dirty="0">
                <a:solidFill>
                  <a:schemeClr val="accent6"/>
                </a:solidFill>
              </a:rPr>
              <a:t>son nuestros espacios y tiempos de trabajo?  </a:t>
            </a:r>
            <a:r>
              <a:rPr lang="es-AR" sz="1200" dirty="0" smtClean="0">
                <a:solidFill>
                  <a:schemeClr val="accent6"/>
                </a:solidFill>
              </a:rPr>
              <a:t>¿Permiten </a:t>
            </a:r>
            <a:r>
              <a:rPr lang="es-AR" sz="1200" dirty="0">
                <a:solidFill>
                  <a:schemeClr val="accent6"/>
                </a:solidFill>
              </a:rPr>
              <a:t>la reflexión? </a:t>
            </a:r>
            <a:r>
              <a:rPr lang="es-AR" sz="1200" dirty="0" smtClean="0">
                <a:solidFill>
                  <a:schemeClr val="accent6"/>
                </a:solidFill>
              </a:rPr>
              <a:t>El intercambio? </a:t>
            </a:r>
            <a:r>
              <a:rPr lang="es-AR" sz="1200" dirty="0">
                <a:solidFill>
                  <a:schemeClr val="accent6"/>
                </a:solidFill>
              </a:rPr>
              <a:t>El aprendizajes?  </a:t>
            </a:r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114712" name="Text Box 24"/>
          <p:cNvSpPr txBox="1">
            <a:spLocks noChangeArrowheads="1"/>
          </p:cNvSpPr>
          <p:nvPr/>
        </p:nvSpPr>
        <p:spPr bwMode="auto">
          <a:xfrm>
            <a:off x="323850" y="3157538"/>
            <a:ext cx="2592388" cy="83099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1200" dirty="0" smtClean="0">
                <a:solidFill>
                  <a:schemeClr val="accent6"/>
                </a:solidFill>
              </a:rPr>
              <a:t>¿Cómo </a:t>
            </a:r>
            <a:r>
              <a:rPr lang="es-AR" sz="1200" dirty="0">
                <a:solidFill>
                  <a:schemeClr val="accent6"/>
                </a:solidFill>
              </a:rPr>
              <a:t>afectan las decisiones a la organización? ¿Cómo planificar y ordenar las acciones requeridas, los procesos, los resultados? </a:t>
            </a:r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114713" name="Freeform 25"/>
          <p:cNvSpPr>
            <a:spLocks/>
          </p:cNvSpPr>
          <p:nvPr/>
        </p:nvSpPr>
        <p:spPr bwMode="auto">
          <a:xfrm>
            <a:off x="1719263" y="3995738"/>
            <a:ext cx="576262" cy="2105025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227" y="1315"/>
              </a:cxn>
              <a:cxn ang="0">
                <a:pos x="0" y="1270"/>
              </a:cxn>
            </a:cxnLst>
            <a:rect l="0" t="0" r="r" b="b"/>
            <a:pathLst>
              <a:path w="363" h="1527">
                <a:moveTo>
                  <a:pt x="363" y="0"/>
                </a:moveTo>
                <a:cubicBezTo>
                  <a:pt x="325" y="551"/>
                  <a:pt x="288" y="1103"/>
                  <a:pt x="227" y="1315"/>
                </a:cubicBezTo>
                <a:cubicBezTo>
                  <a:pt x="166" y="1527"/>
                  <a:pt x="83" y="1398"/>
                  <a:pt x="0" y="1270"/>
                </a:cubicBezTo>
              </a:path>
            </a:pathLst>
          </a:custGeom>
          <a:noFill/>
          <a:ln w="508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4714" name="Freeform 26"/>
          <p:cNvSpPr>
            <a:spLocks/>
          </p:cNvSpPr>
          <p:nvPr/>
        </p:nvSpPr>
        <p:spPr bwMode="auto">
          <a:xfrm>
            <a:off x="166688" y="2635597"/>
            <a:ext cx="444872" cy="2593603"/>
          </a:xfrm>
          <a:custGeom>
            <a:avLst/>
            <a:gdLst/>
            <a:ahLst/>
            <a:cxnLst>
              <a:cxn ang="0">
                <a:pos x="98" y="2344"/>
              </a:cxn>
              <a:cxn ang="0">
                <a:pos x="53" y="348"/>
              </a:cxn>
              <a:cxn ang="0">
                <a:pos x="416" y="257"/>
              </a:cxn>
            </a:cxnLst>
            <a:rect l="0" t="0" r="r" b="b"/>
            <a:pathLst>
              <a:path w="416" h="2344">
                <a:moveTo>
                  <a:pt x="98" y="2344"/>
                </a:moveTo>
                <a:cubicBezTo>
                  <a:pt x="49" y="1520"/>
                  <a:pt x="0" y="696"/>
                  <a:pt x="53" y="348"/>
                </a:cubicBezTo>
                <a:cubicBezTo>
                  <a:pt x="106" y="0"/>
                  <a:pt x="261" y="128"/>
                  <a:pt x="416" y="257"/>
                </a:cubicBezTo>
              </a:path>
            </a:pathLst>
          </a:custGeom>
          <a:noFill/>
          <a:ln w="508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4718" name="Freeform 30"/>
          <p:cNvSpPr>
            <a:spLocks/>
          </p:cNvSpPr>
          <p:nvPr/>
        </p:nvSpPr>
        <p:spPr bwMode="auto">
          <a:xfrm>
            <a:off x="8043863" y="1444625"/>
            <a:ext cx="1128712" cy="1946275"/>
          </a:xfrm>
          <a:custGeom>
            <a:avLst/>
            <a:gdLst/>
            <a:ahLst/>
            <a:cxnLst>
              <a:cxn ang="0">
                <a:pos x="454" y="16"/>
              </a:cxn>
              <a:cxn ang="0">
                <a:pos x="635" y="242"/>
              </a:cxn>
              <a:cxn ang="0">
                <a:pos x="0" y="1467"/>
              </a:cxn>
            </a:cxnLst>
            <a:rect l="0" t="0" r="r" b="b"/>
            <a:pathLst>
              <a:path w="711" h="1467">
                <a:moveTo>
                  <a:pt x="454" y="16"/>
                </a:moveTo>
                <a:cubicBezTo>
                  <a:pt x="582" y="8"/>
                  <a:pt x="711" y="0"/>
                  <a:pt x="635" y="242"/>
                </a:cubicBezTo>
                <a:cubicBezTo>
                  <a:pt x="559" y="484"/>
                  <a:pt x="279" y="975"/>
                  <a:pt x="0" y="1467"/>
                </a:cubicBezTo>
              </a:path>
            </a:pathLst>
          </a:custGeom>
          <a:noFill/>
          <a:ln w="508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116013" y="4683809"/>
            <a:ext cx="8027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s-ES_tradnl" b="1">
                <a:solidFill>
                  <a:schemeClr val="accent6"/>
                </a:solidFill>
                <a:latin typeface="Arial Narrow" pitchFamily="34" charset="0"/>
              </a:rPr>
              <a:t>Hay silos e islas de conocimiento. </a:t>
            </a:r>
            <a:r>
              <a:rPr lang="es-ES_tradnl">
                <a:solidFill>
                  <a:schemeClr val="accent6"/>
                </a:solidFill>
                <a:latin typeface="Arial Narrow" pitchFamily="34" charset="0"/>
              </a:rPr>
              <a:t>Promover un entorno colaborativo. Que los integrantes de la organización compartan y difundan  el conocimiento tácito y explícito que poseen.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116013" y="1557338"/>
            <a:ext cx="7848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_tradnl" b="1">
                <a:solidFill>
                  <a:schemeClr val="accent6"/>
                </a:solidFill>
                <a:latin typeface="Arial Narrow" pitchFamily="34" charset="0"/>
              </a:rPr>
              <a:t>No se reconoce el conocimiento existente</a:t>
            </a:r>
            <a:r>
              <a:rPr lang="es-ES_tradnl">
                <a:solidFill>
                  <a:schemeClr val="accent6"/>
                </a:solidFill>
                <a:latin typeface="Arial Narrow" pitchFamily="34" charset="0"/>
              </a:rPr>
              <a:t>: Identificar los conocimientos fundamentales de la Organización. Cartografiarlos: ¿Qué se sabe? ¿Quién lo sabe? y ponerlo a disposición de los usuarios.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069975" y="2708275"/>
            <a:ext cx="80740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_tradnl" b="1" dirty="0">
                <a:solidFill>
                  <a:schemeClr val="accent6"/>
                </a:solidFill>
                <a:latin typeface="Arial Narrow" pitchFamily="34" charset="0"/>
              </a:rPr>
              <a:t>El conocimiento está disperso por toda la </a:t>
            </a:r>
            <a:r>
              <a:rPr lang="es-ES_tradnl" b="1" dirty="0" smtClean="0">
                <a:solidFill>
                  <a:schemeClr val="accent6"/>
                </a:solidFill>
                <a:latin typeface="Arial Narrow" pitchFamily="34" charset="0"/>
              </a:rPr>
              <a:t>red</a:t>
            </a:r>
            <a:r>
              <a:rPr lang="es-ES_tradnl" dirty="0" smtClean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es-ES" dirty="0">
                <a:solidFill>
                  <a:schemeClr val="accent6"/>
                </a:solidFill>
                <a:latin typeface="Arial Narrow" pitchFamily="34" charset="0"/>
              </a:rPr>
              <a:t>Registrar el conocimiento en documentos, bases de datos y programas informáticos.</a:t>
            </a:r>
            <a:r>
              <a:rPr lang="es-ES_tradnl" dirty="0">
                <a:solidFill>
                  <a:schemeClr val="accent6"/>
                </a:solidFill>
                <a:latin typeface="Arial Narrow" pitchFamily="34" charset="0"/>
              </a:rPr>
              <a:t>Crear repositorios de conocimiento y desarrollar infraestructura y tecnologías de la información para organización, distribución, acceso y uso</a:t>
            </a:r>
            <a:r>
              <a:rPr lang="es-ES_tradnl" dirty="0" smtClean="0">
                <a:solidFill>
                  <a:schemeClr val="accent6"/>
                </a:solidFill>
                <a:latin typeface="Arial Narrow" pitchFamily="34" charset="0"/>
              </a:rPr>
              <a:t>.</a:t>
            </a:r>
          </a:p>
          <a:p>
            <a:pPr eaLnBrk="1" hangingPunct="1"/>
            <a:endParaRPr lang="es-ES_tradnl" dirty="0" smtClean="0">
              <a:solidFill>
                <a:schemeClr val="accent6"/>
              </a:solidFill>
              <a:latin typeface="Arial Narrow" pitchFamily="34" charset="0"/>
            </a:endParaRPr>
          </a:p>
          <a:p>
            <a:pPr eaLnBrk="1" hangingPunct="1"/>
            <a:endParaRPr lang="es-ES" dirty="0">
              <a:solidFill>
                <a:schemeClr val="accent6"/>
              </a:solidFill>
              <a:latin typeface="Arial Narrow" pitchFamily="34" charset="0"/>
            </a:endParaRPr>
          </a:p>
          <a:p>
            <a:pPr eaLnBrk="1" hangingPunct="1"/>
            <a:endParaRPr lang="es-ES_tradnl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044575" y="3789363"/>
            <a:ext cx="60035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_tradnl" b="1" dirty="0" smtClean="0">
                <a:solidFill>
                  <a:schemeClr val="accent6"/>
                </a:solidFill>
                <a:latin typeface="Arial Narrow" pitchFamily="34" charset="0"/>
              </a:rPr>
              <a:t>Se </a:t>
            </a:r>
            <a:r>
              <a:rPr lang="es-ES_tradnl" b="1" dirty="0">
                <a:solidFill>
                  <a:schemeClr val="accent6"/>
                </a:solidFill>
                <a:latin typeface="Arial Narrow" pitchFamily="34" charset="0"/>
              </a:rPr>
              <a:t>quiere iniciar un plan de GC. </a:t>
            </a:r>
            <a:r>
              <a:rPr lang="es-ES_tradnl" dirty="0">
                <a:solidFill>
                  <a:schemeClr val="accent6"/>
                </a:solidFill>
                <a:latin typeface="Arial Narrow" pitchFamily="34" charset="0"/>
              </a:rPr>
              <a:t>Elaborar dispositivos para conocer</a:t>
            </a:r>
          </a:p>
          <a:p>
            <a:pPr eaLnBrk="1" hangingPunct="1"/>
            <a:r>
              <a:rPr lang="es-ES_tradnl" dirty="0">
                <a:solidFill>
                  <a:schemeClr val="accent6"/>
                </a:solidFill>
                <a:latin typeface="Arial Narrow" pitchFamily="34" charset="0"/>
              </a:rPr>
              <a:t> la demanda de conocimiento de los usuarios externos e internos.</a:t>
            </a:r>
            <a:endParaRPr lang="es-AR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322263" y="1772543"/>
            <a:ext cx="720725" cy="503238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 sz="200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83976" name="AutoShape 8"/>
          <p:cNvSpPr>
            <a:spLocks noChangeArrowheads="1"/>
          </p:cNvSpPr>
          <p:nvPr/>
        </p:nvSpPr>
        <p:spPr bwMode="auto">
          <a:xfrm>
            <a:off x="323850" y="2739331"/>
            <a:ext cx="720725" cy="503237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83977" name="AutoShape 9"/>
          <p:cNvSpPr>
            <a:spLocks noChangeArrowheads="1"/>
          </p:cNvSpPr>
          <p:nvPr/>
        </p:nvSpPr>
        <p:spPr bwMode="auto">
          <a:xfrm>
            <a:off x="323850" y="3861693"/>
            <a:ext cx="720725" cy="503238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83978" name="AutoShape 10"/>
          <p:cNvSpPr>
            <a:spLocks noChangeArrowheads="1"/>
          </p:cNvSpPr>
          <p:nvPr/>
        </p:nvSpPr>
        <p:spPr bwMode="auto">
          <a:xfrm>
            <a:off x="323850" y="4853881"/>
            <a:ext cx="720725" cy="503237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90805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2400" kern="0" dirty="0">
                <a:solidFill>
                  <a:schemeClr val="bg1"/>
                </a:solidFill>
                <a:latin typeface="Arial Narrow" pitchFamily="34" charset="0"/>
              </a:rPr>
              <a:t>La Gestión del Conocimiento por Proyectos</a:t>
            </a:r>
            <a:endParaRPr lang="es-ES" sz="2400" kern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22883" y="5734074"/>
            <a:ext cx="720725" cy="503238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auto">
          <a:xfrm>
            <a:off x="1116013" y="5589588"/>
            <a:ext cx="7883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b="1">
                <a:solidFill>
                  <a:schemeClr val="accent6"/>
                </a:solidFill>
                <a:latin typeface="Arial Narrow" pitchFamily="34" charset="0"/>
              </a:rPr>
              <a:t>Se quiere mejorar la aplicación del conocimiento y medir resultados. </a:t>
            </a:r>
            <a:r>
              <a:rPr lang="es-ES_tradnl">
                <a:solidFill>
                  <a:schemeClr val="accent6"/>
                </a:solidFill>
                <a:latin typeface="Arial Narrow" pitchFamily="34" charset="0"/>
              </a:rPr>
              <a:t>Incentivar el uso de conocimiento existente, mejorar procesos, aplicarlo a la producción de servicios y productos. Generar indicadores y momentos de evaluación y medición.</a:t>
            </a:r>
          </a:p>
        </p:txBody>
      </p:sp>
      <p:sp>
        <p:nvSpPr>
          <p:cNvPr id="17" name="1 Marcador de pie de página"/>
          <p:cNvSpPr>
            <a:spLocks noGrp="1"/>
          </p:cNvSpPr>
          <p:nvPr>
            <p:ph type="ftr" sz="quarter" idx="13"/>
          </p:nvPr>
        </p:nvSpPr>
        <p:spPr>
          <a:xfrm>
            <a:off x="4572000" y="6597650"/>
            <a:ext cx="4537075" cy="287338"/>
          </a:xfrm>
        </p:spPr>
        <p:txBody>
          <a:bodyPr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003366"/>
                </a:solidFill>
              </a:rPr>
              <a:t>Mercedes Jones – El Trabajo en Red como Estrategia</a:t>
            </a:r>
            <a:endParaRPr lang="es-ES" dirty="0">
              <a:solidFill>
                <a:srgbClr val="003366"/>
              </a:solidFill>
            </a:endParaRPr>
          </a:p>
        </p:txBody>
      </p:sp>
      <p:sp>
        <p:nvSpPr>
          <p:cNvPr id="18" name="1 Marcador de pie de página"/>
          <p:cNvSpPr txBox="1">
            <a:spLocks noGrp="1"/>
          </p:cNvSpPr>
          <p:nvPr/>
        </p:nvSpPr>
        <p:spPr>
          <a:xfrm>
            <a:off x="0" y="6570663"/>
            <a:ext cx="1042988" cy="287337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s-ES" dirty="0" smtClean="0">
                <a:solidFill>
                  <a:srgbClr val="003366"/>
                </a:solidFill>
                <a:latin typeface="Arial" charset="0"/>
                <a:cs typeface="+mn-cs"/>
              </a:rPr>
              <a:t>Pagina </a:t>
            </a:r>
            <a:fld id="{18EE7DEC-723E-4607-86E3-6FAA4C8B0FD8}" type="slidenum">
              <a:rPr lang="es-ES" smtClean="0">
                <a:solidFill>
                  <a:srgbClr val="003366"/>
                </a:solidFill>
                <a:latin typeface="Arial" charset="0"/>
                <a:cs typeface="+mn-cs"/>
              </a:rPr>
              <a:pPr algn="l">
                <a:defRPr/>
              </a:pPr>
              <a:t>64</a:t>
            </a:fld>
            <a:endParaRPr lang="es-ES" dirty="0">
              <a:solidFill>
                <a:srgbClr val="003366"/>
              </a:solidFill>
              <a:latin typeface="Arial" charset="0"/>
              <a:cs typeface="+mn-cs"/>
            </a:endParaRPr>
          </a:p>
        </p:txBody>
      </p:sp>
      <p:sp>
        <p:nvSpPr>
          <p:cNvPr id="19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64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/>
      <p:bldP spid="83972" grpId="0"/>
      <p:bldP spid="83973" grpId="0"/>
      <p:bldP spid="1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90805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2400" kern="0" dirty="0">
                <a:solidFill>
                  <a:schemeClr val="bg1"/>
                </a:solidFill>
                <a:latin typeface="Arial Narrow" pitchFamily="34" charset="0"/>
              </a:rPr>
              <a:t>La implementación de un Sistema de GC: Tres etapas</a:t>
            </a:r>
            <a:endParaRPr lang="es-ES" sz="2400" kern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07504" y="1412776"/>
            <a:ext cx="2232248" cy="108012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s-AR" sz="1400" b="1" dirty="0">
                <a:solidFill>
                  <a:schemeClr val="bg1"/>
                </a:solidFill>
                <a:latin typeface="Arial Narrow" pitchFamily="34" charset="0"/>
              </a:rPr>
              <a:t>Etapa Uno</a:t>
            </a:r>
          </a:p>
          <a:p>
            <a:pPr algn="ctr">
              <a:spcBef>
                <a:spcPct val="50000"/>
              </a:spcBef>
              <a:defRPr/>
            </a:pPr>
            <a:r>
              <a:rPr lang="es-AR" sz="1400" b="1" dirty="0">
                <a:solidFill>
                  <a:schemeClr val="bg1"/>
                </a:solidFill>
                <a:latin typeface="Arial Narrow" pitchFamily="34" charset="0"/>
              </a:rPr>
              <a:t> Preparación y planificación del SGC</a:t>
            </a:r>
            <a:endParaRPr lang="es-E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451208" y="1412776"/>
            <a:ext cx="4240088" cy="10801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s-AR" sz="1400" b="1" dirty="0">
                <a:solidFill>
                  <a:schemeClr val="bg1"/>
                </a:solidFill>
                <a:latin typeface="Arial Narrow" pitchFamily="34" charset="0"/>
              </a:rPr>
              <a:t>Etapa Dos</a:t>
            </a:r>
          </a:p>
          <a:p>
            <a:pPr algn="ctr">
              <a:spcBef>
                <a:spcPct val="50000"/>
              </a:spcBef>
              <a:defRPr/>
            </a:pPr>
            <a:r>
              <a:rPr lang="es-AR" sz="1400" b="1" dirty="0">
                <a:solidFill>
                  <a:schemeClr val="bg1"/>
                </a:solidFill>
                <a:latin typeface="Arial Narrow" pitchFamily="34" charset="0"/>
              </a:rPr>
              <a:t> Desarrollo y puesta en marcha del SGC</a:t>
            </a:r>
            <a:endParaRPr lang="es-E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804249" y="1412776"/>
            <a:ext cx="2232248" cy="108012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s-AR" sz="1400" b="1" dirty="0">
                <a:solidFill>
                  <a:schemeClr val="bg1"/>
                </a:solidFill>
                <a:latin typeface="Arial Narrow" pitchFamily="34" charset="0"/>
              </a:rPr>
              <a:t>Etapa Tres</a:t>
            </a:r>
          </a:p>
          <a:p>
            <a:pPr algn="ctr">
              <a:spcBef>
                <a:spcPct val="50000"/>
              </a:spcBef>
              <a:defRPr/>
            </a:pPr>
            <a:r>
              <a:rPr lang="es-AR" sz="1400" b="1" dirty="0">
                <a:solidFill>
                  <a:schemeClr val="bg1"/>
                </a:solidFill>
                <a:latin typeface="Arial Narrow" pitchFamily="34" charset="0"/>
              </a:rPr>
              <a:t>Seguimiento y ajuste del SGC</a:t>
            </a:r>
            <a:endParaRPr lang="es-E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79388" y="2787650"/>
            <a:ext cx="2089150" cy="1303338"/>
            <a:chOff x="197716" y="2636912"/>
            <a:chExt cx="2088232" cy="1303128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197716" y="2636912"/>
              <a:ext cx="2088232" cy="13031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s-AR" sz="1400" b="1">
                  <a:latin typeface="Arial Narrow" pitchFamily="34" charset="0"/>
                </a:rPr>
                <a:t>Fase 1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309880" y="2983304"/>
              <a:ext cx="1872208" cy="864096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s-AR" sz="1400" b="1" dirty="0">
                  <a:solidFill>
                    <a:schemeClr val="bg1"/>
                  </a:solidFill>
                  <a:latin typeface="Arial Narrow" pitchFamily="34" charset="0"/>
                </a:rPr>
                <a:t>Definiciones Básicas: objetivos, escala, resultados,</a:t>
              </a:r>
              <a:endParaRPr lang="en-US" sz="1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484438" y="2781300"/>
            <a:ext cx="2087562" cy="1303338"/>
            <a:chOff x="197716" y="2636912"/>
            <a:chExt cx="2088232" cy="1303128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197716" y="2636912"/>
              <a:ext cx="2088232" cy="13031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s-AR" sz="1400" b="1" dirty="0">
                  <a:latin typeface="Arial Narrow" pitchFamily="34" charset="0"/>
                </a:rPr>
                <a:t>Fase 2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309880" y="2983304"/>
              <a:ext cx="1872208" cy="86409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s-AR" sz="1400" b="1" dirty="0">
                  <a:solidFill>
                    <a:schemeClr val="bg1"/>
                  </a:solidFill>
                  <a:latin typeface="Arial Narrow" pitchFamily="34" charset="0"/>
                </a:rPr>
                <a:t>Gestión de  personas/equipo</a:t>
              </a:r>
              <a:endParaRPr lang="es-ES" sz="1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625975" y="2781300"/>
            <a:ext cx="2087563" cy="1303338"/>
            <a:chOff x="197716" y="2636912"/>
            <a:chExt cx="2088232" cy="1303128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197716" y="2636912"/>
              <a:ext cx="2088232" cy="13031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s-AR" sz="1400" b="1" dirty="0">
                  <a:latin typeface="Arial Narrow" pitchFamily="34" charset="0"/>
                </a:rPr>
                <a:t>Fase 5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309880" y="2983304"/>
              <a:ext cx="1872208" cy="86409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s-AR" sz="1400" b="1" dirty="0">
                  <a:solidFill>
                    <a:schemeClr val="bg1"/>
                  </a:solidFill>
                  <a:latin typeface="Arial Narrow" pitchFamily="34" charset="0"/>
                </a:rPr>
                <a:t>Gestión de TIC</a:t>
              </a:r>
              <a:endParaRPr lang="es-ES" sz="1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484438" y="4573588"/>
            <a:ext cx="2087562" cy="1303337"/>
            <a:chOff x="197716" y="2636912"/>
            <a:chExt cx="2088232" cy="1303128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197716" y="2636912"/>
              <a:ext cx="2088232" cy="13031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s-AR" sz="1400" b="1" dirty="0">
                  <a:latin typeface="Arial Narrow" pitchFamily="34" charset="0"/>
                </a:rPr>
                <a:t>Fase 3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309880" y="2983304"/>
              <a:ext cx="1872208" cy="86409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s-AR" sz="1400" b="1" dirty="0">
                  <a:solidFill>
                    <a:schemeClr val="bg1"/>
                  </a:solidFill>
                  <a:latin typeface="Arial Narrow" pitchFamily="34" charset="0"/>
                </a:rPr>
                <a:t>Gestión de contenidos de conocimiento</a:t>
              </a:r>
              <a:endParaRPr lang="es-ES" sz="1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4625975" y="4573588"/>
            <a:ext cx="2087563" cy="1303337"/>
            <a:chOff x="197716" y="2636912"/>
            <a:chExt cx="2088232" cy="1303128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197716" y="2636912"/>
              <a:ext cx="2088232" cy="13031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s-AR" sz="1400" b="1" dirty="0">
                  <a:latin typeface="Arial Narrow" pitchFamily="34" charset="0"/>
                </a:rPr>
                <a:t>Fase 4</a:t>
              </a: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309880" y="2983304"/>
              <a:ext cx="1872208" cy="86409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s-AR" sz="1400" b="1" dirty="0">
                  <a:solidFill>
                    <a:schemeClr val="bg1"/>
                  </a:solidFill>
                  <a:latin typeface="Arial Narrow" pitchFamily="34" charset="0"/>
                </a:rPr>
                <a:t>Gestión de entorno organizacional</a:t>
              </a:r>
              <a:endParaRPr lang="es-ES" sz="1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6875463" y="2781300"/>
            <a:ext cx="2089150" cy="1303338"/>
            <a:chOff x="197716" y="2636912"/>
            <a:chExt cx="2088232" cy="1303128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197716" y="2636912"/>
              <a:ext cx="2088232" cy="13031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s-AR" sz="1400" b="1" dirty="0">
                  <a:latin typeface="Arial Narrow" pitchFamily="34" charset="0"/>
                </a:rPr>
                <a:t>Fase 6</a:t>
              </a: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309880" y="2983304"/>
              <a:ext cx="1872208" cy="864096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s-AR" sz="1400" b="1" dirty="0">
                  <a:solidFill>
                    <a:schemeClr val="bg1"/>
                  </a:solidFill>
                  <a:latin typeface="Arial Narrow" pitchFamily="34" charset="0"/>
                </a:rPr>
                <a:t>Monitoreo y desarrollo del conocimiento</a:t>
              </a:r>
              <a:endParaRPr lang="es-ES" sz="1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4" name="Group 28"/>
          <p:cNvGrpSpPr>
            <a:grpSpLocks/>
          </p:cNvGrpSpPr>
          <p:nvPr/>
        </p:nvGrpSpPr>
        <p:grpSpPr bwMode="auto">
          <a:xfrm>
            <a:off x="6834188" y="4581525"/>
            <a:ext cx="2089150" cy="1301750"/>
            <a:chOff x="197716" y="2636912"/>
            <a:chExt cx="2088232" cy="1303128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197716" y="2636912"/>
              <a:ext cx="2088232" cy="13031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s-AR" sz="1400" b="1" dirty="0">
                  <a:latin typeface="Arial Narrow" pitchFamily="34" charset="0"/>
                </a:rPr>
                <a:t>Fase 7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309880" y="2983304"/>
              <a:ext cx="1872208" cy="864096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s-AR" sz="1400" b="1" dirty="0">
                  <a:solidFill>
                    <a:schemeClr val="bg1"/>
                  </a:solidFill>
                  <a:latin typeface="Arial Narrow" pitchFamily="34" charset="0"/>
                </a:rPr>
                <a:t>Mejoramiento del sistema SGC</a:t>
              </a:r>
              <a:endParaRPr lang="es-ES" sz="1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32" name="Right Arrow 31"/>
          <p:cNvSpPr/>
          <p:nvPr/>
        </p:nvSpPr>
        <p:spPr bwMode="auto">
          <a:xfrm>
            <a:off x="2124075" y="3357563"/>
            <a:ext cx="503238" cy="431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5400000">
            <a:off x="3312319" y="4142582"/>
            <a:ext cx="503237" cy="431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16200000">
            <a:off x="5431631" y="4126707"/>
            <a:ext cx="503237" cy="431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 rot="5400000">
            <a:off x="7668419" y="4142582"/>
            <a:ext cx="503237" cy="431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6" name="Right Arrow 35"/>
          <p:cNvSpPr/>
          <p:nvPr/>
        </p:nvSpPr>
        <p:spPr bwMode="auto">
          <a:xfrm>
            <a:off x="6610350" y="3362325"/>
            <a:ext cx="503238" cy="431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4373563" y="5137150"/>
            <a:ext cx="504825" cy="431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9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572000" y="6597650"/>
            <a:ext cx="4537075" cy="287338"/>
          </a:xfrm>
        </p:spPr>
        <p:txBody>
          <a:bodyPr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003366"/>
                </a:solidFill>
              </a:rPr>
              <a:t>Mercedes Jones – El Trabajo en Red como Estrategia</a:t>
            </a:r>
            <a:endParaRPr lang="es-ES" dirty="0">
              <a:solidFill>
                <a:srgbClr val="003366"/>
              </a:solidFill>
            </a:endParaRPr>
          </a:p>
        </p:txBody>
      </p:sp>
      <p:sp>
        <p:nvSpPr>
          <p:cNvPr id="40" name="1 Marcador de pie de página"/>
          <p:cNvSpPr txBox="1">
            <a:spLocks noGrp="1"/>
          </p:cNvSpPr>
          <p:nvPr/>
        </p:nvSpPr>
        <p:spPr>
          <a:xfrm>
            <a:off x="0" y="6570663"/>
            <a:ext cx="1042988" cy="287337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s-ES" dirty="0" smtClean="0">
                <a:solidFill>
                  <a:srgbClr val="003366"/>
                </a:solidFill>
                <a:latin typeface="Arial" charset="0"/>
                <a:cs typeface="+mn-cs"/>
              </a:rPr>
              <a:t>Pagina </a:t>
            </a:r>
            <a:fld id="{A6B14E64-B46B-4AE8-AF0F-665297B22E77}" type="slidenum">
              <a:rPr lang="es-ES" smtClean="0">
                <a:solidFill>
                  <a:srgbClr val="003366"/>
                </a:solidFill>
                <a:latin typeface="Arial" charset="0"/>
                <a:cs typeface="+mn-cs"/>
              </a:rPr>
              <a:pPr algn="l">
                <a:defRPr/>
              </a:pPr>
              <a:t>65</a:t>
            </a:fld>
            <a:endParaRPr lang="es-ES" dirty="0">
              <a:solidFill>
                <a:srgbClr val="003366"/>
              </a:solidFill>
              <a:latin typeface="Arial" charset="0"/>
              <a:cs typeface="+mn-cs"/>
            </a:endParaRPr>
          </a:p>
        </p:txBody>
      </p:sp>
      <p:sp>
        <p:nvSpPr>
          <p:cNvPr id="38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65</a:t>
            </a:fld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052513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2400" kern="0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Prácticas de Gestión y Herramientas </a:t>
            </a:r>
            <a:endParaRPr lang="es-ES" sz="2400" kern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5 Rectángulo redondeado"/>
          <p:cNvSpPr/>
          <p:nvPr/>
        </p:nvSpPr>
        <p:spPr bwMode="auto">
          <a:xfrm>
            <a:off x="899592" y="1772816"/>
            <a:ext cx="2736304" cy="4464496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defRPr/>
            </a:pPr>
            <a:r>
              <a:rPr lang="es-ES" sz="2000" dirty="0">
                <a:solidFill>
                  <a:schemeClr val="bg1"/>
                </a:solidFill>
                <a:latin typeface="Arial Narrow" pitchFamily="34" charset="0"/>
                <a:ea typeface="Times New Roman"/>
              </a:rPr>
              <a:t>Generación/ Incorporación</a:t>
            </a:r>
          </a:p>
        </p:txBody>
      </p:sp>
      <p:sp>
        <p:nvSpPr>
          <p:cNvPr id="7" name="6 Rectángulo redondeado"/>
          <p:cNvSpPr/>
          <p:nvPr/>
        </p:nvSpPr>
        <p:spPr bwMode="auto">
          <a:xfrm>
            <a:off x="3707904" y="1844824"/>
            <a:ext cx="5400600" cy="43204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173038" indent="-173038" algn="just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buFont typeface="Arial" pitchFamily="34" charset="0"/>
              <a:buChar char="•"/>
              <a:defRPr/>
            </a:pPr>
            <a:r>
              <a:rPr lang="es-ES" sz="1200" dirty="0">
                <a:solidFill>
                  <a:schemeClr val="accent6"/>
                </a:solidFill>
                <a:latin typeface="Arial Narrow" pitchFamily="34" charset="0"/>
                <a:ea typeface="Times New Roman"/>
              </a:rPr>
              <a:t>Técnicas de creatividad</a:t>
            </a:r>
          </a:p>
          <a:p>
            <a:pPr marL="173038" indent="-173038" algn="just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buFont typeface="Arial" pitchFamily="34" charset="0"/>
              <a:buChar char="•"/>
              <a:defRPr/>
            </a:pPr>
            <a:r>
              <a:rPr lang="es-ES_tradnl" sz="1200" dirty="0">
                <a:solidFill>
                  <a:schemeClr val="accent6"/>
                </a:solidFill>
                <a:latin typeface="Arial Narrow" pitchFamily="34" charset="0"/>
                <a:ea typeface="Times New Roman"/>
              </a:rPr>
              <a:t>Investigación y desarrollo</a:t>
            </a:r>
            <a:endParaRPr lang="es-ES" sz="1200" dirty="0">
              <a:solidFill>
                <a:schemeClr val="accent6"/>
              </a:solidFill>
              <a:latin typeface="Arial Narrow" pitchFamily="34" charset="0"/>
              <a:ea typeface="Times New Roman"/>
            </a:endParaRPr>
          </a:p>
          <a:p>
            <a:pPr marL="173038" indent="-173038" algn="just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buFont typeface="Arial" pitchFamily="34" charset="0"/>
              <a:buChar char="•"/>
              <a:defRPr/>
            </a:pPr>
            <a:r>
              <a:rPr lang="es-ES" sz="1200" dirty="0">
                <a:solidFill>
                  <a:schemeClr val="accent6"/>
                </a:solidFill>
                <a:latin typeface="Arial Narrow" pitchFamily="34" charset="0"/>
                <a:ea typeface="Times New Roman"/>
              </a:rPr>
              <a:t>Minería de textos</a:t>
            </a:r>
          </a:p>
          <a:p>
            <a:pPr marL="173038" indent="-173038" algn="just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buFont typeface="Arial" pitchFamily="34" charset="0"/>
              <a:buChar char="•"/>
              <a:defRPr/>
            </a:pPr>
            <a:r>
              <a:rPr lang="es-ES_tradnl" sz="1200" dirty="0">
                <a:solidFill>
                  <a:schemeClr val="accent6"/>
                </a:solidFill>
                <a:latin typeface="Arial Narrow" pitchFamily="34" charset="0"/>
                <a:ea typeface="Times New Roman"/>
              </a:rPr>
              <a:t>Consultorías</a:t>
            </a:r>
            <a:endParaRPr lang="es-ES" sz="1200" dirty="0">
              <a:solidFill>
                <a:schemeClr val="accent6"/>
              </a:solidFill>
              <a:latin typeface="Arial Narrow" pitchFamily="34" charset="0"/>
              <a:ea typeface="Times New Roman"/>
            </a:endParaRPr>
          </a:p>
          <a:p>
            <a:pPr marL="173038" indent="-173038" algn="just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buFont typeface="Arial" pitchFamily="34" charset="0"/>
              <a:buChar char="•"/>
              <a:defRPr/>
            </a:pPr>
            <a:r>
              <a:rPr lang="es-ES_tradnl" sz="1200" dirty="0">
                <a:solidFill>
                  <a:schemeClr val="accent6"/>
                </a:solidFill>
                <a:latin typeface="Arial Narrow" pitchFamily="34" charset="0"/>
                <a:ea typeface="Times New Roman"/>
              </a:rPr>
              <a:t>Ferias de conocimiento</a:t>
            </a:r>
            <a:endParaRPr lang="es-ES" sz="1200" dirty="0">
              <a:solidFill>
                <a:schemeClr val="accent6"/>
              </a:solidFill>
              <a:latin typeface="Arial Narrow" pitchFamily="34" charset="0"/>
              <a:ea typeface="Times New Roman"/>
            </a:endParaRPr>
          </a:p>
          <a:p>
            <a:pPr marL="173038" indent="-173038" algn="just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buFont typeface="Arial" pitchFamily="34" charset="0"/>
              <a:buChar char="•"/>
              <a:defRPr/>
            </a:pPr>
            <a:r>
              <a:rPr lang="es-ES_tradnl" sz="1200" dirty="0">
                <a:solidFill>
                  <a:schemeClr val="accent6"/>
                </a:solidFill>
                <a:latin typeface="Arial Narrow" pitchFamily="34" charset="0"/>
                <a:ea typeface="Times New Roman"/>
              </a:rPr>
              <a:t>Historias, cuentos, relatos</a:t>
            </a:r>
          </a:p>
          <a:p>
            <a:pPr marL="173038" indent="-173038" algn="just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buFont typeface="Arial" pitchFamily="34" charset="0"/>
              <a:buChar char="•"/>
              <a:defRPr/>
            </a:pPr>
            <a:r>
              <a:rPr lang="es-ES_tradnl" sz="1200" dirty="0">
                <a:solidFill>
                  <a:schemeClr val="accent6"/>
                </a:solidFill>
                <a:latin typeface="Arial Narrow" pitchFamily="34" charset="0"/>
                <a:ea typeface="Times New Roman"/>
              </a:rPr>
              <a:t>Espacios comunes</a:t>
            </a:r>
            <a:endParaRPr lang="es-ES" sz="1200" dirty="0">
              <a:solidFill>
                <a:schemeClr val="accent6"/>
              </a:solidFill>
              <a:latin typeface="Arial Narrow" pitchFamily="34" charset="0"/>
              <a:ea typeface="Times New Roman"/>
            </a:endParaRPr>
          </a:p>
          <a:p>
            <a:pPr marL="173038" indent="-173038" algn="just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buFont typeface="Arial" pitchFamily="34" charset="0"/>
              <a:buChar char="•"/>
              <a:defRPr/>
            </a:pPr>
            <a:r>
              <a:rPr lang="es-ES_tradnl" sz="1200" dirty="0">
                <a:solidFill>
                  <a:schemeClr val="accent6"/>
                </a:solidFill>
                <a:latin typeface="Arial Narrow" pitchFamily="34" charset="0"/>
                <a:ea typeface="Times New Roman"/>
              </a:rPr>
              <a:t>Internet/Buscadores/Navegadores</a:t>
            </a:r>
            <a:endParaRPr lang="es-ES" sz="1200" dirty="0">
              <a:solidFill>
                <a:schemeClr val="accent6"/>
              </a:solidFill>
              <a:latin typeface="Arial Narrow" pitchFamily="34" charset="0"/>
              <a:ea typeface="Times New Roman"/>
            </a:endParaRPr>
          </a:p>
          <a:p>
            <a:pPr marL="173038" indent="-173038" algn="just" fontAlgn="auto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buFont typeface="Arial" pitchFamily="34" charset="0"/>
              <a:buChar char="•"/>
              <a:defRPr/>
            </a:pPr>
            <a:r>
              <a:rPr lang="es-ES" sz="1200" dirty="0">
                <a:solidFill>
                  <a:schemeClr val="accent6"/>
                </a:solidFill>
                <a:latin typeface="Arial Narrow" pitchFamily="34" charset="0"/>
                <a:ea typeface="Times New Roman"/>
              </a:rPr>
              <a:t>Tecnologías colaborativas (wiki, redes sociales)</a:t>
            </a:r>
          </a:p>
          <a:p>
            <a:pPr marL="173038" indent="-173038" algn="just" fontAlgn="auto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buFont typeface="Arial" pitchFamily="34" charset="0"/>
              <a:buChar char="•"/>
              <a:defRPr/>
            </a:pPr>
            <a:r>
              <a:rPr lang="es-ES_tradnl" sz="1200" dirty="0">
                <a:solidFill>
                  <a:schemeClr val="accent6"/>
                </a:solidFill>
                <a:latin typeface="Arial Narrow" pitchFamily="34" charset="0"/>
                <a:ea typeface="Times New Roman"/>
              </a:rPr>
              <a:t>Convenios con centros académicos</a:t>
            </a:r>
          </a:p>
          <a:p>
            <a:pPr marL="173038" indent="-173038" algn="just" fontAlgn="auto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buFont typeface="Arial" pitchFamily="34" charset="0"/>
              <a:buChar char="•"/>
              <a:defRPr/>
            </a:pPr>
            <a:r>
              <a:rPr lang="es-ES_tradnl" sz="1200" dirty="0">
                <a:solidFill>
                  <a:schemeClr val="accent6"/>
                </a:solidFill>
                <a:latin typeface="Arial Narrow" pitchFamily="34" charset="0"/>
                <a:ea typeface="Times New Roman"/>
              </a:rPr>
              <a:t>Comunidades de expertos</a:t>
            </a:r>
          </a:p>
          <a:p>
            <a:pPr marL="173038" indent="-173038" algn="just" fontAlgn="auto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buFont typeface="Arial" pitchFamily="34" charset="0"/>
              <a:buChar char="•"/>
              <a:defRPr/>
            </a:pPr>
            <a:r>
              <a:rPr lang="es-ES_tradnl" sz="1200" dirty="0">
                <a:solidFill>
                  <a:schemeClr val="accent6"/>
                </a:solidFill>
                <a:latin typeface="Arial Narrow" pitchFamily="34" charset="0"/>
                <a:ea typeface="Times New Roman"/>
              </a:rPr>
              <a:t>Licencias/patentes</a:t>
            </a:r>
            <a:endParaRPr lang="es-ES" sz="1200" dirty="0">
              <a:solidFill>
                <a:schemeClr val="accent6"/>
              </a:solidFill>
              <a:latin typeface="Arial Narrow" pitchFamily="34" charset="0"/>
              <a:ea typeface="Times New Roman"/>
            </a:endParaRPr>
          </a:p>
        </p:txBody>
      </p:sp>
      <p:grpSp>
        <p:nvGrpSpPr>
          <p:cNvPr id="96265" name="7 Grupo"/>
          <p:cNvGrpSpPr>
            <a:grpSpLocks/>
          </p:cNvGrpSpPr>
          <p:nvPr/>
        </p:nvGrpSpPr>
        <p:grpSpPr bwMode="auto">
          <a:xfrm>
            <a:off x="-36513" y="1773238"/>
            <a:ext cx="833438" cy="4362450"/>
            <a:chOff x="395536" y="1412776"/>
            <a:chExt cx="834008" cy="4362400"/>
          </a:xfrm>
        </p:grpSpPr>
        <p:pic>
          <p:nvPicPr>
            <p:cNvPr id="96268" name="Picture 9" descr="http://www.unipamplona.edu.co/unipamplona/hermesoft/portalIG/home_33/recursos/km/imagenes/11062008/objetos_conocimiento.jpg"/>
            <p:cNvPicPr>
              <a:picLocks noChangeAspect="1" noChangeArrowheads="1"/>
            </p:cNvPicPr>
            <p:nvPr/>
          </p:nvPicPr>
          <p:blipFill>
            <a:blip r:embed="rId3" r:link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68" y="2204864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69" name="Picture 7" descr="http://www.unipamplona.edu.co/unipamplona/hermesoft/portalIG/home_33/recursos/km/imagenes/11062008/lecciones_aprendidas.jpg"/>
            <p:cNvPicPr>
              <a:picLocks noChangeAspect="1" noChangeArrowheads="1"/>
            </p:cNvPicPr>
            <p:nvPr/>
          </p:nvPicPr>
          <p:blipFill>
            <a:blip r:embed="rId5" r:link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013176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70" name="Picture 5" descr="http://www.unipamplona.edu.co/unipamplona/hermesoft/portalIG/home_33/recursos/km/imagenes/11062008/foros.jpg"/>
            <p:cNvPicPr>
              <a:picLocks noChangeAspect="1" noChangeArrowheads="1"/>
            </p:cNvPicPr>
            <p:nvPr/>
          </p:nvPicPr>
          <p:blipFill>
            <a:blip r:embed="rId7" r:link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077072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71" name="Picture 3" descr="http://www.unipamplona.edu.co/unipamplona/hermesoft/portalIG/home_33/recursos/km/imagenes/11062008/grupos.jpg"/>
            <p:cNvPicPr>
              <a:picLocks noChangeAspect="1" noChangeArrowheads="1"/>
            </p:cNvPicPr>
            <p:nvPr/>
          </p:nvPicPr>
          <p:blipFill>
            <a:blip r:embed="rId9" r:link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24" y="3171056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72" name="Picture 1" descr="http://www.unipamplona.edu.co/unipamplona/hermesoft/portalIG/home_33/recursos/km/imagenes/11062008/formacion.jpg"/>
            <p:cNvPicPr>
              <a:picLocks noChangeAspect="1" noChangeArrowheads="1"/>
            </p:cNvPicPr>
            <p:nvPr/>
          </p:nvPicPr>
          <p:blipFill>
            <a:blip r:embed="rId11" r:link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412776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572000" y="6597650"/>
            <a:ext cx="4537075" cy="287338"/>
          </a:xfrm>
        </p:spPr>
        <p:txBody>
          <a:bodyPr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003366"/>
                </a:solidFill>
              </a:rPr>
              <a:t>Mercedes Jones – El Trabajo en Red como Estrategia</a:t>
            </a:r>
            <a:endParaRPr lang="es-ES" dirty="0">
              <a:solidFill>
                <a:srgbClr val="003366"/>
              </a:solidFill>
            </a:endParaRPr>
          </a:p>
        </p:txBody>
      </p:sp>
      <p:sp>
        <p:nvSpPr>
          <p:cNvPr id="16" name="1 Marcador de pie de página"/>
          <p:cNvSpPr txBox="1">
            <a:spLocks noGrp="1"/>
          </p:cNvSpPr>
          <p:nvPr/>
        </p:nvSpPr>
        <p:spPr>
          <a:xfrm>
            <a:off x="0" y="6570663"/>
            <a:ext cx="1042988" cy="287337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s-ES" dirty="0" smtClean="0">
                <a:solidFill>
                  <a:srgbClr val="003366"/>
                </a:solidFill>
                <a:latin typeface="Arial" charset="0"/>
                <a:cs typeface="+mn-cs"/>
              </a:rPr>
              <a:t>Pagina </a:t>
            </a:r>
            <a:fld id="{EEDE87F8-5091-41A0-B659-D8863B1BC191}" type="slidenum">
              <a:rPr lang="es-ES" smtClean="0">
                <a:solidFill>
                  <a:srgbClr val="003366"/>
                </a:solidFill>
                <a:latin typeface="Arial" charset="0"/>
                <a:cs typeface="+mn-cs"/>
              </a:rPr>
              <a:pPr algn="l">
                <a:defRPr/>
              </a:pPr>
              <a:t>66</a:t>
            </a:fld>
            <a:endParaRPr lang="es-ES" dirty="0">
              <a:solidFill>
                <a:srgbClr val="003366"/>
              </a:solidFill>
              <a:latin typeface="Arial" charset="0"/>
              <a:cs typeface="+mn-cs"/>
            </a:endParaRPr>
          </a:p>
        </p:txBody>
      </p:sp>
      <p:sp>
        <p:nvSpPr>
          <p:cNvPr id="14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66</a:t>
            </a:fld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052513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2400" kern="0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Prácticas de Gestión y Herramientas </a:t>
            </a:r>
            <a:endParaRPr lang="es-ES" sz="2400" kern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5 Rectángulo redondeado"/>
          <p:cNvSpPr/>
          <p:nvPr/>
        </p:nvSpPr>
        <p:spPr bwMode="auto">
          <a:xfrm>
            <a:off x="827584" y="1772816"/>
            <a:ext cx="2736304" cy="4464496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defRPr/>
            </a:pPr>
            <a:r>
              <a:rPr lang="es-ES" sz="2000" dirty="0">
                <a:solidFill>
                  <a:schemeClr val="bg1"/>
                </a:solidFill>
                <a:latin typeface="Arial Narrow" pitchFamily="34" charset="0"/>
                <a:ea typeface="Times New Roman"/>
              </a:rPr>
              <a:t>Organización/ Codificación/Almacenamiento</a:t>
            </a:r>
          </a:p>
        </p:txBody>
      </p:sp>
      <p:sp>
        <p:nvSpPr>
          <p:cNvPr id="7" name="6 Rectángulo redondeado"/>
          <p:cNvSpPr/>
          <p:nvPr/>
        </p:nvSpPr>
        <p:spPr bwMode="auto">
          <a:xfrm>
            <a:off x="3635896" y="1844824"/>
            <a:ext cx="5400600" cy="43204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173038" indent="-173038" algn="just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buFont typeface="Arial" pitchFamily="34" charset="0"/>
              <a:buChar char="•"/>
              <a:defRPr/>
            </a:pPr>
            <a:r>
              <a:rPr lang="es-ES_tradnl" dirty="0">
                <a:solidFill>
                  <a:schemeClr val="accent6"/>
                </a:solidFill>
                <a:latin typeface="Arial Narrow" pitchFamily="34" charset="0"/>
                <a:ea typeface="Times New Roman"/>
              </a:rPr>
              <a:t>Sistematización, documentación, registro</a:t>
            </a:r>
            <a:endParaRPr lang="es-ES" dirty="0">
              <a:solidFill>
                <a:schemeClr val="accent6"/>
              </a:solidFill>
              <a:latin typeface="Arial Narrow" pitchFamily="34" charset="0"/>
              <a:ea typeface="Times New Roman"/>
            </a:endParaRPr>
          </a:p>
          <a:p>
            <a:pPr marL="173038" indent="-173038" algn="just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accent6"/>
                </a:solidFill>
                <a:latin typeface="Arial Narrow" pitchFamily="34" charset="0"/>
                <a:ea typeface="Times New Roman"/>
              </a:rPr>
              <a:t>Depósitos, archivos de conocimiento, bibliotecas virtuales</a:t>
            </a:r>
          </a:p>
          <a:p>
            <a:pPr marL="173038" indent="-173038" algn="just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buFont typeface="Arial" pitchFamily="34" charset="0"/>
              <a:buChar char="•"/>
              <a:defRPr/>
            </a:pPr>
            <a:r>
              <a:rPr lang="es-ES_tradnl" dirty="0">
                <a:solidFill>
                  <a:schemeClr val="accent6"/>
                </a:solidFill>
                <a:latin typeface="Arial Narrow" pitchFamily="34" charset="0"/>
                <a:ea typeface="Times New Roman"/>
              </a:rPr>
              <a:t>Directorio de Expertos</a:t>
            </a:r>
            <a:endParaRPr lang="es-ES" dirty="0">
              <a:solidFill>
                <a:schemeClr val="accent6"/>
              </a:solidFill>
              <a:latin typeface="Arial Narrow" pitchFamily="34" charset="0"/>
              <a:ea typeface="Times New Roman"/>
            </a:endParaRPr>
          </a:p>
          <a:p>
            <a:pPr marL="173038" indent="-173038" algn="just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accent6"/>
                </a:solidFill>
                <a:latin typeface="Arial Narrow" pitchFamily="34" charset="0"/>
                <a:ea typeface="Times New Roman"/>
              </a:rPr>
              <a:t>Cartografía o mapeo del conocimiento</a:t>
            </a:r>
          </a:p>
          <a:p>
            <a:pPr marL="173038" indent="-173038" algn="just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accent6"/>
                </a:solidFill>
                <a:latin typeface="Arial Narrow" pitchFamily="34" charset="0"/>
                <a:ea typeface="Times New Roman"/>
              </a:rPr>
              <a:t>Inventario/auditoría de información</a:t>
            </a:r>
          </a:p>
          <a:p>
            <a:pPr marL="173038" indent="-173038" algn="just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accent6"/>
                </a:solidFill>
                <a:latin typeface="Arial Narrow" pitchFamily="34" charset="0"/>
                <a:ea typeface="Times New Roman"/>
              </a:rPr>
              <a:t>Medición del Capital Intelectual</a:t>
            </a:r>
          </a:p>
        </p:txBody>
      </p:sp>
      <p:grpSp>
        <p:nvGrpSpPr>
          <p:cNvPr id="97289" name="7 Grupo"/>
          <p:cNvGrpSpPr>
            <a:grpSpLocks/>
          </p:cNvGrpSpPr>
          <p:nvPr/>
        </p:nvGrpSpPr>
        <p:grpSpPr bwMode="auto">
          <a:xfrm>
            <a:off x="-36513" y="1773238"/>
            <a:ext cx="833438" cy="4362450"/>
            <a:chOff x="395536" y="1412776"/>
            <a:chExt cx="834008" cy="4362400"/>
          </a:xfrm>
        </p:grpSpPr>
        <p:pic>
          <p:nvPicPr>
            <p:cNvPr id="97292" name="Picture 9" descr="http://www.unipamplona.edu.co/unipamplona/hermesoft/portalIG/home_33/recursos/km/imagenes/11062008/objetos_conocimiento.jpg"/>
            <p:cNvPicPr>
              <a:picLocks noChangeAspect="1" noChangeArrowheads="1"/>
            </p:cNvPicPr>
            <p:nvPr/>
          </p:nvPicPr>
          <p:blipFill>
            <a:blip r:embed="rId3" r:link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68" y="2204864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293" name="Picture 7" descr="http://www.unipamplona.edu.co/unipamplona/hermesoft/portalIG/home_33/recursos/km/imagenes/11062008/lecciones_aprendidas.jpg"/>
            <p:cNvPicPr>
              <a:picLocks noChangeAspect="1" noChangeArrowheads="1"/>
            </p:cNvPicPr>
            <p:nvPr/>
          </p:nvPicPr>
          <p:blipFill>
            <a:blip r:embed="rId5" r:link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013176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294" name="Picture 5" descr="http://www.unipamplona.edu.co/unipamplona/hermesoft/portalIG/home_33/recursos/km/imagenes/11062008/foros.jpg"/>
            <p:cNvPicPr>
              <a:picLocks noChangeAspect="1" noChangeArrowheads="1"/>
            </p:cNvPicPr>
            <p:nvPr/>
          </p:nvPicPr>
          <p:blipFill>
            <a:blip r:embed="rId7" r:link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077072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295" name="Picture 3" descr="http://www.unipamplona.edu.co/unipamplona/hermesoft/portalIG/home_33/recursos/km/imagenes/11062008/grupos.jpg"/>
            <p:cNvPicPr>
              <a:picLocks noChangeAspect="1" noChangeArrowheads="1"/>
            </p:cNvPicPr>
            <p:nvPr/>
          </p:nvPicPr>
          <p:blipFill>
            <a:blip r:embed="rId9" r:link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24" y="3171056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296" name="Picture 1" descr="http://www.unipamplona.edu.co/unipamplona/hermesoft/portalIG/home_33/recursos/km/imagenes/11062008/formacion.jpg"/>
            <p:cNvPicPr>
              <a:picLocks noChangeAspect="1" noChangeArrowheads="1"/>
            </p:cNvPicPr>
            <p:nvPr/>
          </p:nvPicPr>
          <p:blipFill>
            <a:blip r:embed="rId11" r:link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412776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572000" y="6597650"/>
            <a:ext cx="4537075" cy="287338"/>
          </a:xfrm>
        </p:spPr>
        <p:txBody>
          <a:bodyPr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003366"/>
                </a:solidFill>
              </a:rPr>
              <a:t>Mercedes Jones – El Trabajo en Red como Estrategia</a:t>
            </a:r>
            <a:endParaRPr lang="es-ES" dirty="0">
              <a:solidFill>
                <a:srgbClr val="003366"/>
              </a:solidFill>
            </a:endParaRPr>
          </a:p>
        </p:txBody>
      </p:sp>
      <p:sp>
        <p:nvSpPr>
          <p:cNvPr id="16" name="1 Marcador de pie de página"/>
          <p:cNvSpPr txBox="1">
            <a:spLocks noGrp="1"/>
          </p:cNvSpPr>
          <p:nvPr/>
        </p:nvSpPr>
        <p:spPr>
          <a:xfrm>
            <a:off x="0" y="6570663"/>
            <a:ext cx="1042988" cy="287337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s-ES" dirty="0" smtClean="0">
                <a:solidFill>
                  <a:srgbClr val="003366"/>
                </a:solidFill>
                <a:latin typeface="Arial" charset="0"/>
                <a:cs typeface="+mn-cs"/>
              </a:rPr>
              <a:t>Pagina </a:t>
            </a:r>
            <a:fld id="{E12387D3-4C8B-4F98-98CC-76774D6E5501}" type="slidenum">
              <a:rPr lang="es-ES" smtClean="0">
                <a:solidFill>
                  <a:srgbClr val="003366"/>
                </a:solidFill>
                <a:latin typeface="Arial" charset="0"/>
                <a:cs typeface="+mn-cs"/>
              </a:rPr>
              <a:pPr algn="l">
                <a:defRPr/>
              </a:pPr>
              <a:t>67</a:t>
            </a:fld>
            <a:endParaRPr lang="es-ES" dirty="0">
              <a:solidFill>
                <a:srgbClr val="003366"/>
              </a:solidFill>
              <a:latin typeface="Arial" charset="0"/>
              <a:cs typeface="+mn-cs"/>
            </a:endParaRPr>
          </a:p>
        </p:txBody>
      </p:sp>
      <p:sp>
        <p:nvSpPr>
          <p:cNvPr id="14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67</a:t>
            </a:fld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052513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2400" kern="0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Prácticas de Gestión y Herramientas </a:t>
            </a:r>
            <a:endParaRPr lang="es-ES" sz="2400" kern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5 Rectángulo redondeado"/>
          <p:cNvSpPr/>
          <p:nvPr/>
        </p:nvSpPr>
        <p:spPr bwMode="auto">
          <a:xfrm>
            <a:off x="827584" y="1772816"/>
            <a:ext cx="2736304" cy="4464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defRPr/>
            </a:pPr>
            <a:r>
              <a:rPr lang="es-ES" sz="2000" dirty="0">
                <a:solidFill>
                  <a:schemeClr val="bg1"/>
                </a:solidFill>
                <a:latin typeface="Arial Narrow" pitchFamily="34" charset="0"/>
                <a:ea typeface="Times New Roman"/>
              </a:rPr>
              <a:t>Diseminación y aprendizaje</a:t>
            </a:r>
          </a:p>
        </p:txBody>
      </p:sp>
      <p:sp>
        <p:nvSpPr>
          <p:cNvPr id="7" name="6 Rectángulo redondeado"/>
          <p:cNvSpPr/>
          <p:nvPr/>
        </p:nvSpPr>
        <p:spPr bwMode="auto">
          <a:xfrm>
            <a:off x="3635896" y="1844824"/>
            <a:ext cx="5400600" cy="43204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173038" indent="-173038" algn="just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accent6"/>
                </a:solidFill>
                <a:latin typeface="Arial Narrow" pitchFamily="34" charset="0"/>
                <a:ea typeface="Times New Roman"/>
              </a:rPr>
              <a:t>Comunidades de práctica presenciales y virtuales</a:t>
            </a:r>
          </a:p>
          <a:p>
            <a:pPr marL="173038" indent="-173038" algn="just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accent6"/>
                </a:solidFill>
                <a:latin typeface="Arial Narrow" pitchFamily="34" charset="0"/>
                <a:ea typeface="Times New Roman"/>
              </a:rPr>
              <a:t>Redes de desarrollo de capacidades</a:t>
            </a:r>
          </a:p>
          <a:p>
            <a:pPr marL="173038" indent="-173038" algn="just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buFont typeface="Arial" pitchFamily="34" charset="0"/>
              <a:buChar char="•"/>
              <a:defRPr/>
            </a:pPr>
            <a:r>
              <a:rPr lang="es-ES_tradnl" dirty="0">
                <a:solidFill>
                  <a:schemeClr val="accent6"/>
                </a:solidFill>
                <a:latin typeface="Arial Narrow" pitchFamily="34" charset="0"/>
                <a:ea typeface="Times New Roman"/>
              </a:rPr>
              <a:t>Mejores prácticas internas y externas</a:t>
            </a:r>
            <a:endParaRPr lang="es-ES" dirty="0">
              <a:solidFill>
                <a:schemeClr val="accent6"/>
              </a:solidFill>
              <a:latin typeface="Arial Narrow" pitchFamily="34" charset="0"/>
              <a:ea typeface="Times New Roman"/>
            </a:endParaRPr>
          </a:p>
          <a:p>
            <a:pPr marL="173038" indent="-173038" algn="just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buFont typeface="Arial" pitchFamily="34" charset="0"/>
              <a:buChar char="•"/>
              <a:defRPr/>
            </a:pPr>
            <a:r>
              <a:rPr lang="es-ES_tradnl" dirty="0">
                <a:solidFill>
                  <a:schemeClr val="accent6"/>
                </a:solidFill>
                <a:latin typeface="Arial Narrow" pitchFamily="34" charset="0"/>
                <a:ea typeface="Times New Roman"/>
              </a:rPr>
              <a:t>Lecciones aprendidas</a:t>
            </a:r>
          </a:p>
          <a:p>
            <a:pPr marL="173038" indent="-173038" algn="just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buFont typeface="Arial" pitchFamily="34" charset="0"/>
              <a:buChar char="•"/>
              <a:defRPr/>
            </a:pPr>
            <a:r>
              <a:rPr lang="es-ES_tradnl" dirty="0">
                <a:solidFill>
                  <a:schemeClr val="accent6"/>
                </a:solidFill>
                <a:latin typeface="Arial Narrow" pitchFamily="34" charset="0"/>
                <a:ea typeface="Times New Roman"/>
              </a:rPr>
              <a:t>Foros de discusión</a:t>
            </a:r>
            <a:endParaRPr lang="es-ES" dirty="0">
              <a:solidFill>
                <a:schemeClr val="accent6"/>
              </a:solidFill>
              <a:latin typeface="Arial Narrow" pitchFamily="34" charset="0"/>
              <a:ea typeface="Times New Roman"/>
            </a:endParaRPr>
          </a:p>
          <a:p>
            <a:pPr marL="173038" indent="-173038" algn="just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accent6"/>
                </a:solidFill>
                <a:latin typeface="Arial Narrow" pitchFamily="34" charset="0"/>
                <a:ea typeface="Times New Roman"/>
              </a:rPr>
              <a:t>Diarios de decisión</a:t>
            </a:r>
          </a:p>
          <a:p>
            <a:pPr marL="173038" indent="-173038" algn="just">
              <a:lnSpc>
                <a:spcPct val="115000"/>
              </a:lnSpc>
              <a:spcBef>
                <a:spcPts val="520"/>
              </a:spcBef>
              <a:spcAft>
                <a:spcPts val="520"/>
              </a:spcAft>
              <a:buFont typeface="Arial" pitchFamily="34" charset="0"/>
              <a:buChar char="•"/>
              <a:defRPr/>
            </a:pPr>
            <a:r>
              <a:rPr lang="es-ES_tradnl" dirty="0">
                <a:solidFill>
                  <a:schemeClr val="accent6"/>
                </a:solidFill>
                <a:latin typeface="Arial Narrow" pitchFamily="34" charset="0"/>
                <a:ea typeface="Times New Roman"/>
              </a:rPr>
              <a:t>Residencias y pasantías</a:t>
            </a:r>
            <a:endParaRPr lang="es-ES" dirty="0">
              <a:solidFill>
                <a:schemeClr val="accent6"/>
              </a:solidFill>
              <a:latin typeface="Arial Narrow" pitchFamily="34" charset="0"/>
              <a:ea typeface="Times New Roman"/>
            </a:endParaRPr>
          </a:p>
        </p:txBody>
      </p:sp>
      <p:grpSp>
        <p:nvGrpSpPr>
          <p:cNvPr id="98313" name="7 Grupo"/>
          <p:cNvGrpSpPr>
            <a:grpSpLocks/>
          </p:cNvGrpSpPr>
          <p:nvPr/>
        </p:nvGrpSpPr>
        <p:grpSpPr bwMode="auto">
          <a:xfrm>
            <a:off x="-36513" y="1773238"/>
            <a:ext cx="833438" cy="4362450"/>
            <a:chOff x="395536" y="1412776"/>
            <a:chExt cx="834008" cy="4362400"/>
          </a:xfrm>
        </p:grpSpPr>
        <p:pic>
          <p:nvPicPr>
            <p:cNvPr id="98316" name="Picture 9" descr="http://www.unipamplona.edu.co/unipamplona/hermesoft/portalIG/home_33/recursos/km/imagenes/11062008/objetos_conocimiento.jpg"/>
            <p:cNvPicPr>
              <a:picLocks noChangeAspect="1" noChangeArrowheads="1"/>
            </p:cNvPicPr>
            <p:nvPr/>
          </p:nvPicPr>
          <p:blipFill>
            <a:blip r:embed="rId3" r:link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68" y="2204864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7" name="Picture 7" descr="http://www.unipamplona.edu.co/unipamplona/hermesoft/portalIG/home_33/recursos/km/imagenes/11062008/lecciones_aprendidas.jpg"/>
            <p:cNvPicPr>
              <a:picLocks noChangeAspect="1" noChangeArrowheads="1"/>
            </p:cNvPicPr>
            <p:nvPr/>
          </p:nvPicPr>
          <p:blipFill>
            <a:blip r:embed="rId5" r:link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013176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8" name="Picture 5" descr="http://www.unipamplona.edu.co/unipamplona/hermesoft/portalIG/home_33/recursos/km/imagenes/11062008/foros.jpg"/>
            <p:cNvPicPr>
              <a:picLocks noChangeAspect="1" noChangeArrowheads="1"/>
            </p:cNvPicPr>
            <p:nvPr/>
          </p:nvPicPr>
          <p:blipFill>
            <a:blip r:embed="rId7" r:link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077072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9" name="Picture 3" descr="http://www.unipamplona.edu.co/unipamplona/hermesoft/portalIG/home_33/recursos/km/imagenes/11062008/grupos.jpg"/>
            <p:cNvPicPr>
              <a:picLocks noChangeAspect="1" noChangeArrowheads="1"/>
            </p:cNvPicPr>
            <p:nvPr/>
          </p:nvPicPr>
          <p:blipFill>
            <a:blip r:embed="rId9" r:link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24" y="3171056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0" name="Picture 1" descr="http://www.unipamplona.edu.co/unipamplona/hermesoft/portalIG/home_33/recursos/km/imagenes/11062008/formacion.jpg"/>
            <p:cNvPicPr>
              <a:picLocks noChangeAspect="1" noChangeArrowheads="1"/>
            </p:cNvPicPr>
            <p:nvPr/>
          </p:nvPicPr>
          <p:blipFill>
            <a:blip r:embed="rId11" r:link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412776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572000" y="6597650"/>
            <a:ext cx="4537075" cy="287338"/>
          </a:xfrm>
        </p:spPr>
        <p:txBody>
          <a:bodyPr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003366"/>
                </a:solidFill>
              </a:rPr>
              <a:t>Mercedes Jones – El Trabajo en Red como Estrategia</a:t>
            </a:r>
            <a:endParaRPr lang="es-ES" dirty="0">
              <a:solidFill>
                <a:srgbClr val="003366"/>
              </a:solidFill>
            </a:endParaRPr>
          </a:p>
        </p:txBody>
      </p:sp>
      <p:sp>
        <p:nvSpPr>
          <p:cNvPr id="16" name="1 Marcador de pie de página"/>
          <p:cNvSpPr txBox="1">
            <a:spLocks noGrp="1"/>
          </p:cNvSpPr>
          <p:nvPr/>
        </p:nvSpPr>
        <p:spPr>
          <a:xfrm>
            <a:off x="0" y="6570663"/>
            <a:ext cx="1042988" cy="287337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s-ES" dirty="0" smtClean="0">
                <a:solidFill>
                  <a:srgbClr val="003366"/>
                </a:solidFill>
                <a:latin typeface="Arial" charset="0"/>
                <a:cs typeface="+mn-cs"/>
              </a:rPr>
              <a:t>Pagina </a:t>
            </a:r>
            <a:fld id="{288E1DD9-2793-483F-B8BB-51D6BB5CA9B5}" type="slidenum">
              <a:rPr lang="es-ES" smtClean="0">
                <a:solidFill>
                  <a:srgbClr val="003366"/>
                </a:solidFill>
                <a:latin typeface="Arial" charset="0"/>
                <a:cs typeface="+mn-cs"/>
              </a:rPr>
              <a:pPr algn="l">
                <a:defRPr/>
              </a:pPr>
              <a:t>68</a:t>
            </a:fld>
            <a:endParaRPr lang="es-ES" dirty="0">
              <a:solidFill>
                <a:srgbClr val="003366"/>
              </a:solidFill>
              <a:latin typeface="Arial" charset="0"/>
              <a:cs typeface="+mn-cs"/>
            </a:endParaRPr>
          </a:p>
        </p:txBody>
      </p:sp>
      <p:sp>
        <p:nvSpPr>
          <p:cNvPr id="14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68</a:t>
            </a:fld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116013" y="2568575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b="1" dirty="0">
                <a:solidFill>
                  <a:schemeClr val="accent6"/>
                </a:solidFill>
                <a:latin typeface="Arial Narrow" pitchFamily="34" charset="0"/>
              </a:rPr>
              <a:t>Reducir los costos: </a:t>
            </a:r>
            <a:r>
              <a:rPr lang="es-ES" dirty="0">
                <a:solidFill>
                  <a:schemeClr val="accent6"/>
                </a:solidFill>
                <a:latin typeface="Arial Narrow" pitchFamily="34" charset="0"/>
              </a:rPr>
              <a:t>de tiempos y recursos mejorando la calidad al generar estrategias, modelos de acción, instrumentos reutilizables, (procedimientos acordados, inventariar los éxitos, </a:t>
            </a:r>
            <a:r>
              <a:rPr lang="es-ES" dirty="0" err="1">
                <a:solidFill>
                  <a:schemeClr val="accent6"/>
                </a:solidFill>
                <a:latin typeface="Arial Narrow" pitchFamily="34" charset="0"/>
              </a:rPr>
              <a:t>etc</a:t>
            </a:r>
            <a:r>
              <a:rPr lang="es-ES" dirty="0">
                <a:solidFill>
                  <a:schemeClr val="accent6"/>
                </a:solidFill>
                <a:latin typeface="Arial Narrow" pitchFamily="34" charset="0"/>
              </a:rPr>
              <a:t>).</a:t>
            </a:r>
          </a:p>
          <a:p>
            <a:pPr eaLnBrk="1" hangingPunct="1"/>
            <a:endParaRPr lang="es-ES_tradnl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069975" y="3716338"/>
            <a:ext cx="80740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b="1" dirty="0">
                <a:solidFill>
                  <a:schemeClr val="accent6"/>
                </a:solidFill>
                <a:latin typeface="Arial Narrow" pitchFamily="34" charset="0"/>
              </a:rPr>
              <a:t>Crear y mantener de la memoria </a:t>
            </a:r>
            <a:r>
              <a:rPr lang="es-ES" b="1" dirty="0" smtClean="0">
                <a:solidFill>
                  <a:schemeClr val="accent6"/>
                </a:solidFill>
                <a:latin typeface="Arial Narrow" pitchFamily="34" charset="0"/>
              </a:rPr>
              <a:t> institucional: </a:t>
            </a:r>
            <a:r>
              <a:rPr lang="es-ES" dirty="0" smtClean="0">
                <a:solidFill>
                  <a:schemeClr val="accent6"/>
                </a:solidFill>
                <a:latin typeface="Arial Narrow" pitchFamily="34" charset="0"/>
              </a:rPr>
              <a:t>se </a:t>
            </a:r>
            <a:r>
              <a:rPr lang="es-ES" dirty="0">
                <a:solidFill>
                  <a:schemeClr val="accent6"/>
                </a:solidFill>
                <a:latin typeface="Arial Narrow" pitchFamily="34" charset="0"/>
              </a:rPr>
              <a:t>validan experiencias exitosas (inventarios de éxitos) tal que en el futuro sea posible volver a emplearlos en cualquier proceso interno</a:t>
            </a:r>
            <a:r>
              <a:rPr lang="es-ES" dirty="0" smtClean="0">
                <a:solidFill>
                  <a:schemeClr val="accent6"/>
                </a:solidFill>
                <a:latin typeface="Arial Narrow" pitchFamily="34" charset="0"/>
              </a:rPr>
              <a:t>. Se registran fracasos .</a:t>
            </a:r>
            <a:endParaRPr lang="es-ES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125538" y="4787900"/>
            <a:ext cx="74671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b="1" dirty="0">
                <a:solidFill>
                  <a:schemeClr val="accent6"/>
                </a:solidFill>
                <a:latin typeface="Arial Narrow" pitchFamily="34" charset="0"/>
              </a:rPr>
              <a:t>Acelerar la producción de resultados </a:t>
            </a:r>
            <a:r>
              <a:rPr lang="es-ES" b="1" dirty="0" smtClean="0">
                <a:solidFill>
                  <a:schemeClr val="accent6"/>
                </a:solidFill>
                <a:latin typeface="Arial Narrow" pitchFamily="34" charset="0"/>
              </a:rPr>
              <a:t>: </a:t>
            </a:r>
            <a:r>
              <a:rPr lang="es-ES" dirty="0" smtClean="0">
                <a:solidFill>
                  <a:schemeClr val="accent6"/>
                </a:solidFill>
                <a:latin typeface="Arial Narrow" pitchFamily="34" charset="0"/>
              </a:rPr>
              <a:t>gracias a </a:t>
            </a:r>
            <a:r>
              <a:rPr lang="es-ES" dirty="0">
                <a:solidFill>
                  <a:schemeClr val="accent6"/>
                </a:solidFill>
                <a:latin typeface="Arial Narrow" pitchFamily="34" charset="0"/>
              </a:rPr>
              <a:t>mejores flujos en la comunicación, </a:t>
            </a:r>
          </a:p>
          <a:p>
            <a:pPr eaLnBrk="1" hangingPunct="1"/>
            <a:r>
              <a:rPr lang="es-ES" dirty="0" smtClean="0">
                <a:solidFill>
                  <a:schemeClr val="accent6"/>
                </a:solidFill>
                <a:latin typeface="Arial Narrow" pitchFamily="34" charset="0"/>
              </a:rPr>
              <a:t>a  conocer las </a:t>
            </a:r>
            <a:r>
              <a:rPr lang="es-ES" dirty="0">
                <a:solidFill>
                  <a:schemeClr val="accent6"/>
                </a:solidFill>
                <a:latin typeface="Arial Narrow" pitchFamily="34" charset="0"/>
              </a:rPr>
              <a:t>pautas de actuación</a:t>
            </a:r>
            <a:r>
              <a:rPr lang="es-ES" dirty="0" smtClean="0">
                <a:solidFill>
                  <a:schemeClr val="accent6"/>
                </a:solidFill>
                <a:latin typeface="Arial Narrow" pitchFamily="34" charset="0"/>
              </a:rPr>
              <a:t>, a </a:t>
            </a:r>
            <a:r>
              <a:rPr lang="es-ES" dirty="0">
                <a:solidFill>
                  <a:schemeClr val="accent6"/>
                </a:solidFill>
                <a:latin typeface="Arial Narrow" pitchFamily="34" charset="0"/>
              </a:rPr>
              <a:t>la capacitación de los integrantes de la entidad.</a:t>
            </a:r>
            <a:endParaRPr lang="es-ES_tradnl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322263" y="1772543"/>
            <a:ext cx="720725" cy="503238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3976" name="AutoShape 8"/>
          <p:cNvSpPr>
            <a:spLocks noChangeArrowheads="1"/>
          </p:cNvSpPr>
          <p:nvPr/>
        </p:nvSpPr>
        <p:spPr bwMode="auto">
          <a:xfrm>
            <a:off x="323850" y="2739331"/>
            <a:ext cx="720725" cy="503237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 sz="1600"/>
          </a:p>
        </p:txBody>
      </p:sp>
      <p:sp>
        <p:nvSpPr>
          <p:cNvPr id="83977" name="AutoShape 9"/>
          <p:cNvSpPr>
            <a:spLocks noChangeArrowheads="1"/>
          </p:cNvSpPr>
          <p:nvPr/>
        </p:nvSpPr>
        <p:spPr bwMode="auto">
          <a:xfrm>
            <a:off x="323850" y="3861693"/>
            <a:ext cx="720725" cy="503238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 sz="1600"/>
          </a:p>
        </p:txBody>
      </p:sp>
      <p:sp>
        <p:nvSpPr>
          <p:cNvPr id="83978" name="AutoShape 10"/>
          <p:cNvSpPr>
            <a:spLocks noChangeArrowheads="1"/>
          </p:cNvSpPr>
          <p:nvPr/>
        </p:nvSpPr>
        <p:spPr bwMode="auto">
          <a:xfrm>
            <a:off x="323850" y="4853881"/>
            <a:ext cx="720725" cy="503237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 sz="160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908050"/>
            <a:ext cx="9180513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2400" kern="0" dirty="0">
                <a:solidFill>
                  <a:schemeClr val="bg1"/>
                </a:solidFill>
                <a:latin typeface="Arial Narrow" pitchFamily="34" charset="0"/>
              </a:rPr>
              <a:t>La Gestión del Conocimiento: Aplicación y Resultados</a:t>
            </a:r>
            <a:endParaRPr lang="es-ES" sz="2400" kern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22883" y="5734074"/>
            <a:ext cx="720725" cy="503238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s-ES" sz="160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auto">
          <a:xfrm>
            <a:off x="1116013" y="5589588"/>
            <a:ext cx="7883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b="1" dirty="0">
                <a:solidFill>
                  <a:schemeClr val="accent6"/>
                </a:solidFill>
                <a:latin typeface="Arial Narrow" pitchFamily="34" charset="0"/>
              </a:rPr>
              <a:t>Validar </a:t>
            </a:r>
            <a:r>
              <a:rPr lang="es-ES" b="1" dirty="0">
                <a:solidFill>
                  <a:schemeClr val="accent6"/>
                </a:solidFill>
                <a:latin typeface="Arial Narrow" pitchFamily="34" charset="0"/>
              </a:rPr>
              <a:t>estrategias y acciones comunes: </a:t>
            </a:r>
            <a:r>
              <a:rPr lang="es-ES" dirty="0">
                <a:solidFill>
                  <a:schemeClr val="accent6"/>
                </a:solidFill>
                <a:latin typeface="Arial Narrow" pitchFamily="34" charset="0"/>
              </a:rPr>
              <a:t>se comparten las evaluaciones y en equipo se generan modelos de cambio, aplicación de ajustes a las situaciones no logradas.</a:t>
            </a:r>
            <a:endParaRPr lang="es-ES_tradnl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99351" name="14 Rectángulo"/>
          <p:cNvSpPr>
            <a:spLocks noChangeArrowheads="1"/>
          </p:cNvSpPr>
          <p:nvPr/>
        </p:nvSpPr>
        <p:spPr bwMode="auto">
          <a:xfrm>
            <a:off x="1116013" y="1557338"/>
            <a:ext cx="8027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accent6"/>
                </a:solidFill>
                <a:latin typeface="Arial Narrow" pitchFamily="34" charset="0"/>
              </a:rPr>
              <a:t>Proyectar con claridad la mirada común </a:t>
            </a:r>
            <a:r>
              <a:rPr lang="es-ES" b="1" dirty="0" smtClean="0">
                <a:solidFill>
                  <a:schemeClr val="accent6"/>
                </a:solidFill>
                <a:latin typeface="Arial Narrow" pitchFamily="34" charset="0"/>
              </a:rPr>
              <a:t>: </a:t>
            </a:r>
            <a:r>
              <a:rPr lang="es-ES" dirty="0">
                <a:solidFill>
                  <a:schemeClr val="accent6"/>
                </a:solidFill>
                <a:latin typeface="Arial Narrow" pitchFamily="34" charset="0"/>
              </a:rPr>
              <a:t>la visión y la misión, reduciendo incoherencias internas, estandarizando procedimientos y mejorando la calidad del servicio.</a:t>
            </a:r>
          </a:p>
        </p:txBody>
      </p:sp>
      <p:sp>
        <p:nvSpPr>
          <p:cNvPr id="17" name="1 Marcador de pie de página"/>
          <p:cNvSpPr>
            <a:spLocks noGrp="1"/>
          </p:cNvSpPr>
          <p:nvPr>
            <p:ph type="ftr" sz="quarter" idx="13"/>
          </p:nvPr>
        </p:nvSpPr>
        <p:spPr>
          <a:xfrm>
            <a:off x="4572000" y="6597650"/>
            <a:ext cx="4537075" cy="287338"/>
          </a:xfrm>
        </p:spPr>
        <p:txBody>
          <a:bodyPr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003366"/>
                </a:solidFill>
              </a:rPr>
              <a:t>Mercedes Jones – El Trabajo en Red como Estrategia</a:t>
            </a:r>
            <a:endParaRPr lang="es-ES" dirty="0">
              <a:solidFill>
                <a:srgbClr val="003366"/>
              </a:solidFill>
            </a:endParaRPr>
          </a:p>
        </p:txBody>
      </p:sp>
      <p:sp>
        <p:nvSpPr>
          <p:cNvPr id="18" name="1 Marcador de pie de página"/>
          <p:cNvSpPr txBox="1">
            <a:spLocks noGrp="1"/>
          </p:cNvSpPr>
          <p:nvPr/>
        </p:nvSpPr>
        <p:spPr>
          <a:xfrm>
            <a:off x="0" y="6570663"/>
            <a:ext cx="1042988" cy="287337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s-ES" dirty="0" smtClean="0">
                <a:solidFill>
                  <a:srgbClr val="003366"/>
                </a:solidFill>
                <a:latin typeface="Arial" charset="0"/>
                <a:cs typeface="+mn-cs"/>
              </a:rPr>
              <a:t>Pagina </a:t>
            </a:r>
            <a:fld id="{DA3F4932-1CA3-42DE-8528-BC0932F33C57}" type="slidenum">
              <a:rPr lang="es-ES" smtClean="0">
                <a:solidFill>
                  <a:srgbClr val="003366"/>
                </a:solidFill>
                <a:latin typeface="Arial" charset="0"/>
                <a:cs typeface="+mn-cs"/>
              </a:rPr>
              <a:pPr algn="l">
                <a:defRPr/>
              </a:pPr>
              <a:t>69</a:t>
            </a:fld>
            <a:endParaRPr lang="es-ES" dirty="0">
              <a:solidFill>
                <a:srgbClr val="003366"/>
              </a:solidFill>
              <a:latin typeface="Arial" charset="0"/>
              <a:cs typeface="+mn-cs"/>
            </a:endParaRPr>
          </a:p>
        </p:txBody>
      </p:sp>
      <p:sp>
        <p:nvSpPr>
          <p:cNvPr id="19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69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83972" grpId="0"/>
      <p:bldP spid="8397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143000" y="2819400"/>
            <a:ext cx="7239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6627" name="Group 5"/>
          <p:cNvGrpSpPr>
            <a:grpSpLocks/>
          </p:cNvGrpSpPr>
          <p:nvPr/>
        </p:nvGrpSpPr>
        <p:grpSpPr bwMode="auto">
          <a:xfrm>
            <a:off x="133350" y="1106488"/>
            <a:ext cx="3143250" cy="5275262"/>
            <a:chOff x="0" y="981075"/>
            <a:chExt cx="3143250" cy="5275263"/>
          </a:xfrm>
        </p:grpSpPr>
        <p:pic>
          <p:nvPicPr>
            <p:cNvPr id="26629" name="Picture 2" descr="Proyección del atractor de Lorentz en el plano OX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81075"/>
              <a:ext cx="3143250" cy="203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0" name="Picture 2" descr="Atractor de Lorentz en la proyección al plano OXZ, la imagen más conocid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400"/>
              <a:ext cx="3122613" cy="202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2" descr="Proyección del atractor de Lorentz en el plano OYZ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92600"/>
              <a:ext cx="3131840" cy="196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8" name="13 CuadroTexto"/>
          <p:cNvSpPr txBox="1">
            <a:spLocks noChangeArrowheads="1"/>
          </p:cNvSpPr>
          <p:nvPr/>
        </p:nvSpPr>
        <p:spPr bwMode="auto">
          <a:xfrm>
            <a:off x="3851275" y="1052736"/>
            <a:ext cx="4681538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2000" dirty="0" smtClean="0">
                <a:solidFill>
                  <a:schemeClr val="accent6"/>
                </a:solidFill>
                <a:latin typeface="Arial Narrow" pitchFamily="34" charset="0"/>
              </a:rPr>
              <a:t>El </a:t>
            </a:r>
            <a:r>
              <a:rPr lang="es-ES" sz="2000" dirty="0">
                <a:solidFill>
                  <a:schemeClr val="accent6"/>
                </a:solidFill>
                <a:latin typeface="Arial Narrow" pitchFamily="34" charset="0"/>
              </a:rPr>
              <a:t>fortalecimiento </a:t>
            </a:r>
            <a:r>
              <a:rPr lang="es-ES" sz="2000" dirty="0" smtClean="0">
                <a:solidFill>
                  <a:schemeClr val="accent6"/>
                </a:solidFill>
                <a:latin typeface="Arial Narrow" pitchFamily="34" charset="0"/>
              </a:rPr>
              <a:t>de las OSC, en </a:t>
            </a:r>
            <a:r>
              <a:rPr lang="es-ES" sz="2000" dirty="0">
                <a:solidFill>
                  <a:schemeClr val="accent6"/>
                </a:solidFill>
                <a:latin typeface="Arial Narrow" pitchFamily="34" charset="0"/>
              </a:rPr>
              <a:t>el nivel </a:t>
            </a:r>
            <a:r>
              <a:rPr lang="es-ES" sz="2000" dirty="0" smtClean="0">
                <a:solidFill>
                  <a:schemeClr val="accent6"/>
                </a:solidFill>
                <a:latin typeface="Arial Narrow" pitchFamily="34" charset="0"/>
              </a:rPr>
              <a:t>macro-social </a:t>
            </a:r>
            <a:r>
              <a:rPr lang="es-ES" sz="2000" dirty="0">
                <a:solidFill>
                  <a:schemeClr val="accent6"/>
                </a:solidFill>
                <a:latin typeface="Arial Narrow" pitchFamily="34" charset="0"/>
              </a:rPr>
              <a:t>se entiende que es</a:t>
            </a:r>
            <a:r>
              <a:rPr lang="es-ES" sz="2000" b="1" i="1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es-ES_tradnl" sz="2000" i="1" dirty="0">
                <a:solidFill>
                  <a:schemeClr val="accent6"/>
                </a:solidFill>
                <a:latin typeface="Arial Narrow" pitchFamily="34" charset="0"/>
              </a:rPr>
              <a:t>¨un proceso de aprendizaje para la acción que aumenta las capacidades analíticas, organizativas y la conciencia política de personas y entidades. Les permite adquirir un sentido de sus derechos y responsabilidades y unirse para ejercitarlos en la vida pública. </a:t>
            </a:r>
          </a:p>
          <a:p>
            <a:pPr eaLnBrk="1" hangingPunct="1"/>
            <a:endParaRPr lang="es-ES_tradnl" sz="2000" i="1" dirty="0">
              <a:solidFill>
                <a:schemeClr val="accent6"/>
              </a:solidFill>
              <a:latin typeface="Arial Narrow" pitchFamily="34" charset="0"/>
            </a:endParaRPr>
          </a:p>
          <a:p>
            <a:pPr eaLnBrk="1" hangingPunct="1"/>
            <a:r>
              <a:rPr lang="es-ES_tradnl" sz="2000" i="1" dirty="0">
                <a:solidFill>
                  <a:schemeClr val="accent6"/>
                </a:solidFill>
                <a:latin typeface="Arial Narrow" pitchFamily="34" charset="0"/>
              </a:rPr>
              <a:t>El fortalecimiento focalizado en cada entidad de la sociedad civil, es decir en un nivel micro-social, busca desarrollar organizaciones más eficaces y sustentables en su accionar por el bien común</a:t>
            </a:r>
            <a:r>
              <a:rPr lang="es-ES_tradnl" sz="2000" i="1" dirty="0" smtClean="0">
                <a:solidFill>
                  <a:schemeClr val="accent6"/>
                </a:solidFill>
                <a:latin typeface="Arial Narrow" pitchFamily="34" charset="0"/>
              </a:rPr>
              <a:t>.</a:t>
            </a:r>
          </a:p>
          <a:p>
            <a:pPr eaLnBrk="1" hangingPunct="1"/>
            <a:endParaRPr lang="es-ES_tradnl" sz="2000" i="1" dirty="0" smtClean="0">
              <a:solidFill>
                <a:schemeClr val="accent6"/>
              </a:solidFill>
              <a:latin typeface="Arial Narrow" pitchFamily="34" charset="0"/>
            </a:endParaRPr>
          </a:p>
          <a:p>
            <a:pPr eaLnBrk="1" hangingPunct="1"/>
            <a:r>
              <a:rPr lang="es-ES_tradnl" sz="2000" i="1" dirty="0" smtClean="0">
                <a:solidFill>
                  <a:schemeClr val="accent6"/>
                </a:solidFill>
                <a:latin typeface="Arial Narrow" pitchFamily="34" charset="0"/>
              </a:rPr>
              <a:t>Hay fortalecimientos de primera y segunda generación. </a:t>
            </a:r>
            <a:endParaRPr lang="es-ES" sz="2000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7</a:t>
            </a:fld>
            <a:endParaRPr lang="es-AR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9"/>
          <p:cNvGrpSpPr>
            <a:grpSpLocks/>
          </p:cNvGrpSpPr>
          <p:nvPr/>
        </p:nvGrpSpPr>
        <p:grpSpPr bwMode="auto">
          <a:xfrm>
            <a:off x="179388" y="981075"/>
            <a:ext cx="8785225" cy="5472113"/>
            <a:chOff x="179512" y="980728"/>
            <a:chExt cx="8784976" cy="5472608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79512" y="980728"/>
              <a:ext cx="8784976" cy="54726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6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0417" name="TextBox 5"/>
            <p:cNvSpPr txBox="1">
              <a:spLocks noChangeArrowheads="1"/>
            </p:cNvSpPr>
            <p:nvPr/>
          </p:nvSpPr>
          <p:spPr bwMode="auto">
            <a:xfrm>
              <a:off x="2159732" y="1052736"/>
              <a:ext cx="48245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s-AR" sz="1200" b="1"/>
                <a:t>Ambiente Externo</a:t>
              </a:r>
            </a:p>
          </p:txBody>
        </p:sp>
        <p:sp>
          <p:nvSpPr>
            <p:cNvPr id="100418" name="TextBox 6"/>
            <p:cNvSpPr txBox="1">
              <a:spLocks noChangeArrowheads="1"/>
            </p:cNvSpPr>
            <p:nvPr/>
          </p:nvSpPr>
          <p:spPr bwMode="auto">
            <a:xfrm rot="5400000">
              <a:off x="6341712" y="3614536"/>
              <a:ext cx="48245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s-AR" sz="1200" b="1"/>
                <a:t>Ambiente Externo</a:t>
              </a:r>
            </a:p>
          </p:txBody>
        </p:sp>
        <p:sp>
          <p:nvSpPr>
            <p:cNvPr id="100419" name="TextBox 7"/>
            <p:cNvSpPr txBox="1">
              <a:spLocks noChangeArrowheads="1"/>
            </p:cNvSpPr>
            <p:nvPr/>
          </p:nvSpPr>
          <p:spPr bwMode="auto">
            <a:xfrm rot="5400000" flipH="1" flipV="1">
              <a:off x="-1950240" y="3614536"/>
              <a:ext cx="48245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s-AR" sz="1200" b="1"/>
                <a:t>Ambiente Externo</a:t>
              </a:r>
            </a:p>
          </p:txBody>
        </p:sp>
        <p:sp>
          <p:nvSpPr>
            <p:cNvPr id="100420" name="TextBox 8"/>
            <p:cNvSpPr txBox="1">
              <a:spLocks noChangeArrowheads="1"/>
            </p:cNvSpPr>
            <p:nvPr/>
          </p:nvSpPr>
          <p:spPr bwMode="auto">
            <a:xfrm flipH="1">
              <a:off x="2141144" y="6104329"/>
              <a:ext cx="48245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s-AR" sz="1200" b="1"/>
                <a:t>Ambiente Externo</a:t>
              </a:r>
            </a:p>
          </p:txBody>
        </p:sp>
      </p:grpSp>
      <p:sp>
        <p:nvSpPr>
          <p:cNvPr id="100355" name="Rounded Rectangle 10"/>
          <p:cNvSpPr>
            <a:spLocks noChangeArrowheads="1"/>
          </p:cNvSpPr>
          <p:nvPr/>
        </p:nvSpPr>
        <p:spPr bwMode="auto">
          <a:xfrm>
            <a:off x="600075" y="1323975"/>
            <a:ext cx="8015288" cy="48244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E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" name="Left-Right Arrow 12"/>
          <p:cNvSpPr/>
          <p:nvPr/>
        </p:nvSpPr>
        <p:spPr bwMode="auto">
          <a:xfrm>
            <a:off x="8316913" y="3716338"/>
            <a:ext cx="358775" cy="180975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" name="Left-Right Arrow 14"/>
          <p:cNvSpPr/>
          <p:nvPr/>
        </p:nvSpPr>
        <p:spPr bwMode="auto">
          <a:xfrm>
            <a:off x="539750" y="3716338"/>
            <a:ext cx="360363" cy="180975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" name="Left-Right Arrow 13"/>
          <p:cNvSpPr/>
          <p:nvPr/>
        </p:nvSpPr>
        <p:spPr bwMode="auto">
          <a:xfrm rot="5400000">
            <a:off x="4337845" y="5895181"/>
            <a:ext cx="360362" cy="180975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" name="Left-Right Arrow 11"/>
          <p:cNvSpPr/>
          <p:nvPr/>
        </p:nvSpPr>
        <p:spPr bwMode="auto">
          <a:xfrm rot="5400000">
            <a:off x="4337845" y="1358106"/>
            <a:ext cx="360362" cy="180975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393768" y="1412776"/>
            <a:ext cx="6264696" cy="7200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547813" y="1557338"/>
            <a:ext cx="1295400" cy="431800"/>
          </a:xfrm>
          <a:prstGeom prst="ellipse">
            <a:avLst/>
          </a:prstGeom>
          <a:solidFill>
            <a:srgbClr val="0000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AR" sz="1050" b="1" dirty="0">
                <a:solidFill>
                  <a:schemeClr val="bg1"/>
                </a:solidFill>
              </a:rPr>
              <a:t>Estratégico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3879850" y="1557338"/>
            <a:ext cx="1295400" cy="431800"/>
          </a:xfrm>
          <a:prstGeom prst="ellipse">
            <a:avLst/>
          </a:prstGeom>
          <a:solidFill>
            <a:srgbClr val="0000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AR" sz="1050" b="1" dirty="0">
                <a:solidFill>
                  <a:schemeClr val="bg1"/>
                </a:solidFill>
              </a:rPr>
              <a:t>Táctico</a:t>
            </a:r>
          </a:p>
        </p:txBody>
      </p:sp>
      <p:sp>
        <p:nvSpPr>
          <p:cNvPr id="100365" name="Oval 20"/>
          <p:cNvSpPr>
            <a:spLocks noChangeArrowheads="1"/>
          </p:cNvSpPr>
          <p:nvPr/>
        </p:nvSpPr>
        <p:spPr bwMode="auto">
          <a:xfrm>
            <a:off x="6227763" y="1557338"/>
            <a:ext cx="1296987" cy="431800"/>
          </a:xfrm>
          <a:prstGeom prst="ellipse">
            <a:avLst/>
          </a:prstGeom>
          <a:solidFill>
            <a:srgbClr val="000066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s-AR" sz="1000" b="1">
                <a:solidFill>
                  <a:schemeClr val="bg1"/>
                </a:solidFill>
              </a:rPr>
              <a:t>Operacional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1331640" y="5373216"/>
            <a:ext cx="6264696" cy="7200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965230" y="2420888"/>
            <a:ext cx="1728191" cy="64807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1200" b="1">
                <a:solidFill>
                  <a:schemeClr val="bg1"/>
                </a:solidFill>
              </a:rPr>
              <a:t>Procesos de Conocimiento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2810142" y="2420888"/>
            <a:ext cx="1728191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1200" b="1" dirty="0">
                <a:solidFill>
                  <a:schemeClr val="bg1"/>
                </a:solidFill>
              </a:rPr>
              <a:t>Contexto Capacitante  (Ba)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4653042" y="2420888"/>
            <a:ext cx="1728191" cy="64807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1200" b="1" dirty="0">
                <a:solidFill>
                  <a:schemeClr val="bg1"/>
                </a:solidFill>
              </a:rPr>
              <a:t>Practicas de Gestión y Herramientas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6506337" y="2420888"/>
            <a:ext cx="1728191" cy="648072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1200" b="1">
                <a:solidFill>
                  <a:schemeClr val="bg1"/>
                </a:solidFill>
              </a:rPr>
              <a:t>Resultados Esperados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1514475" y="5408613"/>
            <a:ext cx="1295400" cy="433387"/>
          </a:xfrm>
          <a:prstGeom prst="ellipse">
            <a:avLst/>
          </a:prstGeom>
          <a:solidFill>
            <a:srgbClr val="0000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AR" sz="1050" b="1" dirty="0">
                <a:solidFill>
                  <a:schemeClr val="bg1"/>
                </a:solidFill>
              </a:rPr>
              <a:t>Individual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3203575" y="5445125"/>
            <a:ext cx="1296988" cy="431800"/>
          </a:xfrm>
          <a:prstGeom prst="ellipse">
            <a:avLst/>
          </a:prstGeom>
          <a:solidFill>
            <a:srgbClr val="0000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AR" sz="1050" b="1" dirty="0">
                <a:solidFill>
                  <a:schemeClr val="bg1"/>
                </a:solidFill>
              </a:rPr>
              <a:t>Equipos</a:t>
            </a:r>
          </a:p>
        </p:txBody>
      </p:sp>
      <p:sp>
        <p:nvSpPr>
          <p:cNvPr id="100383" name="Oval 28"/>
          <p:cNvSpPr>
            <a:spLocks noChangeArrowheads="1"/>
          </p:cNvSpPr>
          <p:nvPr/>
        </p:nvSpPr>
        <p:spPr bwMode="auto">
          <a:xfrm>
            <a:off x="4716463" y="5445125"/>
            <a:ext cx="1295400" cy="431800"/>
          </a:xfrm>
          <a:prstGeom prst="ellipse">
            <a:avLst/>
          </a:prstGeom>
          <a:solidFill>
            <a:srgbClr val="000066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s-AR" sz="800" b="1">
                <a:solidFill>
                  <a:schemeClr val="bg1"/>
                </a:solidFill>
              </a:rPr>
              <a:t>Organizacional</a:t>
            </a:r>
          </a:p>
        </p:txBody>
      </p:sp>
      <p:sp>
        <p:nvSpPr>
          <p:cNvPr id="100384" name="Oval 29"/>
          <p:cNvSpPr>
            <a:spLocks noChangeArrowheads="1"/>
          </p:cNvSpPr>
          <p:nvPr/>
        </p:nvSpPr>
        <p:spPr bwMode="auto">
          <a:xfrm>
            <a:off x="6156325" y="5445125"/>
            <a:ext cx="1295400" cy="431800"/>
          </a:xfrm>
          <a:prstGeom prst="ellipse">
            <a:avLst/>
          </a:prstGeom>
          <a:solidFill>
            <a:srgbClr val="000066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s-AR" sz="800" b="1">
                <a:solidFill>
                  <a:schemeClr val="bg1"/>
                </a:solidFill>
              </a:rPr>
              <a:t>Inter-Organizacional</a:t>
            </a:r>
          </a:p>
        </p:txBody>
      </p:sp>
      <p:sp>
        <p:nvSpPr>
          <p:cNvPr id="31" name="Right Arrow 30"/>
          <p:cNvSpPr/>
          <p:nvPr/>
        </p:nvSpPr>
        <p:spPr bwMode="auto">
          <a:xfrm>
            <a:off x="2627313" y="2636838"/>
            <a:ext cx="295275" cy="252412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4500563" y="2636838"/>
            <a:ext cx="293687" cy="252412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6351588" y="2636838"/>
            <a:ext cx="295275" cy="252412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100388" name="Group 54"/>
          <p:cNvGrpSpPr>
            <a:grpSpLocks/>
          </p:cNvGrpSpPr>
          <p:nvPr/>
        </p:nvGrpSpPr>
        <p:grpSpPr bwMode="auto">
          <a:xfrm>
            <a:off x="1828800" y="2133600"/>
            <a:ext cx="5541963" cy="287338"/>
            <a:chOff x="1829326" y="2132856"/>
            <a:chExt cx="5541106" cy="288032"/>
          </a:xfrm>
        </p:grpSpPr>
        <p:cxnSp>
          <p:nvCxnSpPr>
            <p:cNvPr id="36" name="Straight Arrow Connector 35"/>
            <p:cNvCxnSpPr>
              <a:endCxn id="0" idx="0"/>
            </p:cNvCxnSpPr>
            <p:nvPr/>
          </p:nvCxnSpPr>
          <p:spPr bwMode="auto">
            <a:xfrm flipH="1">
              <a:off x="1829326" y="2132856"/>
              <a:ext cx="2634842" cy="288032"/>
            </a:xfrm>
            <a:prstGeom prst="straightConnector1">
              <a:avLst/>
            </a:prstGeom>
            <a:solidFill>
              <a:srgbClr val="000066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>
              <a:endCxn id="0" idx="0"/>
            </p:cNvCxnSpPr>
            <p:nvPr/>
          </p:nvCxnSpPr>
          <p:spPr bwMode="auto">
            <a:xfrm flipH="1">
              <a:off x="3673716" y="2132856"/>
              <a:ext cx="753946" cy="288032"/>
            </a:xfrm>
            <a:prstGeom prst="straightConnector1">
              <a:avLst/>
            </a:prstGeom>
            <a:solidFill>
              <a:srgbClr val="000066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4427662" y="2132856"/>
              <a:ext cx="1088857" cy="288032"/>
            </a:xfrm>
            <a:prstGeom prst="straightConnector1">
              <a:avLst/>
            </a:prstGeom>
            <a:solidFill>
              <a:srgbClr val="000066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4427662" y="2132856"/>
              <a:ext cx="2942770" cy="288032"/>
            </a:xfrm>
            <a:prstGeom prst="straightConnector1">
              <a:avLst/>
            </a:prstGeom>
            <a:solidFill>
              <a:srgbClr val="000066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00389" name="Rounded Rectangle 46"/>
          <p:cNvSpPr>
            <a:spLocks noChangeArrowheads="1"/>
          </p:cNvSpPr>
          <p:nvPr/>
        </p:nvSpPr>
        <p:spPr bwMode="auto">
          <a:xfrm>
            <a:off x="900113" y="3105150"/>
            <a:ext cx="1874837" cy="20526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s-E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2843213" y="3141663"/>
            <a:ext cx="830262" cy="917575"/>
          </a:xfrm>
          <a:prstGeom prst="roundRect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AR" sz="1000" b="1" dirty="0"/>
              <a:t>Social / Comportamental</a:t>
            </a:r>
          </a:p>
        </p:txBody>
      </p:sp>
      <p:sp>
        <p:nvSpPr>
          <p:cNvPr id="50" name="Rounded Rectangle 49"/>
          <p:cNvSpPr/>
          <p:nvPr/>
        </p:nvSpPr>
        <p:spPr bwMode="auto">
          <a:xfrm>
            <a:off x="3741738" y="3144838"/>
            <a:ext cx="830262" cy="919162"/>
          </a:xfrm>
          <a:prstGeom prst="roundRect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AR" sz="1000" b="1" dirty="0"/>
              <a:t>Cognitivo / Conceptual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2843213" y="4144963"/>
            <a:ext cx="830262" cy="919162"/>
          </a:xfrm>
          <a:prstGeom prst="roundRect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AR" sz="1000" b="1" dirty="0"/>
              <a:t>Proceso de Aplicación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3741738" y="4149725"/>
            <a:ext cx="830262" cy="917575"/>
          </a:xfrm>
          <a:prstGeom prst="roundRect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AR" sz="1000" b="1" dirty="0"/>
              <a:t>Informativo/Documental</a:t>
            </a:r>
          </a:p>
        </p:txBody>
      </p:sp>
      <p:sp>
        <p:nvSpPr>
          <p:cNvPr id="100394" name="Rounded Rectangle 52"/>
          <p:cNvSpPr>
            <a:spLocks noChangeArrowheads="1"/>
          </p:cNvSpPr>
          <p:nvPr/>
        </p:nvSpPr>
        <p:spPr bwMode="auto">
          <a:xfrm>
            <a:off x="4716463" y="3144838"/>
            <a:ext cx="1704975" cy="201295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109538" indent="-109538">
              <a:buFont typeface="Arial" pitchFamily="34" charset="0"/>
              <a:buChar char="•"/>
            </a:pPr>
            <a:r>
              <a:rPr lang="es-AR" sz="1000" b="1" dirty="0" smtClean="0"/>
              <a:t>Inventarios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s-AR" sz="1000" b="1" dirty="0" smtClean="0"/>
              <a:t>Mapas </a:t>
            </a:r>
            <a:r>
              <a:rPr lang="es-AR" sz="1000" b="1" dirty="0"/>
              <a:t>de Conocimiento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s-AR" sz="1000" b="1" dirty="0"/>
              <a:t>Banco de </a:t>
            </a:r>
            <a:r>
              <a:rPr lang="es-AR" sz="1000" b="1" dirty="0" smtClean="0"/>
              <a:t>Ideas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s-AR" sz="1000" b="1" dirty="0" smtClean="0"/>
              <a:t>Banco </a:t>
            </a:r>
            <a:r>
              <a:rPr lang="es-AR" sz="1000" b="1" dirty="0"/>
              <a:t>de mejores practicas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s-AR" sz="1000" b="1" dirty="0"/>
              <a:t>Lugares de encuentro  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s-AR" sz="1000" b="1" dirty="0"/>
              <a:t>Comunidades de practica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s-AR" sz="1000" b="1" dirty="0"/>
              <a:t>Otros</a:t>
            </a:r>
          </a:p>
        </p:txBody>
      </p:sp>
      <p:sp>
        <p:nvSpPr>
          <p:cNvPr id="54" name="Rounded Rectangle 53"/>
          <p:cNvSpPr/>
          <p:nvPr/>
        </p:nvSpPr>
        <p:spPr bwMode="auto">
          <a:xfrm>
            <a:off x="6516688" y="3213100"/>
            <a:ext cx="1800225" cy="1939925"/>
          </a:xfrm>
          <a:prstGeom prst="round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s-AR" sz="1000" b="1" dirty="0"/>
              <a:t>INTANGIBLES</a:t>
            </a:r>
          </a:p>
          <a:p>
            <a:pPr marL="109538" indent="-109538">
              <a:defRPr/>
            </a:pPr>
            <a:endParaRPr lang="es-AR" sz="1000" b="1" dirty="0"/>
          </a:p>
          <a:p>
            <a:pPr marL="109538" indent="-109538">
              <a:buFont typeface="Arial" pitchFamily="34" charset="0"/>
              <a:buChar char="•"/>
              <a:defRPr/>
            </a:pPr>
            <a:endParaRPr lang="es-AR" sz="1000" b="1" dirty="0"/>
          </a:p>
          <a:p>
            <a:pPr>
              <a:defRPr/>
            </a:pPr>
            <a:r>
              <a:rPr lang="es-AR" sz="1000" b="1" dirty="0"/>
              <a:t>TANGIBLES</a:t>
            </a:r>
          </a:p>
        </p:txBody>
      </p:sp>
      <p:grpSp>
        <p:nvGrpSpPr>
          <p:cNvPr id="100396" name="Group 55"/>
          <p:cNvGrpSpPr>
            <a:grpSpLocks/>
          </p:cNvGrpSpPr>
          <p:nvPr/>
        </p:nvGrpSpPr>
        <p:grpSpPr bwMode="auto">
          <a:xfrm rot="10800000">
            <a:off x="1619250" y="5084763"/>
            <a:ext cx="5541963" cy="288925"/>
            <a:chOff x="1829326" y="2132856"/>
            <a:chExt cx="5541106" cy="288032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flipH="1">
              <a:off x="1829326" y="2132856"/>
              <a:ext cx="2634842" cy="288032"/>
            </a:xfrm>
            <a:prstGeom prst="straightConnector1">
              <a:avLst/>
            </a:prstGeom>
            <a:solidFill>
              <a:srgbClr val="000066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H="1">
              <a:off x="3676890" y="2132856"/>
              <a:ext cx="753946" cy="288032"/>
            </a:xfrm>
            <a:prstGeom prst="straightConnector1">
              <a:avLst/>
            </a:prstGeom>
            <a:solidFill>
              <a:srgbClr val="000066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4427662" y="2132856"/>
              <a:ext cx="1088857" cy="288032"/>
            </a:xfrm>
            <a:prstGeom prst="straightConnector1">
              <a:avLst/>
            </a:prstGeom>
            <a:solidFill>
              <a:srgbClr val="000066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4427662" y="2132856"/>
              <a:ext cx="2942770" cy="288032"/>
            </a:xfrm>
            <a:prstGeom prst="straightConnector1">
              <a:avLst/>
            </a:prstGeom>
            <a:solidFill>
              <a:srgbClr val="000066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1" name="TextBox 60"/>
          <p:cNvSpPr txBox="1"/>
          <p:nvPr/>
        </p:nvSpPr>
        <p:spPr>
          <a:xfrm>
            <a:off x="1281113" y="3284538"/>
            <a:ext cx="1058862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050" b="1" dirty="0"/>
              <a:t>Creación/</a:t>
            </a:r>
          </a:p>
          <a:p>
            <a:pPr>
              <a:defRPr/>
            </a:pPr>
            <a:r>
              <a:rPr lang="es-AR" sz="1050" b="1" dirty="0"/>
              <a:t>Generación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95400" y="3671888"/>
            <a:ext cx="1398588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050" b="1" dirty="0"/>
              <a:t>Codificación / Coordinación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309688" y="4076700"/>
            <a:ext cx="1462087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050" b="1" dirty="0"/>
              <a:t>Difusión/ Protección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31913" y="4535488"/>
            <a:ext cx="86360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1050" b="1" dirty="0"/>
              <a:t>Aplicación</a:t>
            </a:r>
          </a:p>
          <a:p>
            <a:pPr>
              <a:defRPr/>
            </a:pPr>
            <a:r>
              <a:rPr lang="es-AR" sz="1050" b="1" dirty="0"/>
              <a:t>Utilización</a:t>
            </a:r>
          </a:p>
        </p:txBody>
      </p:sp>
      <p:sp>
        <p:nvSpPr>
          <p:cNvPr id="66" name="Up-Down Arrow 65"/>
          <p:cNvSpPr/>
          <p:nvPr/>
        </p:nvSpPr>
        <p:spPr bwMode="auto">
          <a:xfrm>
            <a:off x="3176588" y="3870325"/>
            <a:ext cx="144462" cy="387350"/>
          </a:xfrm>
          <a:prstGeom prst="up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7" name="Up-Down Arrow 66"/>
          <p:cNvSpPr/>
          <p:nvPr/>
        </p:nvSpPr>
        <p:spPr bwMode="auto">
          <a:xfrm>
            <a:off x="4067175" y="3878263"/>
            <a:ext cx="144463" cy="387350"/>
          </a:xfrm>
          <a:prstGeom prst="up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0" name="Up-Down Arrow 69"/>
          <p:cNvSpPr/>
          <p:nvPr/>
        </p:nvSpPr>
        <p:spPr bwMode="auto">
          <a:xfrm rot="16200000">
            <a:off x="3613150" y="3306763"/>
            <a:ext cx="144463" cy="388937"/>
          </a:xfrm>
          <a:prstGeom prst="up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" name="Up-Down Arrow 70"/>
          <p:cNvSpPr/>
          <p:nvPr/>
        </p:nvSpPr>
        <p:spPr bwMode="auto">
          <a:xfrm rot="16200000">
            <a:off x="3613943" y="4387057"/>
            <a:ext cx="144463" cy="387350"/>
          </a:xfrm>
          <a:prstGeom prst="up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2" name="Multiply 71"/>
          <p:cNvSpPr/>
          <p:nvPr/>
        </p:nvSpPr>
        <p:spPr bwMode="auto">
          <a:xfrm>
            <a:off x="3508375" y="3854450"/>
            <a:ext cx="342900" cy="434975"/>
          </a:xfrm>
          <a:prstGeom prst="mathMultiply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5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572000" y="6597650"/>
            <a:ext cx="4537075" cy="287338"/>
          </a:xfrm>
        </p:spPr>
        <p:txBody>
          <a:bodyPr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003366"/>
                </a:solidFill>
              </a:rPr>
              <a:t>Mercedes Jones – El Trabajo en Red como Estrategia</a:t>
            </a:r>
            <a:endParaRPr lang="es-ES" dirty="0">
              <a:solidFill>
                <a:srgbClr val="003366"/>
              </a:solidFill>
            </a:endParaRPr>
          </a:p>
        </p:txBody>
      </p:sp>
      <p:sp>
        <p:nvSpPr>
          <p:cNvPr id="68" name="1 Marcador de pie de página"/>
          <p:cNvSpPr txBox="1">
            <a:spLocks noGrp="1"/>
          </p:cNvSpPr>
          <p:nvPr/>
        </p:nvSpPr>
        <p:spPr>
          <a:xfrm>
            <a:off x="0" y="6570663"/>
            <a:ext cx="1042988" cy="287337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s-ES" dirty="0" smtClean="0">
                <a:solidFill>
                  <a:srgbClr val="003366"/>
                </a:solidFill>
                <a:latin typeface="Arial" charset="0"/>
                <a:cs typeface="+mn-cs"/>
              </a:rPr>
              <a:t>Pagina </a:t>
            </a:r>
            <a:fld id="{EA887239-FE27-43CD-BC81-33B472A52D81}" type="slidenum">
              <a:rPr lang="es-ES" smtClean="0">
                <a:solidFill>
                  <a:srgbClr val="003366"/>
                </a:solidFill>
                <a:latin typeface="Arial" charset="0"/>
                <a:cs typeface="+mn-cs"/>
              </a:rPr>
              <a:pPr algn="l">
                <a:defRPr/>
              </a:pPr>
              <a:t>70</a:t>
            </a:fld>
            <a:endParaRPr lang="es-ES" dirty="0">
              <a:solidFill>
                <a:srgbClr val="003366"/>
              </a:solidFill>
              <a:latin typeface="Arial" charset="0"/>
              <a:cs typeface="+mn-cs"/>
            </a:endParaRPr>
          </a:p>
        </p:txBody>
      </p:sp>
      <p:sp>
        <p:nvSpPr>
          <p:cNvPr id="69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70</a:t>
            </a:fld>
            <a:endParaRPr lang="es-A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9"/>
          <p:cNvGrpSpPr>
            <a:grpSpLocks/>
          </p:cNvGrpSpPr>
          <p:nvPr/>
        </p:nvGrpSpPr>
        <p:grpSpPr bwMode="auto">
          <a:xfrm>
            <a:off x="179388" y="981075"/>
            <a:ext cx="8785225" cy="5472113"/>
            <a:chOff x="179512" y="980728"/>
            <a:chExt cx="8784976" cy="5472608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79512" y="980728"/>
              <a:ext cx="8784976" cy="54726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6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2464" name="TextBox 5"/>
            <p:cNvSpPr txBox="1">
              <a:spLocks noChangeArrowheads="1"/>
            </p:cNvSpPr>
            <p:nvPr/>
          </p:nvSpPr>
          <p:spPr bwMode="auto">
            <a:xfrm>
              <a:off x="2159732" y="1052736"/>
              <a:ext cx="48245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s-AR" sz="1200" b="1"/>
                <a:t>Ambiente Externo</a:t>
              </a:r>
            </a:p>
          </p:txBody>
        </p:sp>
        <p:sp>
          <p:nvSpPr>
            <p:cNvPr id="102465" name="TextBox 6"/>
            <p:cNvSpPr txBox="1">
              <a:spLocks noChangeArrowheads="1"/>
            </p:cNvSpPr>
            <p:nvPr/>
          </p:nvSpPr>
          <p:spPr bwMode="auto">
            <a:xfrm rot="5400000">
              <a:off x="6341712" y="3614536"/>
              <a:ext cx="48245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s-AR" sz="1200" b="1"/>
                <a:t>Ambiente Externo</a:t>
              </a:r>
            </a:p>
          </p:txBody>
        </p:sp>
        <p:sp>
          <p:nvSpPr>
            <p:cNvPr id="102466" name="TextBox 7"/>
            <p:cNvSpPr txBox="1">
              <a:spLocks noChangeArrowheads="1"/>
            </p:cNvSpPr>
            <p:nvPr/>
          </p:nvSpPr>
          <p:spPr bwMode="auto">
            <a:xfrm rot="5400000" flipH="1" flipV="1">
              <a:off x="-1950240" y="3614536"/>
              <a:ext cx="48245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s-AR" sz="1200" b="1"/>
                <a:t>Ambiente Externo</a:t>
              </a:r>
            </a:p>
          </p:txBody>
        </p:sp>
        <p:sp>
          <p:nvSpPr>
            <p:cNvPr id="102467" name="TextBox 8"/>
            <p:cNvSpPr txBox="1">
              <a:spLocks noChangeArrowheads="1"/>
            </p:cNvSpPr>
            <p:nvPr/>
          </p:nvSpPr>
          <p:spPr bwMode="auto">
            <a:xfrm flipH="1">
              <a:off x="2141144" y="6104329"/>
              <a:ext cx="48245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s-AR" sz="1200" b="1"/>
                <a:t>Ambiente Externo</a:t>
              </a:r>
            </a:p>
          </p:txBody>
        </p:sp>
      </p:grpSp>
      <p:sp>
        <p:nvSpPr>
          <p:cNvPr id="102403" name="Rounded Rectangle 10"/>
          <p:cNvSpPr>
            <a:spLocks noChangeArrowheads="1"/>
          </p:cNvSpPr>
          <p:nvPr/>
        </p:nvSpPr>
        <p:spPr bwMode="auto">
          <a:xfrm>
            <a:off x="600075" y="1323975"/>
            <a:ext cx="8015288" cy="48244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E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" name="Left-Right Arrow 12"/>
          <p:cNvSpPr/>
          <p:nvPr/>
        </p:nvSpPr>
        <p:spPr bwMode="auto">
          <a:xfrm>
            <a:off x="8316913" y="3716338"/>
            <a:ext cx="358775" cy="180975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" name="Left-Right Arrow 14"/>
          <p:cNvSpPr/>
          <p:nvPr/>
        </p:nvSpPr>
        <p:spPr bwMode="auto">
          <a:xfrm>
            <a:off x="539750" y="3716338"/>
            <a:ext cx="360363" cy="180975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" name="Left-Right Arrow 13"/>
          <p:cNvSpPr/>
          <p:nvPr/>
        </p:nvSpPr>
        <p:spPr bwMode="auto">
          <a:xfrm rot="5400000">
            <a:off x="4337845" y="5895181"/>
            <a:ext cx="360362" cy="180975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" name="Left-Right Arrow 11"/>
          <p:cNvSpPr/>
          <p:nvPr/>
        </p:nvSpPr>
        <p:spPr bwMode="auto">
          <a:xfrm rot="5400000">
            <a:off x="4337845" y="1358106"/>
            <a:ext cx="360362" cy="180975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393768" y="1412776"/>
            <a:ext cx="6264696" cy="7200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484438" y="1557338"/>
            <a:ext cx="1295400" cy="431800"/>
          </a:xfrm>
          <a:prstGeom prst="ellipse">
            <a:avLst/>
          </a:prstGeom>
          <a:solidFill>
            <a:srgbClr val="0000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AR" sz="1050" b="1" dirty="0">
                <a:solidFill>
                  <a:schemeClr val="bg1"/>
                </a:solidFill>
              </a:rPr>
              <a:t>Tácito</a:t>
            </a:r>
          </a:p>
        </p:txBody>
      </p:sp>
      <p:sp>
        <p:nvSpPr>
          <p:cNvPr id="102412" name="Oval 20"/>
          <p:cNvSpPr>
            <a:spLocks noChangeArrowheads="1"/>
          </p:cNvSpPr>
          <p:nvPr/>
        </p:nvSpPr>
        <p:spPr bwMode="auto">
          <a:xfrm>
            <a:off x="5076825" y="1557338"/>
            <a:ext cx="1295400" cy="431800"/>
          </a:xfrm>
          <a:prstGeom prst="ellipse">
            <a:avLst/>
          </a:prstGeom>
          <a:solidFill>
            <a:srgbClr val="000066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s-AR" sz="1000" b="1">
                <a:solidFill>
                  <a:schemeClr val="bg1"/>
                </a:solidFill>
              </a:rPr>
              <a:t>Explícito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1331640" y="5373216"/>
            <a:ext cx="6264696" cy="7200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965230" y="2420888"/>
            <a:ext cx="1728191" cy="64807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1200" b="1">
                <a:solidFill>
                  <a:schemeClr val="bg1"/>
                </a:solidFill>
              </a:rPr>
              <a:t>Procesos de Conocimiento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2810142" y="2420888"/>
            <a:ext cx="1728191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1200" b="1" dirty="0">
                <a:solidFill>
                  <a:schemeClr val="bg1"/>
                </a:solidFill>
              </a:rPr>
              <a:t>Contexto Capacitante  (Ba)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4653042" y="2420888"/>
            <a:ext cx="1728191" cy="64807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1200" b="1" dirty="0">
                <a:solidFill>
                  <a:schemeClr val="bg1"/>
                </a:solidFill>
              </a:rPr>
              <a:t>Practicas de Gestión y Herramientas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6506337" y="2420888"/>
            <a:ext cx="1728191" cy="648072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1200" b="1">
                <a:solidFill>
                  <a:schemeClr val="bg1"/>
                </a:solidFill>
              </a:rPr>
              <a:t>Resultados Esperados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1514475" y="5408613"/>
            <a:ext cx="1295400" cy="433387"/>
          </a:xfrm>
          <a:prstGeom prst="ellipse">
            <a:avLst/>
          </a:prstGeom>
          <a:solidFill>
            <a:srgbClr val="0000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AR" sz="1050" b="1" dirty="0">
                <a:solidFill>
                  <a:schemeClr val="bg1"/>
                </a:solidFill>
              </a:rPr>
              <a:t>Individual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3203575" y="5445125"/>
            <a:ext cx="1296988" cy="431800"/>
          </a:xfrm>
          <a:prstGeom prst="ellipse">
            <a:avLst/>
          </a:prstGeom>
          <a:solidFill>
            <a:srgbClr val="0000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AR" sz="1050" b="1" dirty="0">
                <a:solidFill>
                  <a:schemeClr val="bg1"/>
                </a:solidFill>
              </a:rPr>
              <a:t>Equipos</a:t>
            </a:r>
          </a:p>
        </p:txBody>
      </p:sp>
      <p:sp>
        <p:nvSpPr>
          <p:cNvPr id="102430" name="Oval 28"/>
          <p:cNvSpPr>
            <a:spLocks noChangeArrowheads="1"/>
          </p:cNvSpPr>
          <p:nvPr/>
        </p:nvSpPr>
        <p:spPr bwMode="auto">
          <a:xfrm>
            <a:off x="4716463" y="5445125"/>
            <a:ext cx="1295400" cy="431800"/>
          </a:xfrm>
          <a:prstGeom prst="ellipse">
            <a:avLst/>
          </a:prstGeom>
          <a:solidFill>
            <a:srgbClr val="000066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s-AR" sz="800" b="1">
                <a:solidFill>
                  <a:schemeClr val="bg1"/>
                </a:solidFill>
              </a:rPr>
              <a:t>Organizacional</a:t>
            </a:r>
          </a:p>
        </p:txBody>
      </p:sp>
      <p:sp>
        <p:nvSpPr>
          <p:cNvPr id="102431" name="Oval 29"/>
          <p:cNvSpPr>
            <a:spLocks noChangeArrowheads="1"/>
          </p:cNvSpPr>
          <p:nvPr/>
        </p:nvSpPr>
        <p:spPr bwMode="auto">
          <a:xfrm>
            <a:off x="6156325" y="5445125"/>
            <a:ext cx="1295400" cy="431800"/>
          </a:xfrm>
          <a:prstGeom prst="ellipse">
            <a:avLst/>
          </a:prstGeom>
          <a:solidFill>
            <a:srgbClr val="000066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s-AR" sz="800" b="1">
                <a:solidFill>
                  <a:schemeClr val="bg1"/>
                </a:solidFill>
              </a:rPr>
              <a:t>Inter-Organizacional</a:t>
            </a:r>
          </a:p>
        </p:txBody>
      </p:sp>
      <p:sp>
        <p:nvSpPr>
          <p:cNvPr id="31" name="Right Arrow 30"/>
          <p:cNvSpPr/>
          <p:nvPr/>
        </p:nvSpPr>
        <p:spPr bwMode="auto">
          <a:xfrm>
            <a:off x="2627313" y="2636838"/>
            <a:ext cx="295275" cy="252412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4500563" y="2636838"/>
            <a:ext cx="293687" cy="252412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6351588" y="2636838"/>
            <a:ext cx="295275" cy="252412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102435" name="Group 54"/>
          <p:cNvGrpSpPr>
            <a:grpSpLocks/>
          </p:cNvGrpSpPr>
          <p:nvPr/>
        </p:nvGrpSpPr>
        <p:grpSpPr bwMode="auto">
          <a:xfrm>
            <a:off x="1828800" y="2133600"/>
            <a:ext cx="5541963" cy="287338"/>
            <a:chOff x="1829326" y="2132856"/>
            <a:chExt cx="5541106" cy="288032"/>
          </a:xfrm>
        </p:grpSpPr>
        <p:cxnSp>
          <p:nvCxnSpPr>
            <p:cNvPr id="36" name="Straight Arrow Connector 35"/>
            <p:cNvCxnSpPr>
              <a:endCxn id="0" idx="0"/>
            </p:cNvCxnSpPr>
            <p:nvPr/>
          </p:nvCxnSpPr>
          <p:spPr bwMode="auto">
            <a:xfrm flipH="1">
              <a:off x="1829326" y="2132856"/>
              <a:ext cx="2634842" cy="288032"/>
            </a:xfrm>
            <a:prstGeom prst="straightConnector1">
              <a:avLst/>
            </a:prstGeom>
            <a:solidFill>
              <a:srgbClr val="000066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>
              <a:endCxn id="0" idx="0"/>
            </p:cNvCxnSpPr>
            <p:nvPr/>
          </p:nvCxnSpPr>
          <p:spPr bwMode="auto">
            <a:xfrm flipH="1">
              <a:off x="3673716" y="2132856"/>
              <a:ext cx="753946" cy="288032"/>
            </a:xfrm>
            <a:prstGeom prst="straightConnector1">
              <a:avLst/>
            </a:prstGeom>
            <a:solidFill>
              <a:srgbClr val="000066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4427662" y="2132856"/>
              <a:ext cx="1088857" cy="288032"/>
            </a:xfrm>
            <a:prstGeom prst="straightConnector1">
              <a:avLst/>
            </a:prstGeom>
            <a:solidFill>
              <a:srgbClr val="000066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4427662" y="2132856"/>
              <a:ext cx="2942770" cy="288032"/>
            </a:xfrm>
            <a:prstGeom prst="straightConnector1">
              <a:avLst/>
            </a:prstGeom>
            <a:solidFill>
              <a:srgbClr val="000066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02436" name="Rounded Rectangle 46"/>
          <p:cNvSpPr>
            <a:spLocks noChangeArrowheads="1"/>
          </p:cNvSpPr>
          <p:nvPr/>
        </p:nvSpPr>
        <p:spPr bwMode="auto">
          <a:xfrm>
            <a:off x="900113" y="3105150"/>
            <a:ext cx="1874837" cy="20526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s-E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2843213" y="3141663"/>
            <a:ext cx="830262" cy="917575"/>
          </a:xfrm>
          <a:prstGeom prst="roundRect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AR" sz="900" b="1" dirty="0"/>
              <a:t>Empático</a:t>
            </a:r>
          </a:p>
        </p:txBody>
      </p:sp>
      <p:sp>
        <p:nvSpPr>
          <p:cNvPr id="50" name="Rounded Rectangle 49"/>
          <p:cNvSpPr/>
          <p:nvPr/>
        </p:nvSpPr>
        <p:spPr bwMode="auto">
          <a:xfrm>
            <a:off x="3741738" y="3144838"/>
            <a:ext cx="830262" cy="919162"/>
          </a:xfrm>
          <a:prstGeom prst="roundRect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AR" sz="1000" b="1" dirty="0"/>
              <a:t> </a:t>
            </a:r>
            <a:r>
              <a:rPr lang="es-AR" sz="900" b="1" dirty="0"/>
              <a:t>Conceptual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2843213" y="4144963"/>
            <a:ext cx="830262" cy="919162"/>
          </a:xfrm>
          <a:prstGeom prst="roundRect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AR" sz="900" b="1" dirty="0"/>
              <a:t>Operacional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3741738" y="4149725"/>
            <a:ext cx="830262" cy="917575"/>
          </a:xfrm>
          <a:prstGeom prst="roundRect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AR" sz="900" b="1" dirty="0"/>
              <a:t>Sistémico</a:t>
            </a:r>
          </a:p>
        </p:txBody>
      </p:sp>
      <p:sp>
        <p:nvSpPr>
          <p:cNvPr id="102441" name="Rounded Rectangle 52"/>
          <p:cNvSpPr>
            <a:spLocks noChangeArrowheads="1"/>
          </p:cNvSpPr>
          <p:nvPr/>
        </p:nvSpPr>
        <p:spPr bwMode="auto">
          <a:xfrm>
            <a:off x="4716463" y="3144838"/>
            <a:ext cx="1704975" cy="201295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109538" indent="-109538">
              <a:buFont typeface="Arial" pitchFamily="34" charset="0"/>
              <a:buChar char="•"/>
            </a:pPr>
            <a:r>
              <a:rPr lang="es-AR" sz="1000" b="1" dirty="0" smtClean="0"/>
              <a:t>Inventarios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s-AR" sz="1000" b="1" dirty="0" smtClean="0"/>
              <a:t>Mapas </a:t>
            </a:r>
            <a:r>
              <a:rPr lang="es-AR" sz="1000" b="1" dirty="0"/>
              <a:t>de Conocimiento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s-AR" sz="1000" b="1" dirty="0"/>
              <a:t>Banco de Ideas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s-AR" sz="1000" b="1" dirty="0" smtClean="0"/>
              <a:t>Banco </a:t>
            </a:r>
            <a:r>
              <a:rPr lang="es-AR" sz="1000" b="1" dirty="0"/>
              <a:t>de mejores practicas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s-AR" sz="1000" b="1" dirty="0"/>
              <a:t>Lugares de encuentro  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s-AR" sz="1000" b="1" dirty="0"/>
              <a:t>Comunidades de practica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s-AR" sz="1000" b="1" dirty="0"/>
              <a:t>Otros</a:t>
            </a:r>
          </a:p>
        </p:txBody>
      </p:sp>
      <p:sp>
        <p:nvSpPr>
          <p:cNvPr id="54" name="Rounded Rectangle 53"/>
          <p:cNvSpPr/>
          <p:nvPr/>
        </p:nvSpPr>
        <p:spPr bwMode="auto">
          <a:xfrm>
            <a:off x="6516688" y="3213100"/>
            <a:ext cx="1800225" cy="1939925"/>
          </a:xfrm>
          <a:prstGeom prst="round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s-AR" sz="1000" b="1" dirty="0"/>
              <a:t>INTANGIBLES</a:t>
            </a:r>
          </a:p>
          <a:p>
            <a:pPr marL="109538" indent="-109538">
              <a:defRPr/>
            </a:pPr>
            <a:endParaRPr lang="es-AR" sz="1000" b="1" dirty="0"/>
          </a:p>
          <a:p>
            <a:pPr marL="109538" indent="-109538">
              <a:buFont typeface="Arial" pitchFamily="34" charset="0"/>
              <a:buChar char="•"/>
              <a:defRPr/>
            </a:pPr>
            <a:endParaRPr lang="es-AR" sz="1000" b="1" dirty="0"/>
          </a:p>
          <a:p>
            <a:pPr>
              <a:defRPr/>
            </a:pPr>
            <a:r>
              <a:rPr lang="es-AR" sz="1000" b="1" dirty="0"/>
              <a:t>TANGIBLES.</a:t>
            </a:r>
          </a:p>
        </p:txBody>
      </p:sp>
      <p:grpSp>
        <p:nvGrpSpPr>
          <p:cNvPr id="102443" name="Group 55"/>
          <p:cNvGrpSpPr>
            <a:grpSpLocks/>
          </p:cNvGrpSpPr>
          <p:nvPr/>
        </p:nvGrpSpPr>
        <p:grpSpPr bwMode="auto">
          <a:xfrm rot="10800000">
            <a:off x="1619250" y="5084763"/>
            <a:ext cx="5541963" cy="288925"/>
            <a:chOff x="1829326" y="2132856"/>
            <a:chExt cx="5541106" cy="288032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flipH="1">
              <a:off x="1829326" y="2132856"/>
              <a:ext cx="2634842" cy="288032"/>
            </a:xfrm>
            <a:prstGeom prst="straightConnector1">
              <a:avLst/>
            </a:prstGeom>
            <a:solidFill>
              <a:srgbClr val="000066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H="1">
              <a:off x="3676890" y="2132856"/>
              <a:ext cx="753946" cy="288032"/>
            </a:xfrm>
            <a:prstGeom prst="straightConnector1">
              <a:avLst/>
            </a:prstGeom>
            <a:solidFill>
              <a:srgbClr val="000066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4427662" y="2132856"/>
              <a:ext cx="1088857" cy="288032"/>
            </a:xfrm>
            <a:prstGeom prst="straightConnector1">
              <a:avLst/>
            </a:prstGeom>
            <a:solidFill>
              <a:srgbClr val="000066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4427662" y="2132856"/>
              <a:ext cx="2942770" cy="288032"/>
            </a:xfrm>
            <a:prstGeom prst="straightConnector1">
              <a:avLst/>
            </a:prstGeom>
            <a:solidFill>
              <a:srgbClr val="000066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1" name="TextBox 60"/>
          <p:cNvSpPr txBox="1"/>
          <p:nvPr/>
        </p:nvSpPr>
        <p:spPr>
          <a:xfrm>
            <a:off x="1281113" y="3284538"/>
            <a:ext cx="1058862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050" b="1" dirty="0"/>
              <a:t>Generación/ Incorporación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95400" y="3671888"/>
            <a:ext cx="1398588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050" b="1" dirty="0"/>
              <a:t>Organización / Almacenamiento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309688" y="4076700"/>
            <a:ext cx="1462087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050" b="1" dirty="0"/>
              <a:t>Difusión/ Protección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31913" y="4535488"/>
            <a:ext cx="86360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1050" b="1" dirty="0"/>
              <a:t>Aplicación</a:t>
            </a:r>
          </a:p>
          <a:p>
            <a:pPr>
              <a:defRPr/>
            </a:pPr>
            <a:r>
              <a:rPr lang="es-AR" sz="1050" b="1" dirty="0"/>
              <a:t>Utilización</a:t>
            </a:r>
          </a:p>
        </p:txBody>
      </p:sp>
      <p:sp>
        <p:nvSpPr>
          <p:cNvPr id="66" name="Up-Down Arrow 65"/>
          <p:cNvSpPr/>
          <p:nvPr/>
        </p:nvSpPr>
        <p:spPr bwMode="auto">
          <a:xfrm>
            <a:off x="3176588" y="3870325"/>
            <a:ext cx="144462" cy="387350"/>
          </a:xfrm>
          <a:prstGeom prst="up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7" name="Up-Down Arrow 66"/>
          <p:cNvSpPr/>
          <p:nvPr/>
        </p:nvSpPr>
        <p:spPr bwMode="auto">
          <a:xfrm>
            <a:off x="4067175" y="3878263"/>
            <a:ext cx="144463" cy="387350"/>
          </a:xfrm>
          <a:prstGeom prst="up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0" name="Up-Down Arrow 69"/>
          <p:cNvSpPr/>
          <p:nvPr/>
        </p:nvSpPr>
        <p:spPr bwMode="auto">
          <a:xfrm rot="16200000">
            <a:off x="3613150" y="3306763"/>
            <a:ext cx="144463" cy="388937"/>
          </a:xfrm>
          <a:prstGeom prst="up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" name="Up-Down Arrow 70"/>
          <p:cNvSpPr/>
          <p:nvPr/>
        </p:nvSpPr>
        <p:spPr bwMode="auto">
          <a:xfrm rot="16200000">
            <a:off x="3613943" y="4387057"/>
            <a:ext cx="144463" cy="387350"/>
          </a:xfrm>
          <a:prstGeom prst="up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2" name="Multiply 71"/>
          <p:cNvSpPr/>
          <p:nvPr/>
        </p:nvSpPr>
        <p:spPr bwMode="auto">
          <a:xfrm>
            <a:off x="3508375" y="3854450"/>
            <a:ext cx="342900" cy="434975"/>
          </a:xfrm>
          <a:prstGeom prst="mathMultiply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6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572000" y="6597650"/>
            <a:ext cx="4537075" cy="287338"/>
          </a:xfrm>
        </p:spPr>
        <p:txBody>
          <a:bodyPr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003366"/>
                </a:solidFill>
              </a:rPr>
              <a:t>Mercedes Jones – El Trabajo en Red como Estrategia</a:t>
            </a:r>
            <a:endParaRPr lang="es-ES" dirty="0">
              <a:solidFill>
                <a:srgbClr val="003366"/>
              </a:solidFill>
            </a:endParaRPr>
          </a:p>
        </p:txBody>
      </p:sp>
      <p:sp>
        <p:nvSpPr>
          <p:cNvPr id="65" name="1 Marcador de pie de página"/>
          <p:cNvSpPr txBox="1">
            <a:spLocks noGrp="1"/>
          </p:cNvSpPr>
          <p:nvPr/>
        </p:nvSpPr>
        <p:spPr>
          <a:xfrm>
            <a:off x="0" y="6597650"/>
            <a:ext cx="1042988" cy="287338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s-ES" dirty="0" smtClean="0">
                <a:solidFill>
                  <a:srgbClr val="003366"/>
                </a:solidFill>
                <a:latin typeface="Arial" charset="0"/>
                <a:cs typeface="+mn-cs"/>
              </a:rPr>
              <a:t>Pagina </a:t>
            </a:r>
            <a:fld id="{D9203598-3A53-46C9-AEB4-EFD523A5B97C}" type="slidenum">
              <a:rPr lang="es-ES" smtClean="0">
                <a:solidFill>
                  <a:srgbClr val="003366"/>
                </a:solidFill>
                <a:latin typeface="Arial" charset="0"/>
                <a:cs typeface="+mn-cs"/>
              </a:rPr>
              <a:pPr algn="l">
                <a:defRPr/>
              </a:pPr>
              <a:t>71</a:t>
            </a:fld>
            <a:endParaRPr lang="es-ES" dirty="0">
              <a:solidFill>
                <a:srgbClr val="003366"/>
              </a:solidFill>
              <a:latin typeface="Arial" charset="0"/>
              <a:cs typeface="+mn-cs"/>
            </a:endParaRPr>
          </a:p>
        </p:txBody>
      </p:sp>
      <p:sp>
        <p:nvSpPr>
          <p:cNvPr id="68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71</a:t>
            </a:fld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4 Marcador de texto"/>
          <p:cNvSpPr>
            <a:spLocks noGrp="1"/>
          </p:cNvSpPr>
          <p:nvPr>
            <p:ph type="body" sz="half" idx="4294967295"/>
          </p:nvPr>
        </p:nvSpPr>
        <p:spPr bwMode="auto">
          <a:xfrm>
            <a:off x="457200" y="1052513"/>
            <a:ext cx="8329613" cy="388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r"/>
            <a:r>
              <a:rPr lang="es-ES_tradnl" sz="2800" b="1" smtClean="0">
                <a:solidFill>
                  <a:srgbClr val="26158F"/>
                </a:solidFill>
              </a:rPr>
              <a:t/>
            </a:r>
            <a:br>
              <a:rPr lang="es-ES_tradnl" sz="2800" b="1" smtClean="0">
                <a:solidFill>
                  <a:srgbClr val="26158F"/>
                </a:solidFill>
              </a:rPr>
            </a:br>
            <a:r>
              <a:rPr lang="es-ES" sz="2800" b="1" i="1" smtClean="0">
                <a:solidFill>
                  <a:srgbClr val="404296"/>
                </a:solidFill>
              </a:rPr>
              <a:t/>
            </a:r>
            <a:br>
              <a:rPr lang="es-ES" sz="2800" b="1" i="1" smtClean="0">
                <a:solidFill>
                  <a:srgbClr val="404296"/>
                </a:solidFill>
              </a:rPr>
            </a:br>
            <a:r>
              <a:rPr lang="es-ES_tradnl" sz="4400" b="1" smtClean="0">
                <a:solidFill>
                  <a:srgbClr val="26158F"/>
                </a:solidFill>
              </a:rPr>
              <a:t/>
            </a:r>
            <a:br>
              <a:rPr lang="es-ES_tradnl" sz="4400" b="1" smtClean="0">
                <a:solidFill>
                  <a:srgbClr val="26158F"/>
                </a:solidFill>
              </a:rPr>
            </a:br>
            <a:endParaRPr lang="es-ES" smtClean="0"/>
          </a:p>
        </p:txBody>
      </p:sp>
      <p:sp>
        <p:nvSpPr>
          <p:cNvPr id="103427" name="3 Rectángulo"/>
          <p:cNvSpPr>
            <a:spLocks noChangeArrowheads="1"/>
          </p:cNvSpPr>
          <p:nvPr/>
        </p:nvSpPr>
        <p:spPr bwMode="auto">
          <a:xfrm>
            <a:off x="4211638" y="5157788"/>
            <a:ext cx="4464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s-AR" sz="1600" b="1"/>
          </a:p>
        </p:txBody>
      </p:sp>
      <p:sp>
        <p:nvSpPr>
          <p:cNvPr id="103428" name="5 Rectángulo"/>
          <p:cNvSpPr>
            <a:spLocks noChangeArrowheads="1"/>
          </p:cNvSpPr>
          <p:nvPr/>
        </p:nvSpPr>
        <p:spPr bwMode="auto">
          <a:xfrm>
            <a:off x="4392613" y="4325938"/>
            <a:ext cx="4572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s-ES" b="1" i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El concepto de inteligencia colectiva implica que nadie sabe todo y que , al mismo tiempo, cualquiera sabe algo. </a:t>
            </a:r>
          </a:p>
          <a:p>
            <a:pPr algn="r"/>
            <a:r>
              <a:rPr lang="es-ES" sz="12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es-ES" sz="2000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pic>
        <p:nvPicPr>
          <p:cNvPr id="103429" name="Picture 2" descr="http://www.mutaciones.pe/wp-content/uploads/2012/02/cropped-mutaciones_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5300"/>
            <a:ext cx="6275388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572000" y="6597650"/>
            <a:ext cx="4537075" cy="287338"/>
          </a:xfrm>
        </p:spPr>
        <p:txBody>
          <a:bodyPr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003366"/>
                </a:solidFill>
              </a:rPr>
              <a:t>Mercedes Jones – El Trabajo en Red como Estrategia</a:t>
            </a:r>
            <a:endParaRPr lang="es-ES" dirty="0">
              <a:solidFill>
                <a:srgbClr val="003366"/>
              </a:solidFill>
            </a:endParaRPr>
          </a:p>
        </p:txBody>
      </p:sp>
      <p:sp>
        <p:nvSpPr>
          <p:cNvPr id="8" name="1 Marcador de pie de página"/>
          <p:cNvSpPr txBox="1">
            <a:spLocks noGrp="1"/>
          </p:cNvSpPr>
          <p:nvPr/>
        </p:nvSpPr>
        <p:spPr>
          <a:xfrm>
            <a:off x="0" y="6570663"/>
            <a:ext cx="1042988" cy="287337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s-ES" dirty="0" smtClean="0">
                <a:solidFill>
                  <a:srgbClr val="003366"/>
                </a:solidFill>
                <a:latin typeface="Arial" charset="0"/>
                <a:cs typeface="+mn-cs"/>
              </a:rPr>
              <a:t>Pagina </a:t>
            </a:r>
            <a:fld id="{DFF7A0EB-ACA2-4805-9C7C-B46AD7F25C1D}" type="slidenum">
              <a:rPr lang="es-ES" smtClean="0">
                <a:solidFill>
                  <a:srgbClr val="003366"/>
                </a:solidFill>
                <a:latin typeface="Arial" charset="0"/>
                <a:cs typeface="+mn-cs"/>
              </a:rPr>
              <a:pPr algn="l">
                <a:defRPr/>
              </a:pPr>
              <a:t>72</a:t>
            </a:fld>
            <a:endParaRPr lang="es-ES" dirty="0">
              <a:solidFill>
                <a:srgbClr val="003366"/>
              </a:solidFill>
              <a:latin typeface="Arial" charset="0"/>
              <a:cs typeface="+mn-cs"/>
            </a:endParaRP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72</a:t>
            </a:fld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8025" y="1989138"/>
            <a:ext cx="4375150" cy="358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24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875" y="2060575"/>
            <a:ext cx="4248150" cy="351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4016" y="1196975"/>
            <a:ext cx="8892480" cy="425450"/>
          </a:xfrm>
          <a:prstGeom prst="rect">
            <a:avLst/>
          </a:prstGeom>
          <a:solidFill>
            <a:srgbClr val="26158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2000" dirty="0" smtClean="0">
                <a:solidFill>
                  <a:schemeClr val="bg1"/>
                </a:solidFill>
              </a:rPr>
              <a:t>Gestionar con las Personas</a:t>
            </a:r>
            <a:endParaRPr lang="es-ES" sz="200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Oval 2"/>
          <p:cNvSpPr>
            <a:spLocks noChangeArrowheads="1"/>
          </p:cNvSpPr>
          <p:nvPr/>
        </p:nvSpPr>
        <p:spPr bwMode="auto">
          <a:xfrm>
            <a:off x="971550" y="1738089"/>
            <a:ext cx="7467600" cy="406717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24075" y="2593751"/>
            <a:ext cx="5181600" cy="2779713"/>
            <a:chOff x="1104" y="1273"/>
            <a:chExt cx="3264" cy="1751"/>
          </a:xfrm>
        </p:grpSpPr>
        <p:sp>
          <p:nvSpPr>
            <p:cNvPr id="77838" name="Oval 4"/>
            <p:cNvSpPr>
              <a:spLocks noChangeArrowheads="1"/>
            </p:cNvSpPr>
            <p:nvPr/>
          </p:nvSpPr>
          <p:spPr bwMode="auto">
            <a:xfrm>
              <a:off x="1104" y="1273"/>
              <a:ext cx="3264" cy="175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s-ES"/>
            </a:p>
          </p:txBody>
        </p:sp>
        <p:sp>
          <p:nvSpPr>
            <p:cNvPr id="77839" name="Line 5"/>
            <p:cNvSpPr>
              <a:spLocks noChangeShapeType="1"/>
            </p:cNvSpPr>
            <p:nvPr/>
          </p:nvSpPr>
          <p:spPr bwMode="auto">
            <a:xfrm>
              <a:off x="2064" y="1344"/>
              <a:ext cx="96" cy="76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7840" name="Line 6"/>
            <p:cNvSpPr>
              <a:spLocks noChangeShapeType="1"/>
            </p:cNvSpPr>
            <p:nvPr/>
          </p:nvSpPr>
          <p:spPr bwMode="auto">
            <a:xfrm flipV="1">
              <a:off x="1200" y="1536"/>
              <a:ext cx="2688" cy="86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7841" name="Line 7"/>
            <p:cNvSpPr>
              <a:spLocks noChangeShapeType="1"/>
            </p:cNvSpPr>
            <p:nvPr/>
          </p:nvSpPr>
          <p:spPr bwMode="auto">
            <a:xfrm flipH="1">
              <a:off x="2496" y="1776"/>
              <a:ext cx="624" cy="124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7842" name="Line 8"/>
            <p:cNvSpPr>
              <a:spLocks noChangeShapeType="1"/>
            </p:cNvSpPr>
            <p:nvPr/>
          </p:nvSpPr>
          <p:spPr bwMode="auto">
            <a:xfrm flipV="1">
              <a:off x="2832" y="2208"/>
              <a:ext cx="1536" cy="14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7843" name="Line 9"/>
            <p:cNvSpPr>
              <a:spLocks noChangeShapeType="1"/>
            </p:cNvSpPr>
            <p:nvPr/>
          </p:nvSpPr>
          <p:spPr bwMode="auto">
            <a:xfrm flipV="1">
              <a:off x="1344" y="1632"/>
              <a:ext cx="220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962275" y="4306664"/>
            <a:ext cx="1447800" cy="609600"/>
            <a:chOff x="1632" y="2304"/>
            <a:chExt cx="912" cy="384"/>
          </a:xfrm>
        </p:grpSpPr>
        <p:sp>
          <p:nvSpPr>
            <p:cNvPr id="77836" name="Oval 11"/>
            <p:cNvSpPr>
              <a:spLocks noChangeArrowheads="1"/>
            </p:cNvSpPr>
            <p:nvPr/>
          </p:nvSpPr>
          <p:spPr bwMode="auto">
            <a:xfrm>
              <a:off x="1632" y="2304"/>
              <a:ext cx="86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7837" name="Text Box 12"/>
            <p:cNvSpPr txBox="1">
              <a:spLocks noChangeArrowheads="1"/>
            </p:cNvSpPr>
            <p:nvPr/>
          </p:nvSpPr>
          <p:spPr bwMode="auto">
            <a:xfrm>
              <a:off x="1680" y="2400"/>
              <a:ext cx="8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>
                <a:buFont typeface="Monotype Sorts"/>
                <a:buNone/>
              </a:pPr>
              <a:r>
                <a:rPr lang="es-ES_tradnl" sz="1400" b="1"/>
                <a:t>Organización</a:t>
              </a:r>
            </a:p>
          </p:txBody>
        </p:sp>
      </p:grp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3563938" y="2042889"/>
            <a:ext cx="223361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Font typeface="Monotype Sorts"/>
              <a:buNone/>
            </a:pPr>
            <a:r>
              <a:rPr lang="es-ES_tradnl" b="1" i="1" dirty="0">
                <a:solidFill>
                  <a:schemeClr val="bg1"/>
                </a:solidFill>
                <a:latin typeface="Arial Narrow" pitchFamily="34" charset="0"/>
              </a:rPr>
              <a:t>CONTEXTO GLOBAL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4714875" y="2858864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buFont typeface="Monotype Sorts"/>
              <a:buNone/>
            </a:pPr>
            <a:r>
              <a:rPr lang="es-ES_tradnl" sz="1400" b="1"/>
              <a:t>Universidad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3876675" y="3392264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buFont typeface="Monotype Sorts"/>
              <a:buNone/>
            </a:pPr>
            <a:r>
              <a:rPr lang="es-ES_tradnl" sz="1400" b="1"/>
              <a:t>Pymes</a:t>
            </a: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5629275" y="3620864"/>
            <a:ext cx="1219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Font typeface="Monotype Sorts"/>
              <a:buNone/>
            </a:pPr>
            <a:r>
              <a:rPr lang="es-ES_tradnl" sz="1400" b="1"/>
              <a:t>Gobierno Local</a:t>
            </a: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5019675" y="4535264"/>
            <a:ext cx="1447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Font typeface="Monotype Sorts"/>
              <a:buNone/>
            </a:pPr>
            <a:r>
              <a:rPr lang="es-ES_tradnl" sz="1400" b="1"/>
              <a:t>Medios de comunicación</a:t>
            </a: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2276475" y="3697064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buFont typeface="Monotype Sorts"/>
              <a:buNone/>
            </a:pPr>
            <a:r>
              <a:rPr lang="es-ES_tradnl" sz="1400" b="1"/>
              <a:t>Empresa</a:t>
            </a: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2962275" y="3011264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buFont typeface="Monotype Sorts"/>
              <a:buNone/>
            </a:pPr>
            <a:r>
              <a:rPr lang="es-ES_tradnl" sz="1400" b="1"/>
              <a:t>ONG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22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sz="1200" b="1" smtClean="0">
                <a:solidFill>
                  <a:schemeClr val="accent6"/>
                </a:solidFill>
                <a:latin typeface="Arial Narrow" pitchFamily="34" charset="0"/>
              </a:rPr>
              <a:pPr algn="ctr">
                <a:defRPr/>
              </a:pPr>
              <a:t>8</a:t>
            </a:fld>
            <a:endParaRPr lang="es-AR" sz="12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10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10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1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/>
      <p:bldP spid="74765" grpId="0" autoUpdateAnimBg="0"/>
      <p:bldP spid="74766" grpId="0" autoUpdateAnimBg="0"/>
      <p:bldP spid="74767" grpId="0" autoUpdateAnimBg="0"/>
      <p:bldP spid="74768" grpId="0" autoUpdateAnimBg="0"/>
      <p:bldP spid="74769" grpId="0" autoUpdateAnimBg="0"/>
      <p:bldP spid="74770" grpId="0" autoUpdateAnimBg="0"/>
      <p:bldP spid="7477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143000" y="2819400"/>
            <a:ext cx="7239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endParaRPr lang="en-GB">
              <a:solidFill>
                <a:srgbClr val="000000"/>
              </a:solidFill>
            </a:endParaRPr>
          </a:p>
        </p:txBody>
      </p:sp>
      <p:sp>
        <p:nvSpPr>
          <p:cNvPr id="27651" name="5 Rectángulo"/>
          <p:cNvSpPr>
            <a:spLocks noChangeArrowheads="1"/>
          </p:cNvSpPr>
          <p:nvPr/>
        </p:nvSpPr>
        <p:spPr bwMode="auto">
          <a:xfrm>
            <a:off x="2627313" y="2852738"/>
            <a:ext cx="62658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b="1" dirty="0" err="1">
                <a:solidFill>
                  <a:schemeClr val="accent6"/>
                </a:solidFill>
                <a:latin typeface="Arial Narrow" pitchFamily="34" charset="0"/>
              </a:rPr>
              <a:t>Atractor</a:t>
            </a:r>
            <a:r>
              <a:rPr lang="es-ES" b="1" dirty="0">
                <a:solidFill>
                  <a:schemeClr val="accent6"/>
                </a:solidFill>
                <a:latin typeface="Arial Narrow" pitchFamily="34" charset="0"/>
              </a:rPr>
              <a:t> Social:</a:t>
            </a:r>
          </a:p>
          <a:p>
            <a:endParaRPr lang="es-ES" dirty="0">
              <a:solidFill>
                <a:schemeClr val="accent6"/>
              </a:solidFill>
              <a:latin typeface="Arial Narrow" pitchFamily="34" charset="0"/>
            </a:endParaRPr>
          </a:p>
          <a:p>
            <a:r>
              <a:rPr lang="es-ES" dirty="0">
                <a:solidFill>
                  <a:schemeClr val="accent6"/>
                </a:solidFill>
                <a:latin typeface="Arial Narrow" pitchFamily="34" charset="0"/>
              </a:rPr>
              <a:t>En un campo de </a:t>
            </a:r>
            <a:r>
              <a:rPr lang="es-ES" dirty="0" smtClean="0">
                <a:solidFill>
                  <a:schemeClr val="accent6"/>
                </a:solidFill>
                <a:latin typeface="Arial Narrow" pitchFamily="34" charset="0"/>
              </a:rPr>
              <a:t>fuerza </a:t>
            </a:r>
            <a:r>
              <a:rPr lang="es-ES" dirty="0">
                <a:solidFill>
                  <a:schemeClr val="accent6"/>
                </a:solidFill>
                <a:latin typeface="Arial Narrow" pitchFamily="34" charset="0"/>
              </a:rPr>
              <a:t>un atractor es aquel factor que </a:t>
            </a:r>
            <a:r>
              <a:rPr lang="es-ES" dirty="0" smtClean="0">
                <a:solidFill>
                  <a:schemeClr val="accent6"/>
                </a:solidFill>
                <a:latin typeface="Arial Narrow" pitchFamily="34" charset="0"/>
              </a:rPr>
              <a:t>nuclea energías y elementos dispersos. En el campo social se refiere a factores convocantes  </a:t>
            </a:r>
            <a:r>
              <a:rPr lang="es-ES" dirty="0">
                <a:solidFill>
                  <a:schemeClr val="accent6"/>
                </a:solidFill>
                <a:latin typeface="Arial Narrow" pitchFamily="34" charset="0"/>
              </a:rPr>
              <a:t>hacia </a:t>
            </a:r>
            <a:r>
              <a:rPr lang="es-ES" dirty="0" smtClean="0">
                <a:solidFill>
                  <a:schemeClr val="accent6"/>
                </a:solidFill>
                <a:latin typeface="Arial Narrow" pitchFamily="34" charset="0"/>
              </a:rPr>
              <a:t>los cuales las </a:t>
            </a:r>
            <a:r>
              <a:rPr lang="es-ES" dirty="0">
                <a:solidFill>
                  <a:schemeClr val="accent6"/>
                </a:solidFill>
                <a:latin typeface="Arial Narrow" pitchFamily="34" charset="0"/>
              </a:rPr>
              <a:t>personas tienden y orientan sus comportamientos y expectativas </a:t>
            </a:r>
            <a:r>
              <a:rPr lang="es-ES" dirty="0" smtClean="0">
                <a:solidFill>
                  <a:schemeClr val="accent6"/>
                </a:solidFill>
                <a:latin typeface="Arial Narrow" pitchFamily="34" charset="0"/>
              </a:rPr>
              <a:t>mutuas. </a:t>
            </a:r>
            <a:endParaRPr lang="es-ES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grpSp>
        <p:nvGrpSpPr>
          <p:cNvPr id="27652" name="Group 6"/>
          <p:cNvGrpSpPr>
            <a:grpSpLocks/>
          </p:cNvGrpSpPr>
          <p:nvPr/>
        </p:nvGrpSpPr>
        <p:grpSpPr bwMode="auto">
          <a:xfrm>
            <a:off x="179388" y="1125538"/>
            <a:ext cx="2236787" cy="5289550"/>
            <a:chOff x="0" y="981075"/>
            <a:chExt cx="2484438" cy="5876925"/>
          </a:xfrm>
        </p:grpSpPr>
        <p:pic>
          <p:nvPicPr>
            <p:cNvPr id="27653" name="Picture 2" descr="http://4.bp.blogspot.com/-rd2SY8R93bs/TftXlWxZxdI/AAAAAAAAAVw/bsSAhsimT6o/s1600/Atractor+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08275"/>
              <a:ext cx="2484438" cy="302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4" name="6 Imagen" descr="attractor-rende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95863"/>
              <a:ext cx="2484438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Picture 4" descr="File:Lorenz system r28 s10 b2-6666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81075"/>
              <a:ext cx="2484438" cy="248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Mercedes Jones – El Trabajo en Red como Estrategia</a:t>
            </a:r>
            <a:endParaRPr lang="es-ES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4427984" y="6569967"/>
            <a:ext cx="395064" cy="28803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9724147B-1BAA-46C8-B04E-267BA4259369}" type="slidenum">
              <a:rPr lang="es-AR" b="1" smtClean="0"/>
              <a:pPr algn="ctr">
                <a:defRPr/>
              </a:pPr>
              <a:t>9</a:t>
            </a:fld>
            <a:endParaRPr lang="es-AR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 PPT CIS 2012">
  <a:themeElements>
    <a:clrScheme name="Patron presentaciones  CIS 2-6-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tron presentaciones  CIS 2-6-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atron presentaciones  CIS 2-6-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presentaciones  CIS 2-6-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presentaciones  CIS 2-6-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presentaciones  CIS 2-6-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presentaciones  CIS 2-6-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presentaciones  CIS 2-6-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presentaciones  CIS 2-6-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presentaciones  CIS 2-6-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presentaciones  CIS 2-6-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presentaciones  CIS 2-6-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presentaciones  CIS 2-6-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presentaciones  CIS 2-6-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CIS 2012</Template>
  <TotalTime>5809</TotalTime>
  <Words>4210</Words>
  <Application>Microsoft Office PowerPoint</Application>
  <PresentationFormat>Presentación en pantalla (4:3)</PresentationFormat>
  <Paragraphs>857</Paragraphs>
  <Slides>73</Slides>
  <Notes>54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73</vt:i4>
      </vt:variant>
    </vt:vector>
  </HeadingPairs>
  <TitlesOfParts>
    <vt:vector size="75" baseType="lpstr">
      <vt:lpstr>Template PPT CIS 2012</vt:lpstr>
      <vt:lpstr>Dibujo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Mariana Isabel Lomé</dc:creator>
  <cp:lastModifiedBy>MERJONES</cp:lastModifiedBy>
  <cp:revision>47</cp:revision>
  <dcterms:created xsi:type="dcterms:W3CDTF">2013-06-18T11:18:12Z</dcterms:created>
  <dcterms:modified xsi:type="dcterms:W3CDTF">2013-06-28T12:25:58Z</dcterms:modified>
</cp:coreProperties>
</file>